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38" r:id="rId1"/>
  </p:sldMasterIdLst>
  <p:notesMasterIdLst>
    <p:notesMasterId r:id="rId2"/>
  </p:notesMasterIdLst>
  <p:sldIdLst>
    <p:sldId id="286" r:id="rId3"/>
    <p:sldId id="287" r:id="rId4"/>
    <p:sldId id="288" r:id="rId5"/>
    <p:sldId id="289" r:id="rId6"/>
    <p:sldId id="290" r:id="rId7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</a:t>
          </a:r>
          <a:r>
            <a:rPr lang="en-IN" b="0" i="0" dirty="0"/>
            <a:t>Data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</a:t>
          </a:r>
          <a:r>
            <a:rPr lang="en-IN" b="0" i="0" dirty="0" err="1"/>
            <a:t>Preprocessing</a:t>
          </a:r>
          <a:r>
            <a:rPr lang="en-IN" b="0" i="0" dirty="0"/>
            <a:t>and Text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</a:t>
          </a:r>
          <a:r>
            <a:rPr lang="en-IN" b="0" i="0" dirty="0"/>
            <a:t>Feature Selection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</a:t>
          </a:r>
          <a:r>
            <a:rPr lang="en-IN" b="0" i="0" dirty="0"/>
            <a:t>Handling Imbalanced Data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</a:t>
          </a:r>
          <a:r>
            <a:rPr lang="en-IN" b="0" i="0" dirty="0"/>
            <a:t>Deployment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</a:t>
          </a:r>
          <a:r>
            <a:rPr lang="en-IN" b="0" i="0" dirty="0"/>
            <a:t>Continuous Improvement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</a:t>
          </a:r>
          <a:r>
            <a:rPr lang="en-IN" b="0" i="0" dirty="0"/>
            <a:t>Model Selection and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</a:t>
          </a:r>
          <a:r>
            <a:rPr lang="en-IN" b="0" i="0" dirty="0"/>
            <a:t>Hyperparameter Tuning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</a:t>
          </a:r>
          <a:r>
            <a:rPr lang="en-IN" b="0" i="0" dirty="0"/>
            <a:t>Model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</a:t>
          </a:r>
          <a:r>
            <a:rPr lang="en-IN" b="0" i="0" dirty="0"/>
            <a:t>Ethical and Legal Considerations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</a:t>
          </a:r>
          <a:r>
            <a:rPr lang="en-IN" b="0" i="0" dirty="0"/>
            <a:t>A/B Testing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2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2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2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1) </a:t>
          </a:r>
          <a:r>
            <a:rPr lang="en-IN" sz="1200" b="0" i="0" kern="1200" dirty="0"/>
            <a:t>Data Analysis</a:t>
          </a:r>
          <a:endParaRPr lang="en-IN" sz="12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2) </a:t>
          </a:r>
          <a:r>
            <a:rPr lang="en-IN" sz="1200" b="0" i="0" kern="1200" dirty="0" err="1"/>
            <a:t>Preprocessing</a:t>
          </a:r>
          <a:r>
            <a:rPr lang="en-IN" sz="1200" b="0" i="0" kern="1200" dirty="0"/>
            <a:t> and Text Analysis</a:t>
          </a:r>
          <a:endParaRPr lang="en-IN" sz="12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3) </a:t>
          </a:r>
          <a:r>
            <a:rPr lang="en-IN" sz="1200" b="0" i="0" kern="1200" dirty="0"/>
            <a:t>Feature Selection</a:t>
          </a:r>
          <a:endParaRPr lang="en-IN" sz="12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7) </a:t>
          </a:r>
          <a:r>
            <a:rPr lang="en-IN" sz="1100" b="0" i="0" kern="1200" dirty="0"/>
            <a:t>Handling Imbalanced Data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8) </a:t>
          </a:r>
          <a:r>
            <a:rPr lang="en-IN" sz="1100" b="0" i="0" kern="1200" dirty="0"/>
            <a:t>Deployment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9) </a:t>
          </a:r>
          <a:r>
            <a:rPr lang="en-IN" sz="1100" b="0" i="0" kern="1200" dirty="0"/>
            <a:t>Continuous Improvement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4) </a:t>
          </a:r>
          <a:r>
            <a:rPr lang="en-IN" sz="1100" b="0" i="0" kern="1200" dirty="0"/>
            <a:t>Model Selection and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5) </a:t>
          </a:r>
          <a:r>
            <a:rPr lang="en-IN" sz="1100" b="0" i="0" kern="1200" dirty="0"/>
            <a:t>Hyperparameter Tuning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6) </a:t>
          </a:r>
          <a:r>
            <a:rPr lang="en-IN" sz="1100" b="0" i="0" kern="1200" dirty="0"/>
            <a:t>Model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1534" y="454135"/>
          <a:ext cx="1594387" cy="615433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26704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10) </a:t>
          </a:r>
          <a:r>
            <a:rPr lang="en-IN" sz="1000" b="0" i="0" kern="1200" dirty="0"/>
            <a:t>Ethical and Legal Considerations</a:t>
          </a:r>
          <a:endParaRPr lang="en-IN" sz="1000" kern="1200" dirty="0"/>
        </a:p>
      </dsp:txBody>
      <dsp:txXfrm>
        <a:off x="444729" y="626018"/>
        <a:ext cx="1310321" cy="579383"/>
      </dsp:txXfrm>
    </dsp:sp>
    <dsp:sp modelId="{08131BDB-E6C1-4C0F-A0E7-EBB989CC4C07}">
      <dsp:nvSpPr>
        <dsp:cNvPr id="0" name=""/>
        <dsp:cNvSpPr/>
      </dsp:nvSpPr>
      <dsp:spPr>
        <a:xfrm>
          <a:off x="1822679" y="454135"/>
          <a:ext cx="1594387" cy="615433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247849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11) </a:t>
          </a:r>
          <a:r>
            <a:rPr lang="en-IN" sz="1000" b="0" i="0" kern="1200" dirty="0"/>
            <a:t>A/B Testing</a:t>
          </a:r>
          <a:endParaRPr lang="en-IN" sz="1000" kern="1200" dirty="0"/>
        </a:p>
      </dsp:txBody>
      <dsp:txXfrm>
        <a:off x="2265874" y="626018"/>
        <a:ext cx="1310321" cy="579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048653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4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048678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9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8" Type="http://schemas.microsoft.com/office/2007/relationships/diagramDrawing" Target="../diagrams/drawing2.xml"/><Relationship Id="rId9" Type="http://schemas.openxmlformats.org/officeDocument/2006/relationships/diagramColors" Target="../diagrams/colors2.xml"/><Relationship Id="rId10" Type="http://schemas.openxmlformats.org/officeDocument/2006/relationships/diagramQuickStyle" Target="../diagrams/quickStyle2.xml"/><Relationship Id="rId11" Type="http://schemas.openxmlformats.org/officeDocument/2006/relationships/diagramLayout" Target="../diagrams/layout3.xml"/><Relationship Id="rId12" Type="http://schemas.openxmlformats.org/officeDocument/2006/relationships/diagramData" Target="../diagrams/data3.xml"/><Relationship Id="rId13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5" Type="http://schemas.openxmlformats.org/officeDocument/2006/relationships/diagramQuickStyle" Target="../diagrams/quickStyle3.xml"/><Relationship Id="rId16" Type="http://schemas.openxmlformats.org/officeDocument/2006/relationships/diagramLayout" Target="../diagrams/layout4.xml"/><Relationship Id="rId17" Type="http://schemas.openxmlformats.org/officeDocument/2006/relationships/diagramData" Target="../diagrams/data4.xml"/><Relationship Id="rId18" Type="http://schemas.microsoft.com/office/2007/relationships/diagramDrawing" Target="../diagrams/drawing4.xml"/><Relationship Id="rId19" Type="http://schemas.openxmlformats.org/officeDocument/2006/relationships/diagramColors" Target="../diagrams/colors4.xml"/><Relationship Id="rId20" Type="http://schemas.openxmlformats.org/officeDocument/2006/relationships/diagramQuickStyle" Target="../diagrams/quickStyle4.xml"/><Relationship Id="rId2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p>
            <a:r>
              <a:rPr dirty="0" lang="en-GB"/>
              <a:t>perform different analysis on Building a Smarter AI Powered Spam Classifier</a:t>
            </a:r>
            <a:endParaRPr dirty="0" lang="en-I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p>
            <a:r>
              <a:rPr b="1" dirty="0" lang="en-GB">
                <a:solidFill>
                  <a:schemeClr val="bg1"/>
                </a:solidFill>
              </a:rPr>
              <a:t>NAME		:</a:t>
            </a:r>
            <a:r>
              <a:rPr b="1" dirty="0" lang="en-GB">
                <a:solidFill>
                  <a:srgbClr val="FF0000"/>
                </a:solidFill>
              </a:rPr>
              <a:t>     </a:t>
            </a:r>
            <a:r>
              <a:rPr b="1" dirty="0" lang="en-US">
                <a:solidFill>
                  <a:schemeClr val="tx1"/>
                </a:solidFill>
              </a:rPr>
              <a:t>V</a:t>
            </a:r>
            <a:r>
              <a:rPr b="1" dirty="0" lang="en-US">
                <a:solidFill>
                  <a:schemeClr val="tx1"/>
                </a:solidFill>
              </a:rPr>
              <a:t>i</a:t>
            </a:r>
            <a:r>
              <a:rPr b="1" dirty="0" lang="en-US">
                <a:solidFill>
                  <a:schemeClr val="tx1"/>
                </a:solidFill>
              </a:rPr>
              <a:t>g</a:t>
            </a:r>
            <a:r>
              <a:rPr b="1" dirty="0" lang="en-US">
                <a:solidFill>
                  <a:schemeClr val="tx1"/>
                </a:solidFill>
              </a:rPr>
              <a:t>n</a:t>
            </a:r>
            <a:r>
              <a:rPr b="1" dirty="0" lang="en-US">
                <a:solidFill>
                  <a:schemeClr val="tx1"/>
                </a:solidFill>
              </a:rPr>
              <a:t>esh</a:t>
            </a:r>
            <a:r>
              <a:rPr b="1" dirty="0" lang="en-US">
                <a:solidFill>
                  <a:schemeClr val="tx1"/>
                </a:solidFill>
              </a:rPr>
              <a:t>.</a:t>
            </a:r>
            <a:r>
              <a:rPr b="1" dirty="0" lang="en-US">
                <a:solidFill>
                  <a:schemeClr val="tx1"/>
                </a:solidFill>
              </a:rPr>
              <a:t> </a:t>
            </a:r>
            <a:r>
              <a:rPr b="1" dirty="0" lang="en-US">
                <a:solidFill>
                  <a:schemeClr val="tx1"/>
                </a:solidFill>
              </a:rPr>
              <a:t>S</a:t>
            </a:r>
            <a:endParaRPr altLang="en-US" lang="zh-CN"/>
          </a:p>
          <a:p>
            <a:r>
              <a:rPr b="1" dirty="0" lang="en-GB">
                <a:solidFill>
                  <a:schemeClr val="bg1"/>
                </a:solidFill>
              </a:rPr>
              <a:t>REG.NO  	:     </a:t>
            </a:r>
            <a:r>
              <a:rPr b="1" dirty="0" lang="en-GB">
                <a:solidFill>
                  <a:schemeClr val="tx1"/>
                </a:solidFill>
              </a:rPr>
              <a:t>2129211040</a:t>
            </a:r>
            <a:r>
              <a:rPr b="1" dirty="0" lang="en-US">
                <a:solidFill>
                  <a:schemeClr val="tx1"/>
                </a:solidFill>
              </a:rPr>
              <a:t>6</a:t>
            </a:r>
            <a:r>
              <a:rPr b="1" dirty="0" lang="en-US">
                <a:solidFill>
                  <a:schemeClr val="tx1"/>
                </a:solidFill>
              </a:rPr>
              <a:t>0</a:t>
            </a:r>
            <a:endParaRPr altLang="en-US" lang="zh-CN"/>
          </a:p>
          <a:p>
            <a:r>
              <a:rPr b="1" dirty="0" lang="en-GB">
                <a:solidFill>
                  <a:schemeClr val="bg1"/>
                </a:solidFill>
              </a:rPr>
              <a:t>DEPT/SEM	</a:t>
            </a:r>
            <a:r>
              <a:rPr b="1" dirty="0" lang="en-GB">
                <a:solidFill>
                  <a:schemeClr val="tx1"/>
                </a:solidFill>
              </a:rPr>
              <a:t>:     CSE/V</a:t>
            </a:r>
          </a:p>
          <a:p>
            <a:r>
              <a:rPr b="1" dirty="0" lang="en-GB">
                <a:solidFill>
                  <a:schemeClr val="bg1"/>
                </a:solidFill>
              </a:rPr>
              <a:t>COLLEGE	:     </a:t>
            </a:r>
            <a:r>
              <a:rPr b="1" dirty="0" lang="en-GB">
                <a:solidFill>
                  <a:schemeClr val="tx1"/>
                </a:solidFill>
              </a:rPr>
              <a:t>2129-SJCE</a:t>
            </a:r>
          </a:p>
          <a:p>
            <a:endParaRPr dirty="0" lang="en-IN"/>
          </a:p>
        </p:txBody>
      </p:sp>
      <p:sp>
        <p:nvSpPr>
          <p:cNvPr id="1048697" name=""/>
          <p:cNvSpPr txBox="1"/>
          <p:nvPr/>
        </p:nvSpPr>
        <p:spPr>
          <a:xfrm>
            <a:off x="4096000" y="3219450"/>
            <a:ext cx="4000000" cy="41910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Diagram 1"/>
          <p:cNvGraphicFramePr>
            <a:graphicFrameLocks/>
          </p:cNvGraphicFramePr>
          <p:nvPr/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graphicFrame>
        <p:nvGraphicFramePr>
          <p:cNvPr id="4194305" name="Diagram 3"/>
          <p:cNvGraphicFramePr>
            <a:graphicFrameLocks/>
          </p:cNvGraphicFramePr>
          <p:nvPr/>
        </p:nvGraphicFramePr>
        <p:xfrm>
          <a:off x="1140039" y="316395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6" r:qs="rId10" r:cs="rId9"/>
          </a:graphicData>
        </a:graphic>
      </p:graphicFrame>
      <p:graphicFrame>
        <p:nvGraphicFramePr>
          <p:cNvPr id="4194306" name="Diagram 5"/>
          <p:cNvGraphicFramePr>
            <a:graphicFrameLocks/>
          </p:cNvGraphicFramePr>
          <p:nvPr/>
        </p:nvGraphicFramePr>
        <p:xfrm>
          <a:off x="2350227" y="198653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1" r:qs="rId15" r:cs="rId14"/>
          </a:graphicData>
        </a:graphic>
      </p:graphicFrame>
      <p:sp>
        <p:nvSpPr>
          <p:cNvPr id="1048591" name="Rectangle 8"/>
          <p:cNvSpPr/>
          <p:nvPr/>
        </p:nvSpPr>
        <p:spPr>
          <a:xfrm>
            <a:off x="281245" y="275847"/>
            <a:ext cx="3980180" cy="624840"/>
          </a:xfrm>
          <a:prstGeom prst="rect"/>
        </p:spPr>
        <p:txBody>
          <a:bodyPr wrap="none">
            <a:spAutoFit/>
          </a:bodyPr>
          <a:p>
            <a:r>
              <a:rPr b="1" dirty="0" sz="4800" lang="en-IN">
                <a:latin typeface="Rockwell" panose="02060603020205020403" pitchFamily="18" charset="0"/>
              </a:rPr>
              <a:t> Analysis Phases:</a:t>
            </a:r>
            <a:endParaRPr dirty="0" sz="4800" lang="en-IN">
              <a:latin typeface="Rockwell" panose="02060603020205020403" pitchFamily="18" charset="0"/>
            </a:endParaRPr>
          </a:p>
        </p:txBody>
      </p:sp>
      <p:graphicFrame>
        <p:nvGraphicFramePr>
          <p:cNvPr id="4194307" name="Diagram 6"/>
          <p:cNvGraphicFramePr>
            <a:graphicFrameLocks/>
          </p:cNvGraphicFramePr>
          <p:nvPr/>
        </p:nvGraphicFramePr>
        <p:xfrm>
          <a:off x="4854888" y="4871460"/>
          <a:ext cx="3595756" cy="167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6" r:qs="rId20" r:cs="rId19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1"/>
          <p:cNvSpPr/>
          <p:nvPr/>
        </p:nvSpPr>
        <p:spPr>
          <a:xfrm>
            <a:off x="821634" y="530232"/>
            <a:ext cx="11039062" cy="904241"/>
          </a:xfrm>
          <a:prstGeom prst="rect"/>
        </p:spPr>
        <p:txBody>
          <a:bodyPr wrap="square">
            <a:spAutoFit/>
          </a:bodyPr>
          <a:p>
            <a:r>
              <a:rPr b="1" dirty="0" lang="en-GB">
                <a:solidFill>
                  <a:schemeClr val="bg1"/>
                </a:solidFill>
                <a:latin typeface="Söhne"/>
              </a:rPr>
              <a:t>1)</a:t>
            </a:r>
            <a:r>
              <a:rPr dirty="0" lang="en-GB">
                <a:solidFill>
                  <a:schemeClr val="bg1"/>
                </a:solidFill>
              </a:rPr>
              <a:t>Data Analysis:</a:t>
            </a:r>
          </a:p>
          <a:p>
            <a:r>
              <a:rPr dirty="0" lang="en-GB">
                <a:solidFill>
                  <a:schemeClr val="bg1"/>
                </a:solidFill>
              </a:rPr>
              <a:t> a. Data Exploration: Understand your dataset by visualizing the distribution of spam and            non-spam messages. </a:t>
            </a:r>
          </a:p>
          <a:p>
            <a:r>
              <a:rPr dirty="0" lang="en-GB">
                <a:solidFill>
                  <a:schemeClr val="bg1"/>
                </a:solidFill>
              </a:rPr>
              <a:t> b. Data Cleaning: Remove duplicates, handle missing data, and ensure data consistency.       </a:t>
            </a:r>
          </a:p>
          <a:p>
            <a:r>
              <a:rPr dirty="0" lang="en-GB">
                <a:solidFill>
                  <a:schemeClr val="bg1"/>
                </a:solidFill>
              </a:rPr>
              <a:t> c. Feature Engineering: Extract relevant features from text, such as word frequency, length of messages, and sender information.</a:t>
            </a:r>
            <a:endParaRPr dirty="0" lang="en-GB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48593" name="Rectangle 2"/>
          <p:cNvSpPr/>
          <p:nvPr/>
        </p:nvSpPr>
        <p:spPr>
          <a:xfrm>
            <a:off x="821633" y="2426736"/>
            <a:ext cx="10707758" cy="1107441"/>
          </a:xfrm>
          <a:prstGeom prst="rect"/>
        </p:spPr>
        <p:txBody>
          <a:bodyPr wrap="square">
            <a:spAutoFit/>
          </a:bodyPr>
          <a:p>
            <a:r>
              <a:rPr b="1" dirty="0" lang="en-GB">
                <a:solidFill>
                  <a:schemeClr val="bg1"/>
                </a:solidFill>
                <a:latin typeface="Söhne"/>
              </a:rPr>
              <a:t>2)</a:t>
            </a:r>
            <a:r>
              <a:rPr dirty="0" lang="en-GB" err="1">
                <a:solidFill>
                  <a:schemeClr val="bg1"/>
                </a:solidFill>
              </a:rPr>
              <a:t>Preprocessing</a:t>
            </a:r>
            <a:r>
              <a:rPr dirty="0" lang="en-GB">
                <a:solidFill>
                  <a:schemeClr val="bg1"/>
                </a:solidFill>
              </a:rPr>
              <a:t> and Text Analysis:</a:t>
            </a:r>
          </a:p>
          <a:p>
            <a:r>
              <a:rPr dirty="0" lang="en-GB">
                <a:solidFill>
                  <a:schemeClr val="bg1"/>
                </a:solidFill>
              </a:rPr>
              <a:t> a. Text Tokenization: Break text into words or </a:t>
            </a:r>
            <a:r>
              <a:rPr dirty="0" lang="en-GB" err="1">
                <a:solidFill>
                  <a:schemeClr val="bg1"/>
                </a:solidFill>
              </a:rPr>
              <a:t>subword</a:t>
            </a:r>
            <a:r>
              <a:rPr dirty="0" lang="en-GB">
                <a:solidFill>
                  <a:schemeClr val="bg1"/>
                </a:solidFill>
              </a:rPr>
              <a:t> tokens for natural language processing.   </a:t>
            </a:r>
          </a:p>
          <a:p>
            <a:r>
              <a:rPr dirty="0" lang="en-GB">
                <a:solidFill>
                  <a:schemeClr val="bg1"/>
                </a:solidFill>
              </a:rPr>
              <a:t> b. Text Normalization: Convert text to lowercase, remove punctuation, and handle special characters. </a:t>
            </a:r>
          </a:p>
          <a:p>
            <a:r>
              <a:rPr dirty="0" lang="en-GB">
                <a:solidFill>
                  <a:schemeClr val="bg1"/>
                </a:solidFill>
              </a:rPr>
              <a:t> c. </a:t>
            </a:r>
            <a:r>
              <a:rPr dirty="0" lang="en-GB" err="1">
                <a:solidFill>
                  <a:schemeClr val="bg1"/>
                </a:solidFill>
              </a:rPr>
              <a:t>Stopword</a:t>
            </a:r>
            <a:r>
              <a:rPr dirty="0" lang="en-GB">
                <a:solidFill>
                  <a:schemeClr val="bg1"/>
                </a:solidFill>
              </a:rPr>
              <a:t> Removal: Eliminate common words (e.g., "and," "the") that may not provide valuable information. d. Lemmatization or Stemming: Reduce words to their base or root form to improve model performance.</a:t>
            </a:r>
            <a:endParaRPr dirty="0" lang="en-GB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48594" name="Rectangle 3"/>
          <p:cNvSpPr/>
          <p:nvPr/>
        </p:nvSpPr>
        <p:spPr>
          <a:xfrm>
            <a:off x="821633" y="4512513"/>
            <a:ext cx="8242854" cy="1513841"/>
          </a:xfrm>
          <a:prstGeom prst="rect"/>
        </p:spPr>
        <p:txBody>
          <a:bodyPr wrap="square">
            <a:spAutoFit/>
          </a:bodyPr>
          <a:p>
            <a:r>
              <a:rPr b="1" dirty="0" lang="en-GB">
                <a:solidFill>
                  <a:schemeClr val="bg1"/>
                </a:solidFill>
                <a:latin typeface="Söhne"/>
              </a:rPr>
              <a:t>3)</a:t>
            </a:r>
            <a:r>
              <a:rPr dirty="0" lang="en-GB">
                <a:solidFill>
                  <a:schemeClr val="bg1"/>
                </a:solidFill>
              </a:rPr>
              <a:t>Feature Selection: </a:t>
            </a:r>
          </a:p>
          <a:p>
            <a:r>
              <a:rPr dirty="0" lang="en-GB">
                <a:solidFill>
                  <a:schemeClr val="bg1"/>
                </a:solidFill>
              </a:rPr>
              <a:t> a. TF-IDF (Term Frequency-Inverse Document Frequency): Calculate TF-IDF scores for words in the text to weigh their importance.</a:t>
            </a:r>
          </a:p>
          <a:p>
            <a:r>
              <a:rPr dirty="0" lang="en-GB">
                <a:solidFill>
                  <a:schemeClr val="bg1"/>
                </a:solidFill>
              </a:rPr>
              <a:t> b. Word Embeddings: Use pre-trained word embeddings like Word2Vec or </a:t>
            </a:r>
            <a:r>
              <a:rPr dirty="0" lang="en-GB" err="1">
                <a:solidFill>
                  <a:schemeClr val="bg1"/>
                </a:solidFill>
              </a:rPr>
              <a:t>GloVe</a:t>
            </a:r>
            <a:r>
              <a:rPr dirty="0" lang="en-GB">
                <a:solidFill>
                  <a:schemeClr val="bg1"/>
                </a:solidFill>
              </a:rPr>
              <a:t> to capture semantic meaning.</a:t>
            </a:r>
          </a:p>
          <a:p>
            <a:r>
              <a:rPr dirty="0" lang="en-GB">
                <a:solidFill>
                  <a:schemeClr val="bg1"/>
                </a:solidFill>
              </a:rPr>
              <a:t> c. Dimensionality Reduction: Reduce the dimensionality of feature vectors through techniques like Principal Component Analysis (PCA).</a:t>
            </a:r>
            <a:endParaRPr dirty="0" lang="en-GB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7"/>
          <p:cNvSpPr/>
          <p:nvPr/>
        </p:nvSpPr>
        <p:spPr>
          <a:xfrm>
            <a:off x="887891" y="590294"/>
            <a:ext cx="11065569" cy="1310641"/>
          </a:xfrm>
          <a:prstGeom prst="rect"/>
        </p:spPr>
        <p:txBody>
          <a:bodyPr wrap="square">
            <a:spAutoFit/>
          </a:bodyPr>
          <a:p>
            <a:r>
              <a:rPr b="1" dirty="0" lang="en-IN">
                <a:solidFill>
                  <a:schemeClr val="bg1"/>
                </a:solidFill>
                <a:latin typeface="Söhne"/>
              </a:rPr>
              <a:t>4)</a:t>
            </a:r>
            <a:r>
              <a:rPr dirty="0" lang="en-IN">
                <a:solidFill>
                  <a:schemeClr val="bg1"/>
                </a:solidFill>
              </a:rPr>
              <a:t>Model Selection and Analysis: </a:t>
            </a:r>
          </a:p>
          <a:p>
            <a:pPr indent="-342900" marL="342900">
              <a:buAutoNum type="alphaLcPeriod"/>
            </a:pPr>
            <a:r>
              <a:rPr dirty="0" lang="en-IN">
                <a:solidFill>
                  <a:schemeClr val="bg1"/>
                </a:solidFill>
              </a:rPr>
              <a:t>Choose AI models for text classification such as Naive Bayes, Logistic Regression, Random Forest, Support Vector Machines, or deep learning models like Recurrent Neural Networks (RNN) or Transformers. </a:t>
            </a:r>
          </a:p>
          <a:p>
            <a:r>
              <a:rPr dirty="0" lang="en-IN">
                <a:solidFill>
                  <a:schemeClr val="bg1"/>
                </a:solidFill>
              </a:rPr>
              <a:t> b. Train multiple models with your </a:t>
            </a:r>
            <a:r>
              <a:rPr dirty="0" lang="en-IN" err="1">
                <a:solidFill>
                  <a:schemeClr val="bg1"/>
                </a:solidFill>
              </a:rPr>
              <a:t>preprocessed</a:t>
            </a:r>
            <a:r>
              <a:rPr dirty="0" lang="en-IN">
                <a:solidFill>
                  <a:schemeClr val="bg1"/>
                </a:solidFill>
              </a:rPr>
              <a:t> data.</a:t>
            </a:r>
          </a:p>
          <a:p>
            <a:r>
              <a:rPr dirty="0" lang="en-IN">
                <a:solidFill>
                  <a:schemeClr val="bg1"/>
                </a:solidFill>
              </a:rPr>
              <a:t> c. Evaluate model performance using metrics like accuracy, precision, recall, F1-score, and ROC-AUC. </a:t>
            </a:r>
          </a:p>
          <a:p>
            <a:r>
              <a:rPr dirty="0" lang="en-IN">
                <a:solidFill>
                  <a:schemeClr val="bg1"/>
                </a:solidFill>
              </a:rPr>
              <a:t> d. </a:t>
            </a:r>
            <a:r>
              <a:rPr dirty="0" lang="en-IN" err="1">
                <a:solidFill>
                  <a:schemeClr val="bg1"/>
                </a:solidFill>
              </a:rPr>
              <a:t>Analyze</a:t>
            </a:r>
            <a:r>
              <a:rPr dirty="0" lang="en-IN">
                <a:solidFill>
                  <a:schemeClr val="bg1"/>
                </a:solidFill>
              </a:rPr>
              <a:t> model predictions, including false positives and false negatives, to identify common misclassifications.</a:t>
            </a:r>
            <a:endParaRPr dirty="0" lang="en-IN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48596" name="Rectangle 8"/>
          <p:cNvSpPr/>
          <p:nvPr/>
        </p:nvSpPr>
        <p:spPr>
          <a:xfrm>
            <a:off x="887891" y="3357834"/>
            <a:ext cx="10137918" cy="701041"/>
          </a:xfrm>
          <a:prstGeom prst="rect"/>
        </p:spPr>
        <p:txBody>
          <a:bodyPr wrap="square">
            <a:spAutoFit/>
          </a:bodyPr>
          <a:p>
            <a:r>
              <a:rPr b="1" dirty="0" lang="en-IN">
                <a:solidFill>
                  <a:schemeClr val="bg1"/>
                </a:solidFill>
                <a:latin typeface="Söhne"/>
              </a:rPr>
              <a:t>5)</a:t>
            </a:r>
            <a:r>
              <a:rPr dirty="0" lang="en-GB"/>
              <a:t> </a:t>
            </a:r>
            <a:r>
              <a:rPr dirty="0" lang="en-GB">
                <a:solidFill>
                  <a:schemeClr val="bg1"/>
                </a:solidFill>
              </a:rPr>
              <a:t>Hyperparameter Tuning:</a:t>
            </a:r>
          </a:p>
          <a:p>
            <a:r>
              <a:rPr dirty="0" lang="en-GB">
                <a:solidFill>
                  <a:schemeClr val="bg1"/>
                </a:solidFill>
              </a:rPr>
              <a:t> a. Optimize hyperparameters of your chosen model(s) using techniques like grid search or random search. </a:t>
            </a:r>
          </a:p>
          <a:p>
            <a:r>
              <a:rPr dirty="0" lang="en-GB">
                <a:solidFill>
                  <a:schemeClr val="bg1"/>
                </a:solidFill>
              </a:rPr>
              <a:t> b. Use k-fold cross-validation to ensure robustness in your model's performance.</a:t>
            </a:r>
            <a:endParaRPr dirty="0" lang="en-IN">
              <a:solidFill>
                <a:schemeClr val="bg1"/>
              </a:solidFill>
            </a:endParaRPr>
          </a:p>
        </p:txBody>
      </p:sp>
      <p:sp>
        <p:nvSpPr>
          <p:cNvPr id="1048597" name="Rectangle 9"/>
          <p:cNvSpPr/>
          <p:nvPr/>
        </p:nvSpPr>
        <p:spPr>
          <a:xfrm>
            <a:off x="887891" y="4740380"/>
            <a:ext cx="8256109" cy="904240"/>
          </a:xfrm>
          <a:prstGeom prst="rect"/>
        </p:spPr>
        <p:txBody>
          <a:bodyPr wrap="square">
            <a:spAutoFit/>
          </a:bodyPr>
          <a:p>
            <a:r>
              <a:rPr b="1" dirty="0" lang="en-IN">
                <a:solidFill>
                  <a:schemeClr val="bg1"/>
                </a:solidFill>
                <a:latin typeface="Söhne"/>
              </a:rPr>
              <a:t>6)</a:t>
            </a:r>
            <a:r>
              <a:rPr dirty="0" lang="en-GB">
                <a:solidFill>
                  <a:schemeClr val="bg1"/>
                </a:solidFill>
              </a:rPr>
              <a:t> Model Interpretability: </a:t>
            </a:r>
          </a:p>
          <a:p>
            <a:r>
              <a:rPr dirty="0" lang="en-GB" err="1">
                <a:solidFill>
                  <a:schemeClr val="bg1"/>
                </a:solidFill>
              </a:rPr>
              <a:t>a.Employ</a:t>
            </a:r>
            <a:r>
              <a:rPr dirty="0" lang="en-GB">
                <a:solidFill>
                  <a:schemeClr val="bg1"/>
                </a:solidFill>
              </a:rPr>
              <a:t> techniques like SHAP values, LIME, or feature importance to understand why the model classifies messages as spam.</a:t>
            </a:r>
          </a:p>
          <a:p>
            <a:r>
              <a:rPr dirty="0" lang="en-GB">
                <a:solidFill>
                  <a:schemeClr val="bg1"/>
                </a:solidFill>
              </a:rPr>
              <a:t> b. Visualize word importance and decision boundaries.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5"/>
          <p:cNvSpPr/>
          <p:nvPr/>
        </p:nvSpPr>
        <p:spPr>
          <a:xfrm>
            <a:off x="980656" y="857493"/>
            <a:ext cx="10787274" cy="701040"/>
          </a:xfrm>
          <a:prstGeom prst="rect"/>
        </p:spPr>
        <p:txBody>
          <a:bodyPr wrap="square">
            <a:spAutoFit/>
          </a:bodyPr>
          <a:p>
            <a:r>
              <a:rPr b="1" dirty="0" lang="en-IN">
                <a:solidFill>
                  <a:schemeClr val="bg1"/>
                </a:solidFill>
                <a:latin typeface="Söhne"/>
              </a:rPr>
              <a:t>7)</a:t>
            </a:r>
            <a:r>
              <a:rPr dirty="0" lang="en-GB">
                <a:solidFill>
                  <a:schemeClr val="bg1"/>
                </a:solidFill>
              </a:rPr>
              <a:t> </a:t>
            </a:r>
            <a:r>
              <a:rPr dirty="0" lang="en-IN">
                <a:solidFill>
                  <a:schemeClr val="bg1"/>
                </a:solidFill>
              </a:rPr>
              <a:t>Handling Imbalanced Data: </a:t>
            </a:r>
          </a:p>
          <a:p>
            <a:r>
              <a:rPr dirty="0" lang="en-IN">
                <a:solidFill>
                  <a:schemeClr val="bg1"/>
                </a:solidFill>
              </a:rPr>
              <a:t> a. Address class imbalance in the dataset by using techniques like oversampling, </a:t>
            </a:r>
            <a:r>
              <a:rPr dirty="0" lang="en-IN" err="1">
                <a:solidFill>
                  <a:schemeClr val="bg1"/>
                </a:solidFill>
              </a:rPr>
              <a:t>undersampling</a:t>
            </a:r>
            <a:r>
              <a:rPr dirty="0" lang="en-IN">
                <a:solidFill>
                  <a:schemeClr val="bg1"/>
                </a:solidFill>
              </a:rPr>
              <a:t>, or Synthetic Minority Over-sampling Technique (SMOTE).</a:t>
            </a:r>
            <a:r>
              <a:rPr dirty="0" lang="en-GB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48599" name="Rectangle 6"/>
          <p:cNvSpPr/>
          <p:nvPr/>
        </p:nvSpPr>
        <p:spPr>
          <a:xfrm>
            <a:off x="980656" y="1905063"/>
            <a:ext cx="10787274" cy="701040"/>
          </a:xfrm>
          <a:prstGeom prst="rect"/>
        </p:spPr>
        <p:txBody>
          <a:bodyPr wrap="square">
            <a:spAutoFit/>
          </a:bodyPr>
          <a:p>
            <a:r>
              <a:rPr b="1" dirty="0" lang="en-IN">
                <a:solidFill>
                  <a:schemeClr val="bg1"/>
                </a:solidFill>
                <a:latin typeface="Söhne"/>
              </a:rPr>
              <a:t>8)</a:t>
            </a:r>
            <a:r>
              <a:rPr dirty="0" lang="en-GB">
                <a:solidFill>
                  <a:schemeClr val="bg1"/>
                </a:solidFill>
              </a:rPr>
              <a:t> Deployment Analysis:</a:t>
            </a:r>
          </a:p>
          <a:p>
            <a:r>
              <a:rPr dirty="0" lang="en-GB">
                <a:solidFill>
                  <a:schemeClr val="bg1"/>
                </a:solidFill>
              </a:rPr>
              <a:t> a. Consider the trade-offs between accuracy and latency when deploying the model. </a:t>
            </a:r>
          </a:p>
          <a:p>
            <a:r>
              <a:rPr dirty="0" lang="en-GB">
                <a:solidFill>
                  <a:schemeClr val="bg1"/>
                </a:solidFill>
              </a:rPr>
              <a:t> b. Monitor model performance in real-world settings and </a:t>
            </a:r>
            <a:r>
              <a:rPr dirty="0" lang="en-GB" err="1">
                <a:solidFill>
                  <a:schemeClr val="bg1"/>
                </a:solidFill>
              </a:rPr>
              <a:t>analyze</a:t>
            </a:r>
            <a:r>
              <a:rPr dirty="0" lang="en-GB">
                <a:solidFill>
                  <a:schemeClr val="bg1"/>
                </a:solidFill>
              </a:rPr>
              <a:t> false positives/negatives to make necessary adjustments. </a:t>
            </a:r>
            <a:endParaRPr dirty="0" lang="en-IN">
              <a:solidFill>
                <a:schemeClr val="bg1"/>
              </a:solidFill>
            </a:endParaRPr>
          </a:p>
        </p:txBody>
      </p:sp>
      <p:sp>
        <p:nvSpPr>
          <p:cNvPr id="1048600" name="Rectangle 7"/>
          <p:cNvSpPr/>
          <p:nvPr/>
        </p:nvSpPr>
        <p:spPr>
          <a:xfrm>
            <a:off x="980656" y="3105392"/>
            <a:ext cx="10058400" cy="701041"/>
          </a:xfrm>
          <a:prstGeom prst="rect"/>
        </p:spPr>
        <p:txBody>
          <a:bodyPr wrap="square">
            <a:spAutoFit/>
          </a:bodyPr>
          <a:p>
            <a:r>
              <a:rPr b="1" dirty="0" lang="en-IN">
                <a:solidFill>
                  <a:schemeClr val="bg1"/>
                </a:solidFill>
                <a:latin typeface="Söhne"/>
              </a:rPr>
              <a:t>9)</a:t>
            </a:r>
            <a:r>
              <a:rPr dirty="0" lang="en-GB"/>
              <a:t> </a:t>
            </a:r>
            <a:r>
              <a:rPr dirty="0" lang="en-GB">
                <a:solidFill>
                  <a:schemeClr val="bg1"/>
                </a:solidFill>
              </a:rPr>
              <a:t>Continuous Improvement: </a:t>
            </a:r>
          </a:p>
          <a:p>
            <a:r>
              <a:rPr dirty="0" lang="en-GB">
                <a:solidFill>
                  <a:schemeClr val="bg1"/>
                </a:solidFill>
              </a:rPr>
              <a:t> a. Regularly update the model with new data to adapt to evolving spam patterns.   </a:t>
            </a:r>
          </a:p>
          <a:p>
            <a:r>
              <a:rPr dirty="0" lang="en-GB">
                <a:solidFill>
                  <a:schemeClr val="bg1"/>
                </a:solidFill>
              </a:rPr>
              <a:t> b. Implement feedback loops for human reviewers to fine-tune the model's decisions. </a:t>
            </a:r>
            <a:endParaRPr dirty="0" lang="en-IN">
              <a:solidFill>
                <a:schemeClr val="bg1"/>
              </a:solidFill>
            </a:endParaRPr>
          </a:p>
        </p:txBody>
      </p:sp>
      <p:sp>
        <p:nvSpPr>
          <p:cNvPr id="1048601" name="Rectangle 8"/>
          <p:cNvSpPr/>
          <p:nvPr/>
        </p:nvSpPr>
        <p:spPr>
          <a:xfrm>
            <a:off x="980656" y="4028722"/>
            <a:ext cx="9250022" cy="701040"/>
          </a:xfrm>
          <a:prstGeom prst="rect"/>
        </p:spPr>
        <p:txBody>
          <a:bodyPr wrap="square">
            <a:spAutoFit/>
          </a:bodyPr>
          <a:p>
            <a:r>
              <a:rPr b="1" dirty="0" lang="en-IN">
                <a:solidFill>
                  <a:schemeClr val="bg1"/>
                </a:solidFill>
                <a:latin typeface="Söhne"/>
              </a:rPr>
              <a:t>10)</a:t>
            </a:r>
            <a:r>
              <a:rPr dirty="0" lang="en-GB">
                <a:solidFill>
                  <a:schemeClr val="bg1"/>
                </a:solidFill>
              </a:rPr>
              <a:t> Ethical and Legal Considerations: </a:t>
            </a:r>
          </a:p>
          <a:p>
            <a:r>
              <a:rPr dirty="0" lang="en-GB">
                <a:solidFill>
                  <a:schemeClr val="bg1"/>
                </a:solidFill>
              </a:rPr>
              <a:t> a. Ensure that the AI model respects user privacy and complies with data protection regulations. </a:t>
            </a:r>
          </a:p>
          <a:p>
            <a:r>
              <a:rPr dirty="0" lang="en-GB">
                <a:solidFill>
                  <a:schemeClr val="bg1"/>
                </a:solidFill>
              </a:rPr>
              <a:t> b. Consider potential biases in the model's predictions and mitigate them. </a:t>
            </a:r>
          </a:p>
        </p:txBody>
      </p:sp>
      <p:sp>
        <p:nvSpPr>
          <p:cNvPr id="1048602" name="Rectangle 10"/>
          <p:cNvSpPr/>
          <p:nvPr/>
        </p:nvSpPr>
        <p:spPr>
          <a:xfrm>
            <a:off x="980656" y="5229050"/>
            <a:ext cx="8097083" cy="701040"/>
          </a:xfrm>
          <a:prstGeom prst="rect"/>
        </p:spPr>
        <p:txBody>
          <a:bodyPr wrap="square">
            <a:spAutoFit/>
          </a:bodyPr>
          <a:p>
            <a:r>
              <a:rPr b="1" dirty="0" lang="en-IN">
                <a:solidFill>
                  <a:schemeClr val="bg1"/>
                </a:solidFill>
                <a:latin typeface="Söhne"/>
              </a:rPr>
              <a:t>11)</a:t>
            </a:r>
            <a:r>
              <a:rPr dirty="0" lang="en-GB">
                <a:solidFill>
                  <a:schemeClr val="bg1"/>
                </a:solidFill>
              </a:rPr>
              <a:t> A/B Testing:</a:t>
            </a:r>
          </a:p>
          <a:p>
            <a:r>
              <a:rPr dirty="0" lang="en-GB">
                <a:solidFill>
                  <a:schemeClr val="bg1"/>
                </a:solidFill>
              </a:rPr>
              <a:t> a. Conduct A/B testing to compare the performance of the AI-powered spam classifier against existing solutions or different model versions. </a:t>
            </a:r>
            <a:endParaRPr dirty="0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Measure Energy Consumption</dc:title>
  <dc:creator>Prince Thomas J</dc:creator>
  <cp:lastModifiedBy>Prince Thomas J</cp:lastModifiedBy>
  <dcterms:created xsi:type="dcterms:W3CDTF">2023-10-17T04:23:37Z</dcterms:created>
  <dcterms:modified xsi:type="dcterms:W3CDTF">2023-10-26T15:57:33Z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fa2644970aa54f02bc9be45278fd1f9e</vt:lpwstr>
  </property>
</Properties>
</file>