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y="10693400" cx="7556500"/>
  <p:notesSz cx="7556500" cy="106934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7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/>
          <a:noFill/>
        </p:spPr>
      </p:pic>
      <p:grpSp>
        <p:nvGrpSpPr>
          <p:cNvPr id="52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p>
            <a:endParaRPr dirty="0" lang="en-US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834" name="TextBox 51"/>
          <p:cNvSpPr txBox="1"/>
          <p:nvPr/>
        </p:nvSpPr>
        <p:spPr>
          <a:xfrm>
            <a:off x="696579" y="718458"/>
            <a:ext cx="4572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52"/>
          <p:cNvSpPr txBox="1"/>
          <p:nvPr/>
        </p:nvSpPr>
        <p:spPr>
          <a:xfrm>
            <a:off x="7817473" y="2764972"/>
            <a:ext cx="4572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18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18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18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cap="all"/>
            </a:lvl1pPr>
          </a:lstStyle>
          <a:p>
            <a:endParaRPr dirty="0" lang="en-US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p>
            <a:endParaRPr dirty="0" lang="en-US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7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6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/>
          <a:noFill/>
        </p:spPr>
      </p:pic>
      <p:grpSp>
        <p:nvGrpSpPr>
          <p:cNvPr id="12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13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4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t>11/12/2023</a:t>
            </a:fld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hyperlink" Target="http://archive.ics.uci.edu/ml" TargetMode="Externa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://dx.doi.org/www.scientific.net/JERA.22" TargetMode="External"/><Relationship Id="rId2" Type="http://schemas.openxmlformats.org/officeDocument/2006/relationships/hyperlink" Target="http://dx.doi.org/www.scientific.net/JERA.22.152" TargetMode="External"/><Relationship Id="rId3" Type="http://schemas.openxmlformats.org/officeDocument/2006/relationships/hyperlink" Target="http://dx.doi.org/10.1007/s10844-013-0254-7" TargetMode="External"/><Relationship Id="rId4" Type="http://schemas.openxmlformats.org/officeDocument/2006/relationships/hyperlink" Target="http://dx.doi.org/10.1145/2034691.2034742" TargetMode="External"/><Relationship Id="rId5" Type="http://schemas.openxmlformats.org/officeDocument/2006/relationships/hyperlink" Target="http://dx.doi.org/10.1109/icc.2014.6883388" TargetMode="External"/><Relationship Id="rId6" Type="http://schemas.openxmlformats.org/officeDocument/2006/relationships/hyperlink" Target="http://dx.doi.org/10.1109/isda.2013.6920763" TargetMode="External"/><Relationship Id="rId7" Type="http://schemas.openxmlformats.org/officeDocument/2006/relationships/hyperlink" Target="http://dx.doi.org/10.1109/72.788645" TargetMode="External"/><Relationship Id="rId8" Type="http://schemas.openxmlformats.org/officeDocument/2006/relationships/hyperlink" Target="http://dx.doi.org/10.1007/s10462-009-9109-6" TargetMode="External"/><Relationship Id="rId9" Type="http://schemas.openxmlformats.org/officeDocument/2006/relationships/hyperlink" Target="http://dx.doi.org/10.1145/2089125.2089129" TargetMode="External"/><Relationship Id="rId10" Type="http://schemas.openxmlformats.org/officeDocument/2006/relationships/hyperlink" Target="http://dx.doi.org/10.1109/mis.2013.140" TargetMode="External"/><Relationship Id="rId11" Type="http://schemas.openxmlformats.org/officeDocument/2006/relationships/hyperlink" Target="http://dx.doi.org/10.1016/j.neucom.2005.12.126" TargetMode="External"/><Relationship Id="rId12" Type="http://schemas.openxmlformats.org/officeDocument/2006/relationships/hyperlink" Target="http://dx.doi.org/10.1109/iccubea.2015.72" TargetMode="External"/><Relationship Id="rId13" Type="http://schemas.openxmlformats.org/officeDocument/2006/relationships/hyperlink" Target="http://dx.doi.org/10.1016/j.gsf.2015.04.002" TargetMode="External"/><Relationship Id="rId1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://dx.doi.org/10.1109/wi.2003.1241300" TargetMode="External"/><Relationship Id="rId2" Type="http://schemas.openxmlformats.org/officeDocument/2006/relationships/hyperlink" Target="http://dx.doi.org/10.1007/978-3-642-37949-9_42" TargetMode="External"/><Relationship Id="rId3" Type="http://schemas.openxmlformats.org/officeDocument/2006/relationships/hyperlink" Target="http://dx.doi.org/10.1007/978-3-319-13572-4_31" TargetMode="External"/><Relationship Id="rId4" Type="http://schemas.openxmlformats.org/officeDocument/2006/relationships/hyperlink" Target="https://www.researchgate.net/publication/297607119" TargetMode="External"/><Relationship Id="rId5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20"/>
          <p:cNvSpPr txBox="1"/>
          <p:nvPr/>
        </p:nvSpPr>
        <p:spPr>
          <a:xfrm>
            <a:off x="1722120" y="3541923"/>
            <a:ext cx="4320540" cy="1539242"/>
          </a:xfrm>
          <a:prstGeom prst="rect"/>
          <a:noFill/>
        </p:spPr>
        <p:txBody>
          <a:bodyPr anchor="ctr" rtlCol="0" wrap="square">
            <a:spAutoFit/>
          </a:bodyPr>
          <a:p>
            <a:pPr algn="ctr"/>
            <a:r>
              <a:rPr b="1" dirty="0" sz="3200" lang="en-US"/>
              <a:t>Building a Smarter AI-Powered Spam Classifier</a:t>
            </a:r>
          </a:p>
        </p:txBody>
      </p:sp>
      <p:sp>
        <p:nvSpPr>
          <p:cNvPr id="1048622" name="TextBox 21"/>
          <p:cNvSpPr txBox="1"/>
          <p:nvPr/>
        </p:nvSpPr>
        <p:spPr>
          <a:xfrm>
            <a:off x="342900" y="8301990"/>
            <a:ext cx="3070860" cy="802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1200" lang="en-US"/>
              <a:t>NAME : </a:t>
            </a:r>
            <a:r>
              <a:rPr b="1" dirty="0" sz="1200" lang="en-US"/>
              <a:t>V</a:t>
            </a:r>
            <a:r>
              <a:rPr b="1" dirty="0" sz="1200" lang="en-US"/>
              <a:t>i</a:t>
            </a:r>
            <a:r>
              <a:rPr b="1" dirty="0" sz="1200" lang="en-US"/>
              <a:t>g</a:t>
            </a:r>
            <a:r>
              <a:rPr b="1" dirty="0" sz="1200" lang="en-US"/>
              <a:t>nesh </a:t>
            </a:r>
            <a:r>
              <a:rPr b="1" dirty="0" sz="1200" lang="en-US"/>
              <a:t>S</a:t>
            </a:r>
            <a:endParaRPr altLang="en-US" lang="zh-CN"/>
          </a:p>
          <a:p>
            <a:pPr algn="l"/>
            <a:r>
              <a:rPr b="1" dirty="0" sz="1200" lang="en-US"/>
              <a:t>DEPT  : BE </a:t>
            </a:r>
            <a:r>
              <a:rPr b="1" dirty="0" sz="1200" lang="en-US" err="1"/>
              <a:t>cse</a:t>
            </a:r>
            <a:endParaRPr b="1" dirty="0" sz="1200" lang="en-US"/>
          </a:p>
          <a:p>
            <a:pPr algn="l"/>
            <a:r>
              <a:rPr b="1" dirty="0" sz="1200" lang="en-US"/>
              <a:t>RE NO: 21292110</a:t>
            </a:r>
            <a:r>
              <a:rPr b="1" dirty="0" sz="1200" lang="en-US"/>
              <a:t>4</a:t>
            </a:r>
            <a:r>
              <a:rPr b="1" dirty="0" sz="1200" lang="en-US"/>
              <a:t>0</a:t>
            </a:r>
            <a:r>
              <a:rPr b="1" dirty="0" sz="1200" lang="en-US"/>
              <a:t>6</a:t>
            </a:r>
            <a:r>
              <a:rPr b="1" dirty="0" sz="1200" lang="en-US"/>
              <a:t>0</a:t>
            </a:r>
            <a:endParaRPr altLang="en-US" lang="zh-CN"/>
          </a:p>
          <a:p>
            <a:pPr algn="l"/>
            <a:r>
              <a:rPr b="1" dirty="0" sz="1200" lang="en-US"/>
              <a:t>CODE : SJCE2129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object 2"/>
          <p:cNvGraphicFramePr>
            <a:graphicFrameLocks noGrp="1"/>
          </p:cNvGraphicFramePr>
          <p:nvPr/>
        </p:nvGraphicFramePr>
        <p:xfrm>
          <a:off x="1662938" y="900679"/>
          <a:ext cx="4220844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254125"/>
                <a:gridCol w="1167130"/>
              </a:tblGrid>
              <a:tr h="180975">
                <a:tc>
                  <a:txBody>
                    <a:bodyPr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Neg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0.8794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0.9368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0.5970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0.5765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0.5735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Prevalence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0.6283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Balanced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0.9287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0.9124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708" name="object 3"/>
          <p:cNvSpPr txBox="1"/>
          <p:nvPr/>
        </p:nvSpPr>
        <p:spPr>
          <a:xfrm>
            <a:off x="703834" y="1787147"/>
            <a:ext cx="6146165" cy="687070"/>
          </a:xfrm>
          <a:prstGeom prst="rect"/>
        </p:spPr>
        <p:txBody>
          <a:bodyPr bIns="0" lIns="0" rIns="0" rtlCol="0" tIns="23495" vert="horz" wrap="square">
            <a:spAutoFit/>
          </a:bodyPr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latin typeface="Times New Roman"/>
                <a:cs typeface="Times New Roman"/>
              </a:rPr>
              <a:t>Also,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confusion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matrices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Confusion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9" name="object 4"/>
          <p:cNvGraphicFramePr>
            <a:graphicFrameLocks noGrp="1"/>
          </p:cNvGraphicFramePr>
          <p:nvPr/>
        </p:nvGraphicFramePr>
        <p:xfrm>
          <a:off x="2002790" y="2593843"/>
          <a:ext cx="3540759" cy="178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/>
                <a:gridCol w="885190"/>
                <a:gridCol w="885190"/>
                <a:gridCol w="885189"/>
              </a:tblGrid>
              <a:tr h="35750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Prediction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rowSpan="2"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vMerge="1">
                  <a:txBody>
                    <a:bodyPr/>
                    <a:p/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rowSpan="2">
                  <a:txBody>
                    <a:bodyPr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nonspam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1319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801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709" name="object 5"/>
          <p:cNvSpPr txBox="1"/>
          <p:nvPr/>
        </p:nvSpPr>
        <p:spPr>
          <a:xfrm>
            <a:off x="703757" y="4522726"/>
            <a:ext cx="6146800" cy="5414645"/>
          </a:xfrm>
          <a:prstGeom prst="rect"/>
        </p:spPr>
        <p:txBody>
          <a:bodyPr bIns="0" lIns="0" rIns="0" rtlCol="0" tIns="78105" vert="horz" wrap="square">
            <a:spAutoFit/>
          </a:bodyPr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b="1" dirty="0" sz="1200" spc="-1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61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inspects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capability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adopted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(d).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inspiring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comparative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precision, </a:t>
            </a:r>
            <a:r>
              <a:rPr dirty="0" sz="1200">
                <a:latin typeface="Times New Roman"/>
                <a:cs typeface="Times New Roman"/>
              </a:rPr>
              <a:t>recall,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 </a:t>
            </a:r>
            <a:r>
              <a:rPr dirty="0" sz="1200">
                <a:latin typeface="Times New Roman"/>
                <a:cs typeface="Times New Roman"/>
              </a:rPr>
              <a:t>classification.The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experimental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establish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effectiveness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efficiency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SVM,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solving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 classification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200" spc="-1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algn="just" indent="234950" marL="12700" marR="6985">
              <a:lnSpc>
                <a:spcPts val="1380"/>
              </a:lnSpc>
              <a:spcBef>
                <a:spcPts val="610"/>
              </a:spcBef>
              <a:buAutoNum type="arabicPlain"/>
              <a:tabLst>
                <a:tab algn="l" pos="247650"/>
              </a:tabLst>
            </a:pPr>
            <a:r>
              <a:rPr dirty="0" sz="1200">
                <a:latin typeface="Times New Roman"/>
                <a:cs typeface="Times New Roman"/>
              </a:rPr>
              <a:t>B.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Zhou,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Yao,J.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Cost-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three-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Intelligent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42,No.1,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19-</a:t>
            </a:r>
            <a:r>
              <a:rPr dirty="0" sz="1200">
                <a:latin typeface="Times New Roman"/>
                <a:cs typeface="Times New Roman"/>
              </a:rPr>
              <a:t>45,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algn="just" indent="289560" marL="12700" marR="762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302260"/>
              </a:tabLst>
            </a:pP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MochrieCanada’s</a:t>
            </a:r>
            <a:r>
              <a:rPr dirty="0" sz="1200" spc="260">
                <a:latin typeface="Times New Roman"/>
                <a:cs typeface="Times New Roman"/>
              </a:rPr>
              <a:t>   </a:t>
            </a:r>
            <a:r>
              <a:rPr dirty="0" sz="1200" spc="-10">
                <a:latin typeface="Times New Roman"/>
                <a:cs typeface="Times New Roman"/>
              </a:rPr>
              <a:t>Anti-spam/anti-</a:t>
            </a:r>
            <a:r>
              <a:rPr dirty="0" sz="1200">
                <a:latin typeface="Times New Roman"/>
                <a:cs typeface="Times New Roman"/>
              </a:rPr>
              <a:t>spyware: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Overview’.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Internationa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Franchising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Law,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4,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(2014)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indent="241300" marL="12700" marR="5715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54000"/>
              </a:tabLst>
            </a:pPr>
            <a:r>
              <a:rPr dirty="0" sz="1200">
                <a:latin typeface="Times New Roman"/>
                <a:cs typeface="Times New Roman"/>
              </a:rPr>
              <a:t>T.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Almeida,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J.M.G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Hidalgo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A.Yamakami</a:t>
            </a:r>
            <a:r>
              <a:rPr dirty="0" sz="1200" spc="17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Contributions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SMS</a:t>
            </a:r>
            <a:r>
              <a:rPr dirty="0" sz="1200" spc="175">
                <a:latin typeface="Times New Roman"/>
                <a:cs typeface="Times New Roman"/>
              </a:rPr>
              <a:t> 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filtering: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results’,In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Proceedings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11th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ACM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symposium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 </a:t>
            </a:r>
            <a:r>
              <a:rPr dirty="0" sz="1200">
                <a:latin typeface="Times New Roman"/>
                <a:cs typeface="Times New Roman"/>
              </a:rPr>
              <a:t>engineering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,pp.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259-</a:t>
            </a:r>
            <a:r>
              <a:rPr dirty="0" sz="1200">
                <a:latin typeface="Times New Roman"/>
                <a:cs typeface="Times New Roman"/>
              </a:rPr>
              <a:t>262,</a:t>
            </a:r>
            <a:r>
              <a:rPr dirty="0" sz="1200" spc="-10">
                <a:latin typeface="Times New Roman"/>
                <a:cs typeface="Times New Roman"/>
              </a:rPr>
              <a:t> (2011).</a:t>
            </a:r>
            <a:endParaRPr sz="1200">
              <a:latin typeface="Times New Roman"/>
              <a:cs typeface="Times New Roman"/>
            </a:endParaRPr>
          </a:p>
          <a:p>
            <a:pPr algn="just" indent="218440" marL="12700" marR="508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31140"/>
              </a:tabLst>
            </a:pPr>
            <a:r>
              <a:rPr dirty="0" sz="1200">
                <a:latin typeface="Times New Roman"/>
                <a:cs typeface="Times New Roman"/>
              </a:rPr>
              <a:t>Y.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 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Kwok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disagreement-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semi-</a:t>
            </a:r>
            <a:r>
              <a:rPr dirty="0" sz="1200">
                <a:latin typeface="Times New Roman"/>
                <a:cs typeface="Times New Roman"/>
              </a:rPr>
              <a:t>supervised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Communications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(ICC),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2014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International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Conference </a:t>
            </a:r>
            <a:r>
              <a:rPr dirty="0" sz="1200">
                <a:latin typeface="Times New Roman"/>
                <a:cs typeface="Times New Roman"/>
              </a:rPr>
              <a:t>on,pp. </a:t>
            </a:r>
            <a:r>
              <a:rPr dirty="0" sz="1200" spc="-10">
                <a:latin typeface="Times New Roman"/>
                <a:cs typeface="Times New Roman"/>
              </a:rPr>
              <a:t>622-</a:t>
            </a:r>
            <a:r>
              <a:rPr dirty="0" sz="1200">
                <a:latin typeface="Times New Roman"/>
                <a:cs typeface="Times New Roman"/>
              </a:rPr>
              <a:t>627,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(2014).</a:t>
            </a:r>
            <a:endParaRPr sz="1200">
              <a:latin typeface="Times New Roman"/>
              <a:cs typeface="Times New Roman"/>
            </a:endParaRPr>
          </a:p>
          <a:p>
            <a:pPr algn="just" indent="236220" marL="12700" marR="508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48920"/>
              </a:tabLst>
            </a:pPr>
            <a:r>
              <a:rPr dirty="0" sz="1200">
                <a:latin typeface="Times New Roman"/>
                <a:cs typeface="Times New Roman"/>
              </a:rPr>
              <a:t>S.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Roy,S.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Charaborty,S.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Sourav,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Abraham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Rough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filtering </a:t>
            </a:r>
            <a:r>
              <a:rPr dirty="0" sz="1200">
                <a:latin typeface="Times New Roman"/>
                <a:cs typeface="Times New Roman"/>
              </a:rPr>
              <a:t>spams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boundary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 </a:t>
            </a:r>
            <a:r>
              <a:rPr dirty="0" sz="1200">
                <a:latin typeface="Times New Roman"/>
                <a:cs typeface="Times New Roman"/>
              </a:rPr>
              <a:t>(ISDA),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2013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International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Conference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(pp.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28-</a:t>
            </a:r>
            <a:r>
              <a:rPr dirty="0" sz="1200">
                <a:latin typeface="Times New Roman"/>
                <a:cs typeface="Times New Roman"/>
              </a:rPr>
              <a:t>34).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algn="just" indent="234950" marL="12700" marR="5080">
              <a:lnSpc>
                <a:spcPts val="1380"/>
              </a:lnSpc>
              <a:spcBef>
                <a:spcPts val="600"/>
              </a:spcBef>
              <a:buAutoNum type="arabicPlain"/>
              <a:tabLst>
                <a:tab algn="l" pos="247650"/>
              </a:tabLst>
            </a:pP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Sahami,S.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Dumais,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Heckerman,E.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Horvitz,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Bayesian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junk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e- </a:t>
            </a:r>
            <a:r>
              <a:rPr dirty="0" sz="1200">
                <a:latin typeface="Times New Roman"/>
                <a:cs typeface="Times New Roman"/>
              </a:rPr>
              <a:t>mail’.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Categorization: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Papers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1998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workshop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,Vol.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62,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98-</a:t>
            </a:r>
            <a:r>
              <a:rPr dirty="0" sz="1200" spc="-20">
                <a:latin typeface="Times New Roman"/>
                <a:cs typeface="Times New Roman"/>
              </a:rPr>
              <a:t>105, </a:t>
            </a:r>
            <a:r>
              <a:rPr dirty="0" sz="1200" spc="-10">
                <a:latin typeface="Times New Roman"/>
                <a:cs typeface="Times New Roman"/>
              </a:rPr>
              <a:t>(1998).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 txBox="1"/>
          <p:nvPr/>
        </p:nvSpPr>
        <p:spPr>
          <a:xfrm>
            <a:off x="703757" y="872747"/>
            <a:ext cx="6147435" cy="602996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indent="336550" marL="12700" marR="6350">
              <a:lnSpc>
                <a:spcPts val="1380"/>
              </a:lnSpc>
              <a:spcBef>
                <a:spcPts val="195"/>
              </a:spcBef>
              <a:buAutoNum type="arabicPlain" startAt="7"/>
              <a:tabLst>
                <a:tab algn="l" pos="349250"/>
                <a:tab algn="l" pos="654050"/>
                <a:tab algn="l" pos="1347470"/>
                <a:tab algn="l" pos="1628139"/>
                <a:tab algn="l" pos="2005964"/>
                <a:tab algn="l" pos="2382520"/>
                <a:tab algn="l" pos="2798445"/>
                <a:tab algn="l" pos="3563620"/>
                <a:tab algn="l" pos="4203700"/>
                <a:tab algn="l" pos="4741545"/>
                <a:tab algn="l" pos="5474335"/>
                <a:tab algn="l" pos="5809615"/>
              </a:tabLst>
            </a:pPr>
            <a:r>
              <a:rPr dirty="0" sz="1200" spc="-25">
                <a:latin typeface="Times New Roman"/>
                <a:cs typeface="Times New Roman"/>
              </a:rPr>
              <a:t>H.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Drucker,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S.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Wu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V.N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Vapnik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Support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vector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machines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 spc="-10">
                <a:latin typeface="Times New Roman"/>
                <a:cs typeface="Times New Roman"/>
              </a:rPr>
              <a:t>categorization’,Neural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Transactions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10,No.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5,pp.1048-</a:t>
            </a:r>
            <a:r>
              <a:rPr dirty="0" sz="1200">
                <a:latin typeface="Times New Roman"/>
                <a:cs typeface="Times New Roman"/>
              </a:rPr>
              <a:t>1054,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(1999)</a:t>
            </a:r>
            <a:endParaRPr sz="1200">
              <a:latin typeface="Times New Roman"/>
              <a:cs typeface="Times New Roman"/>
            </a:endParaRPr>
          </a:p>
          <a:p>
            <a:pPr indent="251460" marL="12700" marR="762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264160"/>
                <a:tab algn="l" pos="5602605"/>
              </a:tabLst>
            </a:pPr>
            <a:r>
              <a:rPr dirty="0" sz="1200">
                <a:latin typeface="Times New Roman"/>
                <a:cs typeface="Times New Roman"/>
              </a:rPr>
              <a:t>E.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Blanzieri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Bryl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survey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filtering, </a:t>
            </a:r>
            <a:r>
              <a:rPr dirty="0" sz="1200">
                <a:latin typeface="Times New Roman"/>
                <a:cs typeface="Times New Roman"/>
              </a:rPr>
              <a:t>Artificial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Review,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Vol.29,No.1,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pp.63-92,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(2008).</a:t>
            </a:r>
            <a:endParaRPr sz="1200">
              <a:latin typeface="Times New Roman"/>
              <a:cs typeface="Times New Roman"/>
            </a:endParaRPr>
          </a:p>
          <a:p>
            <a:pPr indent="248920" marL="12700" marR="508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261620"/>
                <a:tab algn="l" pos="1614170"/>
              </a:tabLst>
            </a:pPr>
            <a:r>
              <a:rPr dirty="0" sz="1200">
                <a:latin typeface="Times New Roman"/>
                <a:cs typeface="Times New Roman"/>
              </a:rPr>
              <a:t>G.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Caruana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,M.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Li</a:t>
            </a:r>
            <a:r>
              <a:rPr dirty="0" sz="1200">
                <a:latin typeface="Times New Roman"/>
                <a:cs typeface="Times New Roman"/>
              </a:rPr>
              <a:t>	A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survey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emerging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approaches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filtering’,ACM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Computing </a:t>
            </a:r>
            <a:r>
              <a:rPr dirty="0" sz="1200">
                <a:latin typeface="Times New Roman"/>
                <a:cs typeface="Times New Roman"/>
              </a:rPr>
              <a:t>Surveys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(CSUR),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44,No.2,pp.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(2012).</a:t>
            </a:r>
            <a:endParaRPr sz="1200">
              <a:latin typeface="Times New Roman"/>
              <a:cs typeface="Times New Roman"/>
            </a:endParaRPr>
          </a:p>
          <a:p>
            <a:pPr indent="307975" marL="12700" marR="635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20675"/>
              </a:tabLst>
            </a:pPr>
            <a:r>
              <a:rPr dirty="0" sz="1200">
                <a:latin typeface="Times New Roman"/>
                <a:cs typeface="Times New Roman"/>
              </a:rPr>
              <a:t>E.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Cambria,G.B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Huang,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L.C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Kasun,H.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Zhou,C.M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Vong,J.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Lin,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Liu.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Extreme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machines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[trends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controversies].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28(6),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30-59,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indent="347980" marL="12700" marR="635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60680"/>
                <a:tab algn="l" pos="2708275"/>
              </a:tabLst>
            </a:pPr>
            <a:r>
              <a:rPr dirty="0" sz="1200">
                <a:latin typeface="Times New Roman"/>
                <a:cs typeface="Times New Roman"/>
              </a:rPr>
              <a:t>G.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Huang,Q.Y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Zhu,C.K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Siew</a:t>
            </a:r>
            <a:r>
              <a:rPr dirty="0" sz="1200">
                <a:latin typeface="Times New Roman"/>
                <a:cs typeface="Times New Roman"/>
              </a:rPr>
              <a:t>	Extreme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machine:</a:t>
            </a:r>
            <a:r>
              <a:rPr dirty="0" sz="1200" spc="4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applications. Neurocomputing,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70(1),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489-</a:t>
            </a:r>
            <a:r>
              <a:rPr dirty="0" sz="1200">
                <a:latin typeface="Times New Roman"/>
                <a:cs typeface="Times New Roman"/>
              </a:rPr>
              <a:t>501,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(2006).</a:t>
            </a:r>
            <a:endParaRPr sz="1200">
              <a:latin typeface="Times New Roman"/>
              <a:cs typeface="Times New Roman"/>
            </a:endParaRPr>
          </a:p>
          <a:p>
            <a:pPr indent="-329565" marL="342265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algn="l" pos="342265"/>
              </a:tabLst>
            </a:pPr>
            <a:r>
              <a:rPr dirty="0" sz="1200">
                <a:latin typeface="Times New Roman"/>
                <a:cs typeface="Times New Roman"/>
              </a:rPr>
              <a:t>C.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,V.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Vapnik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Support-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20(3),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273-</a:t>
            </a:r>
            <a:r>
              <a:rPr dirty="0" sz="1200">
                <a:latin typeface="Times New Roman"/>
                <a:cs typeface="Times New Roman"/>
              </a:rPr>
              <a:t>297,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(1995).</a:t>
            </a:r>
            <a:endParaRPr sz="1200">
              <a:latin typeface="Times New Roman"/>
              <a:cs typeface="Times New Roman"/>
            </a:endParaRPr>
          </a:p>
          <a:p>
            <a:pPr algn="just" indent="309880" marL="12700" marR="7620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algn="l" pos="322580"/>
              </a:tabLst>
            </a:pPr>
            <a:r>
              <a:rPr dirty="0" sz="1200">
                <a:latin typeface="Times New Roman"/>
                <a:cs typeface="Times New Roman"/>
              </a:rPr>
              <a:t>A.Basu,S.S.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Abraham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Novel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Diagnostic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Vector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Kernel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Classifying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Erythemato-</a:t>
            </a:r>
            <a:r>
              <a:rPr dirty="0" sz="1200">
                <a:latin typeface="Times New Roman"/>
                <a:cs typeface="Times New Roman"/>
              </a:rPr>
              <a:t>Squamous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Disease.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Computing </a:t>
            </a:r>
            <a:r>
              <a:rPr dirty="0" sz="1200">
                <a:latin typeface="Times New Roman"/>
                <a:cs typeface="Times New Roman"/>
              </a:rPr>
              <a:t>Communication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(ICCUBEA),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2015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International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Conference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(pp.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343- </a:t>
            </a:r>
            <a:r>
              <a:rPr dirty="0" sz="1200">
                <a:latin typeface="Times New Roman"/>
                <a:cs typeface="Times New Roman"/>
              </a:rPr>
              <a:t>347).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algn="just" indent="-292735" marL="305435">
              <a:lnSpc>
                <a:spcPct val="100000"/>
              </a:lnSpc>
              <a:spcBef>
                <a:spcPts val="505"/>
              </a:spcBef>
              <a:buAutoNum type="arabicPlain" startAt="7"/>
              <a:tabLst>
                <a:tab algn="l" pos="305435"/>
              </a:tabLst>
            </a:pP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Hopkins,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Reeber,G.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Forman,J.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Suermondt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Spambase,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UML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Repository,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(1999).</a:t>
            </a:r>
            <a:endParaRPr sz="1200">
              <a:latin typeface="Times New Roman"/>
              <a:cs typeface="Times New Roman"/>
            </a:endParaRPr>
          </a:p>
          <a:p>
            <a:pPr algn="just" indent="332740" marL="12700" marR="6985">
              <a:lnSpc>
                <a:spcPts val="1380"/>
              </a:lnSpc>
              <a:spcBef>
                <a:spcPts val="635"/>
              </a:spcBef>
              <a:buAutoNum type="arabicPlain" startAt="7"/>
              <a:tabLst>
                <a:tab algn="l" pos="345440"/>
              </a:tabLst>
            </a:pPr>
            <a:r>
              <a:rPr dirty="0" sz="1200">
                <a:latin typeface="Times New Roman"/>
                <a:cs typeface="Times New Roman"/>
              </a:rPr>
              <a:t>R.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Viswanathan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,Pijush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Samui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Determination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rock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depth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artificial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intelligence techniques.Geoscience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Frontiers,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  <a:p>
            <a:pPr algn="just" indent="318770" marL="12700" marR="825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31470"/>
              </a:tabLst>
            </a:pP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Clark,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Koprinska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Poon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automated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e-</a:t>
            </a:r>
            <a:r>
              <a:rPr dirty="0" sz="1200" spc="-20">
                <a:latin typeface="Times New Roman"/>
                <a:cs typeface="Times New Roman"/>
              </a:rPr>
              <a:t>mail </a:t>
            </a:r>
            <a:r>
              <a:rPr dirty="0" sz="1200">
                <a:latin typeface="Times New Roman"/>
                <a:cs typeface="Times New Roman"/>
              </a:rPr>
              <a:t>classification.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,p.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702.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(2003).</a:t>
            </a:r>
            <a:endParaRPr sz="1200">
              <a:latin typeface="Times New Roman"/>
              <a:cs typeface="Times New Roman"/>
            </a:endParaRPr>
          </a:p>
          <a:p>
            <a:pPr algn="just" indent="317500" marL="12700" marR="6350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30200"/>
              </a:tabLst>
            </a:pP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Lichman</a:t>
            </a:r>
            <a:r>
              <a:rPr dirty="0" sz="1200" spc="15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UCI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Repository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</a:t>
            </a:r>
            <a:r>
              <a:rPr dirty="0" sz="1200">
                <a:latin typeface="Times New Roman"/>
                <a:cs typeface="Times New Roman"/>
                <a:hlinkClick r:id="rId1"/>
              </a:rPr>
              <a:t>http://archive.ics.uci.edu/ml</a:t>
            </a:r>
            <a:r>
              <a:rPr dirty="0" sz="1200">
                <a:latin typeface="Times New Roman"/>
                <a:cs typeface="Times New Roman"/>
              </a:rPr>
              <a:t>].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Irvine,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CA: </a:t>
            </a:r>
            <a:r>
              <a:rPr dirty="0" sz="1200">
                <a:latin typeface="Times New Roman"/>
                <a:cs typeface="Times New Roman"/>
              </a:rPr>
              <a:t>University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California,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School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algn="just" indent="304800" marL="12700" marR="571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317500"/>
              </a:tabLst>
            </a:pPr>
            <a:r>
              <a:rPr dirty="0" sz="1200">
                <a:latin typeface="Times New Roman"/>
                <a:cs typeface="Times New Roman"/>
              </a:rPr>
              <a:t>S.S.Roy,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V.M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Viswanatham,P.V.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Krishna,N.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Saraf,A.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Gupta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Mishra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Applicability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Rough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Investigation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Optimization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Quality,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Reliability,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Robustness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Heterogeneous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479-</a:t>
            </a:r>
            <a:r>
              <a:rPr dirty="0" sz="1200">
                <a:latin typeface="Times New Roman"/>
                <a:cs typeface="Times New Roman"/>
              </a:rPr>
              <a:t>484,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Springer </a:t>
            </a:r>
            <a:r>
              <a:rPr dirty="0" sz="1200">
                <a:latin typeface="Times New Roman"/>
                <a:cs typeface="Times New Roman"/>
              </a:rPr>
              <a:t>Berlin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Heidelberg,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(2013).</a:t>
            </a:r>
            <a:endParaRPr sz="1200">
              <a:latin typeface="Times New Roman"/>
              <a:cs typeface="Times New Roman"/>
            </a:endParaRPr>
          </a:p>
          <a:p>
            <a:pPr algn="just" indent="387350" marL="12700" marR="5715">
              <a:lnSpc>
                <a:spcPts val="1380"/>
              </a:lnSpc>
              <a:spcBef>
                <a:spcPts val="600"/>
              </a:spcBef>
              <a:buAutoNum type="arabicPlain" startAt="7"/>
              <a:tabLst>
                <a:tab algn="l" pos="400050"/>
              </a:tabLst>
            </a:pPr>
            <a:r>
              <a:rPr dirty="0" sz="1200">
                <a:latin typeface="Times New Roman"/>
                <a:cs typeface="Times New Roman"/>
              </a:rPr>
              <a:t>S.S.Roy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Mittal,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Basu,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Abraham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Stock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Forecasting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LASSO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Afro-</a:t>
            </a:r>
            <a:r>
              <a:rPr dirty="0" sz="1200">
                <a:latin typeface="Times New Roman"/>
                <a:cs typeface="Times New Roman"/>
              </a:rPr>
              <a:t>European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Conference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Industrial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Advancement,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pp.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371-</a:t>
            </a:r>
            <a:r>
              <a:rPr dirty="0" sz="1200" spc="-20">
                <a:latin typeface="Times New Roman"/>
                <a:cs typeface="Times New Roman"/>
              </a:rPr>
              <a:t>381, </a:t>
            </a:r>
            <a:r>
              <a:rPr dirty="0" sz="1200">
                <a:latin typeface="Times New Roman"/>
                <a:cs typeface="Times New Roman"/>
              </a:rPr>
              <a:t>Springer </a:t>
            </a:r>
            <a:r>
              <a:rPr dirty="0" sz="1200" spc="-10">
                <a:latin typeface="Times New Roman"/>
                <a:cs typeface="Times New Roman"/>
              </a:rPr>
              <a:t>International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Publishing,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(2015).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11" name="object 3"/>
          <p:cNvSpPr txBox="1"/>
          <p:nvPr/>
        </p:nvSpPr>
        <p:spPr>
          <a:xfrm>
            <a:off x="1256411" y="254000"/>
            <a:ext cx="454977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10">
                <a:latin typeface="Arial"/>
                <a:cs typeface="Arial"/>
              </a:rPr>
              <a:t>International</a:t>
            </a:r>
            <a:r>
              <a:rPr b="1" dirty="0" sz="1200" spc="-35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Journal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of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 spc="-10">
                <a:latin typeface="Arial"/>
                <a:cs typeface="Arial"/>
              </a:rPr>
              <a:t>Engineering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Research</a:t>
            </a:r>
            <a:r>
              <a:rPr b="1" dirty="0" sz="1200" spc="-35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in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Africa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>
                <a:latin typeface="Arial"/>
                <a:cs typeface="Arial"/>
              </a:rPr>
              <a:t>Vol.</a:t>
            </a:r>
            <a:r>
              <a:rPr b="1" dirty="0" sz="1200" spc="-30">
                <a:latin typeface="Arial"/>
                <a:cs typeface="Arial"/>
              </a:rPr>
              <a:t> </a:t>
            </a:r>
            <a:r>
              <a:rPr b="1" dirty="0" sz="1200" spc="-25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12" name="object 4"/>
          <p:cNvSpPr txBox="1"/>
          <p:nvPr/>
        </p:nvSpPr>
        <p:spPr>
          <a:xfrm>
            <a:off x="6565645" y="254000"/>
            <a:ext cx="28003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25">
                <a:latin typeface="Arial"/>
                <a:cs typeface="Arial"/>
              </a:rPr>
              <a:t>161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13" name="object 5"/>
          <p:cNvSpPr/>
          <p:nvPr/>
        </p:nvSpPr>
        <p:spPr>
          <a:xfrm>
            <a:off x="698500" y="609600"/>
            <a:ext cx="6159500" cy="0"/>
          </a:xfrm>
          <a:custGeom>
            <a:avLst/>
            <a:ahLst/>
            <a:rect l="l" t="t" r="r" b="b"/>
            <a:pathLst>
              <a:path w="6159500">
                <a:moveTo>
                  <a:pt x="0" y="0"/>
                </a:moveTo>
                <a:lnTo>
                  <a:pt x="6159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>
            <a:off x="685800" y="777240"/>
            <a:ext cx="6123940" cy="9372600"/>
          </a:xfrm>
          <a:prstGeom prst="rect"/>
        </p:spPr>
        <p:txBody>
          <a:bodyPr bIns="0" lIns="0" rIns="0" rtlCol="0" tIns="48260" vert="horz" wrap="square">
            <a:spAutoFit/>
          </a:bodyPr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 sz="1100">
                <a:latin typeface="Times New Roman"/>
                <a:cs typeface="Times New Roman"/>
              </a:rPr>
              <a:t>International</a:t>
            </a:r>
            <a:r>
              <a:rPr b="1" dirty="0" sz="1100" spc="-2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Journal</a:t>
            </a:r>
            <a:r>
              <a:rPr b="1" dirty="0" sz="1100" spc="-20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of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Engineering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Research</a:t>
            </a:r>
            <a:r>
              <a:rPr b="1" dirty="0" sz="1100" spc="-2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in</a:t>
            </a:r>
            <a:r>
              <a:rPr b="1" dirty="0" sz="1100" spc="-20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Africa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Vol.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 spc="-25"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"/>
              </a:rPr>
              <a:t>10.4028/www.scientific.net/JERA.22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100">
                <a:latin typeface="Times New Roman"/>
                <a:cs typeface="Times New Roman"/>
              </a:rPr>
              <a:t>Classifying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Spam</a:t>
            </a:r>
            <a:r>
              <a:rPr b="1" dirty="0" sz="1100" spc="-10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Emails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Using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Artificial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>
                <a:latin typeface="Times New Roman"/>
                <a:cs typeface="Times New Roman"/>
              </a:rPr>
              <a:t>Intelligent</a:t>
            </a:r>
            <a:r>
              <a:rPr b="1" dirty="0" sz="1100" spc="-10">
                <a:latin typeface="Times New Roman"/>
                <a:cs typeface="Times New Roman"/>
              </a:rPr>
              <a:t> Techniques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2"/>
              </a:rPr>
              <a:t>10.4028/www.scientific.net/JERA.22.152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100">
                <a:latin typeface="Times New Roman"/>
                <a:cs typeface="Times New Roman"/>
              </a:rPr>
              <a:t>DOI</a:t>
            </a:r>
            <a:r>
              <a:rPr b="1" dirty="0" sz="1100" spc="-15">
                <a:latin typeface="Times New Roman"/>
                <a:cs typeface="Times New Roman"/>
              </a:rPr>
              <a:t> </a:t>
            </a:r>
            <a:r>
              <a:rPr b="1" dirty="0" sz="1100" spc="-10">
                <a:latin typeface="Times New Roman"/>
                <a:cs typeface="Times New Roman"/>
              </a:rPr>
              <a:t>References</a:t>
            </a:r>
            <a:endParaRPr sz="1100">
              <a:latin typeface="Times New Roman"/>
              <a:cs typeface="Times New Roman"/>
            </a:endParaRPr>
          </a:p>
          <a:p>
            <a:pPr marL="12700" marR="71120">
              <a:lnSpc>
                <a:spcPct val="121200"/>
              </a:lnSpc>
            </a:pPr>
            <a:r>
              <a:rPr dirty="0" sz="1100">
                <a:latin typeface="Times New Roman"/>
                <a:cs typeface="Times New Roman"/>
              </a:rPr>
              <a:t>[1]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Zhou,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Yao,J.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Luo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Cost-</a:t>
            </a:r>
            <a:r>
              <a:rPr dirty="0" sz="1100">
                <a:latin typeface="Times New Roman"/>
                <a:cs typeface="Times New Roman"/>
              </a:rPr>
              <a:t>sensitive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three-way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Journal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Information </a:t>
            </a:r>
            <a:r>
              <a:rPr dirty="0" sz="1100">
                <a:latin typeface="Times New Roman"/>
                <a:cs typeface="Times New Roman"/>
              </a:rPr>
              <a:t>Systems,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42, No.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1, pp.19-45,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  <a:hlinkClick r:id="rId3"/>
              </a:rPr>
              <a:t>10.1007/s10844-013-0254-</a:t>
            </a:r>
            <a:r>
              <a:rPr dirty="0" sz="1100" spc="-50">
                <a:latin typeface="Times New Roman"/>
                <a:cs typeface="Times New Roman"/>
                <a:hlinkClick r:id="rId3"/>
              </a:rPr>
              <a:t>7</a:t>
            </a:r>
            <a:endParaRPr sz="1100">
              <a:latin typeface="Times New Roman"/>
              <a:cs typeface="Times New Roman"/>
            </a:endParaRPr>
          </a:p>
          <a:p>
            <a:pPr algn="just" indent="197485" marL="12700" marR="50800">
              <a:lnSpc>
                <a:spcPct val="121200"/>
              </a:lnSpc>
              <a:buAutoNum type="arabicPlain" startAt="3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T.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Almeida,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J.M.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Hidalgo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Yamakami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Contributions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study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new </a:t>
            </a:r>
            <a:r>
              <a:rPr dirty="0" sz="1100">
                <a:latin typeface="Times New Roman"/>
                <a:cs typeface="Times New Roman"/>
              </a:rPr>
              <a:t>collection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results',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Proceedings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11th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symposium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Document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engineering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pp.259-</a:t>
            </a:r>
            <a:r>
              <a:rPr dirty="0" sz="1100" spc="-20">
                <a:latin typeface="Times New Roman"/>
                <a:cs typeface="Times New Roman"/>
              </a:rPr>
              <a:t>262, </a:t>
            </a:r>
            <a:r>
              <a:rPr dirty="0" sz="1100" spc="-10">
                <a:latin typeface="Times New Roman"/>
                <a:cs typeface="Times New Roman"/>
              </a:rPr>
              <a:t>(2011).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4"/>
              </a:rPr>
              <a:t>10.1145/2034691.2034742</a:t>
            </a:r>
            <a:endParaRPr sz="1100">
              <a:latin typeface="Times New Roman"/>
              <a:cs typeface="Times New Roman"/>
            </a:endParaRPr>
          </a:p>
          <a:p>
            <a:pPr indent="197485" marL="12700" marR="135890">
              <a:lnSpc>
                <a:spcPct val="121200"/>
              </a:lnSpc>
              <a:buAutoNum type="arabicPlain" startAt="4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Y.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Kwok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Enhancing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classification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reduction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disagreementbased </a:t>
            </a:r>
            <a:r>
              <a:rPr dirty="0" sz="1100">
                <a:latin typeface="Times New Roman"/>
                <a:cs typeface="Times New Roman"/>
              </a:rPr>
              <a:t>semi-supervised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Communications </a:t>
            </a:r>
            <a:r>
              <a:rPr dirty="0" sz="1100">
                <a:latin typeface="Times New Roman"/>
                <a:cs typeface="Times New Roman"/>
              </a:rPr>
              <a:t>(ICC),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2014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pp.622-</a:t>
            </a:r>
            <a:r>
              <a:rPr dirty="0" sz="1100" spc="-20">
                <a:latin typeface="Times New Roman"/>
                <a:cs typeface="Times New Roman"/>
              </a:rPr>
              <a:t>627, </a:t>
            </a:r>
            <a:r>
              <a:rPr dirty="0" sz="1100" spc="-10">
                <a:latin typeface="Times New Roman"/>
                <a:cs typeface="Times New Roman"/>
              </a:rPr>
              <a:t>(2014).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5"/>
              </a:rPr>
              <a:t>10.1109/icc.2014.6883388</a:t>
            </a:r>
            <a:endParaRPr sz="1100">
              <a:latin typeface="Times New Roman"/>
              <a:cs typeface="Times New Roman"/>
            </a:endParaRPr>
          </a:p>
          <a:p>
            <a:pPr indent="197485" marL="12700" marR="118110">
              <a:lnSpc>
                <a:spcPct val="121200"/>
              </a:lnSpc>
              <a:buAutoNum type="arabicPlain" startAt="5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Roy,S.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Charaborty,S.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Sourav,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Abraham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Rough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theory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from </a:t>
            </a:r>
            <a:r>
              <a:rPr dirty="0" sz="1100">
                <a:latin typeface="Times New Roman"/>
                <a:cs typeface="Times New Roman"/>
              </a:rPr>
              <a:t>boundary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messages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Applications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(ISDA),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2013</a:t>
            </a:r>
            <a:r>
              <a:rPr dirty="0" sz="1100" spc="-20">
                <a:latin typeface="Times New Roman"/>
                <a:cs typeface="Times New Roman"/>
              </a:rPr>
              <a:t> 13th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(pp.28-34).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6"/>
              </a:rPr>
              <a:t>10.1109/isda.2013.6920763</a:t>
            </a:r>
            <a:endParaRPr sz="1100">
              <a:latin typeface="Times New Roman"/>
              <a:cs typeface="Times New Roman"/>
            </a:endParaRPr>
          </a:p>
          <a:p>
            <a:pPr indent="197485" marL="12700" marR="5080">
              <a:lnSpc>
                <a:spcPct val="121200"/>
              </a:lnSpc>
              <a:buAutoNum type="arabicPlain" startAt="7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H.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Drucker,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Wu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Vapnik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Support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vector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machines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categorization',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Neural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Networks, </a:t>
            </a:r>
            <a:r>
              <a:rPr dirty="0" sz="1100">
                <a:latin typeface="Times New Roman"/>
                <a:cs typeface="Times New Roman"/>
              </a:rPr>
              <a:t>IEEE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Transactions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pp.1048-1054,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(1999).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7"/>
              </a:rPr>
              <a:t>10.1109/72.788645</a:t>
            </a:r>
            <a:endParaRPr sz="1100">
              <a:latin typeface="Times New Roman"/>
              <a:cs typeface="Times New Roman"/>
            </a:endParaRPr>
          </a:p>
          <a:p>
            <a:pPr indent="197485" marL="12700" marR="474345">
              <a:lnSpc>
                <a:spcPct val="121200"/>
              </a:lnSpc>
              <a:buAutoNum type="arabicPlain" startAt="8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Blanzieri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Bryl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survey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learning-based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techniques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filtering,</a:t>
            </a:r>
            <a:r>
              <a:rPr dirty="0" sz="1100" spc="-10">
                <a:latin typeface="Times New Roman"/>
                <a:cs typeface="Times New Roman"/>
              </a:rPr>
              <a:t> Artificial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Review,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29,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pp.63-92,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(2008).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  <a:hlinkClick r:id="rId8"/>
              </a:rPr>
              <a:t>10.1007/s10462-009-9109-</a:t>
            </a:r>
            <a:r>
              <a:rPr dirty="0" sz="1100" spc="-50">
                <a:latin typeface="Times New Roman"/>
                <a:cs typeface="Times New Roman"/>
                <a:hlinkClick r:id="rId8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indent="197485" marL="12700" marR="442595">
              <a:lnSpc>
                <a:spcPct val="121200"/>
              </a:lnSpc>
              <a:buAutoNum type="arabicPlain" startAt="9"/>
              <a:tabLst>
                <a:tab algn="l" pos="210185"/>
              </a:tabLst>
            </a:pPr>
            <a:r>
              <a:rPr dirty="0" sz="1100">
                <a:latin typeface="Times New Roman"/>
                <a:cs typeface="Times New Roman"/>
              </a:rPr>
              <a:t>G.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Caruana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,M.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survey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emerging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filtering',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Computing</a:t>
            </a:r>
            <a:r>
              <a:rPr dirty="0" sz="1100" spc="-10">
                <a:latin typeface="Times New Roman"/>
                <a:cs typeface="Times New Roman"/>
              </a:rPr>
              <a:t> Surveys </a:t>
            </a:r>
            <a:r>
              <a:rPr dirty="0" sz="1100">
                <a:latin typeface="Times New Roman"/>
                <a:cs typeface="Times New Roman"/>
              </a:rPr>
              <a:t>(CSUR),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44,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p.9,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(2012).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9"/>
              </a:rPr>
              <a:t>10.1145/2089125.2089129</a:t>
            </a:r>
            <a:endParaRPr sz="1100">
              <a:latin typeface="Times New Roman"/>
              <a:cs typeface="Times New Roman"/>
            </a:endParaRPr>
          </a:p>
          <a:p>
            <a:pPr indent="267335" marL="12700" marR="86360">
              <a:lnSpc>
                <a:spcPct val="121200"/>
              </a:lnSpc>
              <a:buAutoNum type="arabicPlain" startAt="10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Cambria,G.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Huang,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Kasun,H.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Zhou,C.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Vong,J.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Liu.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Extreme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</a:t>
            </a:r>
            <a:r>
              <a:rPr dirty="0" sz="1100" spc="-10">
                <a:latin typeface="Times New Roman"/>
                <a:cs typeface="Times New Roman"/>
              </a:rPr>
              <a:t> machines </a:t>
            </a:r>
            <a:r>
              <a:rPr dirty="0" sz="1100">
                <a:latin typeface="Times New Roman"/>
                <a:cs typeface="Times New Roman"/>
              </a:rPr>
              <a:t>[trends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&amp;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controversies].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28(6),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30-59,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(2013).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0"/>
              </a:rPr>
              <a:t>10.1109/mis.2013.140</a:t>
            </a:r>
            <a:endParaRPr sz="1100">
              <a:latin typeface="Times New Roman"/>
              <a:cs typeface="Times New Roman"/>
            </a:endParaRPr>
          </a:p>
          <a:p>
            <a:pPr indent="267335" marL="12700" marR="48895">
              <a:lnSpc>
                <a:spcPct val="121200"/>
              </a:lnSpc>
              <a:buAutoNum type="arabicPlain" startAt="11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G.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Huang,Q.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Zhu,C.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Siew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Extreme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machine: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theory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applications.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Neurocomputing, </a:t>
            </a:r>
            <a:r>
              <a:rPr dirty="0" sz="1100">
                <a:latin typeface="Times New Roman"/>
                <a:cs typeface="Times New Roman"/>
              </a:rPr>
              <a:t>70(1), 489-501, </a:t>
            </a:r>
            <a:r>
              <a:rPr dirty="0" sz="1100" spc="-10">
                <a:latin typeface="Times New Roman"/>
                <a:cs typeface="Times New Roman"/>
              </a:rPr>
              <a:t>(2006).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1"/>
              </a:rPr>
              <a:t>10.1016/j.neucom.2005.12.126</a:t>
            </a:r>
            <a:endParaRPr sz="1100">
              <a:latin typeface="Times New Roman"/>
              <a:cs typeface="Times New Roman"/>
            </a:endParaRPr>
          </a:p>
          <a:p>
            <a:pPr marL="12700" marR="194310">
              <a:lnSpc>
                <a:spcPct val="121200"/>
              </a:lnSpc>
            </a:pPr>
            <a:r>
              <a:rPr dirty="0" sz="1100">
                <a:latin typeface="Times New Roman"/>
                <a:cs typeface="Times New Roman"/>
              </a:rPr>
              <a:t>[13]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Basu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S.S.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Abraham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Novel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Diagnostic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Support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Vector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Machine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Linear Kernel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Classifying 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Erythemato-</a:t>
            </a:r>
            <a:r>
              <a:rPr dirty="0" sz="1100">
                <a:latin typeface="Times New Roman"/>
                <a:cs typeface="Times New Roman"/>
              </a:rPr>
              <a:t>Squamous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Disease. In Computing </a:t>
            </a:r>
            <a:r>
              <a:rPr dirty="0" sz="1100" spc="-10">
                <a:latin typeface="Times New Roman"/>
                <a:cs typeface="Times New Roman"/>
              </a:rPr>
              <a:t>Communication </a:t>
            </a:r>
            <a:r>
              <a:rPr dirty="0" sz="1100">
                <a:latin typeface="Times New Roman"/>
                <a:cs typeface="Times New Roman"/>
              </a:rPr>
              <a:t>Control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(ICCUBEA),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2015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(pp.343-347).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(2015). </a:t>
            </a:r>
            <a:r>
              <a:rPr dirty="0" sz="1100" spc="-10">
                <a:latin typeface="Times New Roman"/>
                <a:cs typeface="Times New Roman"/>
                <a:hlinkClick r:id="rId12"/>
              </a:rPr>
              <a:t>10.1109/iccubea.2015.72</a:t>
            </a:r>
            <a:endParaRPr sz="1100">
              <a:latin typeface="Times New Roman"/>
              <a:cs typeface="Times New Roman"/>
            </a:endParaRPr>
          </a:p>
          <a:p>
            <a:pPr marL="12700" marR="278765">
              <a:lnSpc>
                <a:spcPct val="121200"/>
              </a:lnSpc>
            </a:pPr>
            <a:r>
              <a:rPr dirty="0" sz="1100">
                <a:latin typeface="Times New Roman"/>
                <a:cs typeface="Times New Roman"/>
              </a:rPr>
              <a:t>[15]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Viswanathan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Pijush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Samui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Determination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rock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depth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artificial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-10">
                <a:latin typeface="Times New Roman"/>
                <a:cs typeface="Times New Roman"/>
              </a:rPr>
              <a:t> techniques. </a:t>
            </a:r>
            <a:r>
              <a:rPr dirty="0" sz="1100">
                <a:latin typeface="Times New Roman"/>
                <a:cs typeface="Times New Roman"/>
              </a:rPr>
              <a:t>Geoscience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Frontiers,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latin typeface="Times New Roman"/>
                <a:cs typeface="Times New Roman"/>
                <a:hlinkClick r:id="rId13"/>
              </a:rPr>
              <a:t>10.1016/j.gsf.2015.04.002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</a:rPr>
              <a:t>[16]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Clark,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Koprinska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J.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neural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network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approach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e-</a:t>
            </a:r>
            <a:r>
              <a:rPr dirty="0" sz="1100">
                <a:latin typeface="Times New Roman"/>
                <a:cs typeface="Times New Roman"/>
              </a:rPr>
              <a:t>mail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classification.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/>
          <p:nvPr/>
        </p:nvSpPr>
        <p:spPr>
          <a:xfrm>
            <a:off x="685800" y="777240"/>
            <a:ext cx="6099175" cy="20574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4441190">
              <a:lnSpc>
                <a:spcPct val="1212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null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p.702.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IEEE,</a:t>
            </a:r>
            <a:r>
              <a:rPr dirty="0" sz="1100" spc="-10">
                <a:latin typeface="Times New Roman"/>
                <a:cs typeface="Times New Roman"/>
              </a:rPr>
              <a:t> (2003). </a:t>
            </a:r>
            <a:r>
              <a:rPr dirty="0" sz="1100" spc="-10">
                <a:latin typeface="Times New Roman"/>
                <a:cs typeface="Times New Roman"/>
                <a:hlinkClick r:id="rId1"/>
              </a:rPr>
              <a:t>10.1109/wi.2003.1241300</a:t>
            </a:r>
            <a:endParaRPr sz="1100">
              <a:latin typeface="Times New Roman"/>
              <a:cs typeface="Times New Roman"/>
            </a:endParaRPr>
          </a:p>
          <a:p>
            <a:pPr indent="267335" marL="12700" marR="5080">
              <a:lnSpc>
                <a:spcPct val="121200"/>
              </a:lnSpc>
              <a:buAutoNum type="arabicPlain" startAt="18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S.S.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Viswanatham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P.V.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Krishna,N.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Saraf,A.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Gupta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Mishra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Applicability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Rough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Set </a:t>
            </a:r>
            <a:r>
              <a:rPr dirty="0" sz="1100">
                <a:latin typeface="Times New Roman"/>
                <a:cs typeface="Times New Roman"/>
              </a:rPr>
              <a:t>Technique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Investigation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Optimization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Intrusion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Detection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Quality, </a:t>
            </a:r>
            <a:r>
              <a:rPr dirty="0" sz="1100" spc="-10">
                <a:latin typeface="Times New Roman"/>
                <a:cs typeface="Times New Roman"/>
              </a:rPr>
              <a:t>Reliability, </a:t>
            </a:r>
            <a:r>
              <a:rPr dirty="0" sz="1100">
                <a:latin typeface="Times New Roman"/>
                <a:cs typeface="Times New Roman"/>
              </a:rPr>
              <a:t>Security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Robustness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Heterogeneous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Networks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pp.479-484,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Springer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Berlin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Heidelberg,</a:t>
            </a:r>
            <a:r>
              <a:rPr dirty="0" sz="1100" spc="-10">
                <a:latin typeface="Times New Roman"/>
                <a:cs typeface="Times New Roman"/>
              </a:rPr>
              <a:t> (2013). </a:t>
            </a:r>
            <a:r>
              <a:rPr dirty="0" sz="1100">
                <a:latin typeface="Times New Roman"/>
                <a:cs typeface="Times New Roman"/>
                <a:hlinkClick r:id="rId2"/>
              </a:rPr>
              <a:t>10.1007/978-3-642-37949-</a:t>
            </a:r>
            <a:r>
              <a:rPr dirty="0" sz="1100" spc="-20">
                <a:latin typeface="Times New Roman"/>
                <a:cs typeface="Times New Roman"/>
                <a:hlinkClick r:id="rId2"/>
              </a:rPr>
              <a:t>9_42</a:t>
            </a:r>
            <a:endParaRPr sz="1100">
              <a:latin typeface="Times New Roman"/>
              <a:cs typeface="Times New Roman"/>
            </a:endParaRPr>
          </a:p>
          <a:p>
            <a:pPr indent="267335" marL="12700" marR="461009">
              <a:lnSpc>
                <a:spcPct val="121200"/>
              </a:lnSpc>
              <a:buAutoNum type="arabicPlain" startAt="18"/>
              <a:tabLst>
                <a:tab algn="l" pos="280035"/>
              </a:tabLst>
            </a:pPr>
            <a:r>
              <a:rPr dirty="0" sz="1100">
                <a:latin typeface="Times New Roman"/>
                <a:cs typeface="Times New Roman"/>
              </a:rPr>
              <a:t>S.S.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Mittal,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Basu,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Abraham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Stock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Market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Forecasting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LASSO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Linear </a:t>
            </a:r>
            <a:r>
              <a:rPr dirty="0" sz="1100">
                <a:latin typeface="Times New Roman"/>
                <a:cs typeface="Times New Roman"/>
              </a:rPr>
              <a:t>Regression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Model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Afro-European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Conference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Industrial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Advancement,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pp.371-381,</a:t>
            </a:r>
            <a:r>
              <a:rPr dirty="0" sz="1100" spc="-10">
                <a:latin typeface="Times New Roman"/>
                <a:cs typeface="Times New Roman"/>
              </a:rPr>
              <a:t> Springer </a:t>
            </a:r>
            <a:r>
              <a:rPr dirty="0" sz="1100">
                <a:latin typeface="Times New Roman"/>
                <a:cs typeface="Times New Roman"/>
              </a:rPr>
              <a:t>International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Publishing,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(2015).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>
                <a:latin typeface="Times New Roman"/>
                <a:cs typeface="Times New Roman"/>
                <a:hlinkClick r:id="rId3"/>
              </a:rPr>
              <a:t>10.1007/978-3-319-13572-</a:t>
            </a:r>
            <a:r>
              <a:rPr dirty="0" sz="1100" spc="-20">
                <a:latin typeface="Times New Roman"/>
                <a:cs typeface="Times New Roman"/>
                <a:hlinkClick r:id="rId3"/>
              </a:rPr>
              <a:t>4_31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716" name="object 3"/>
          <p:cNvSpPr txBox="1"/>
          <p:nvPr/>
        </p:nvSpPr>
        <p:spPr>
          <a:xfrm>
            <a:off x="622300" y="10566400"/>
            <a:ext cx="514350" cy="863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View</a:t>
            </a:r>
            <a:r>
              <a:rPr dirty="0" sz="400" spc="-1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40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publication</a:t>
            </a:r>
            <a:r>
              <a:rPr dirty="0" sz="400" spc="-10">
                <a:solidFill>
                  <a:srgbClr val="B3B3B3"/>
                </a:solidFill>
                <a:latin typeface="Arial MT"/>
                <a:cs typeface="Arial MT"/>
                <a:hlinkClick r:id="rId4"/>
              </a:rPr>
              <a:t> stats</a:t>
            </a:r>
            <a:endParaRPr sz="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extBox 1"/>
          <p:cNvSpPr txBox="1"/>
          <p:nvPr/>
        </p:nvSpPr>
        <p:spPr>
          <a:xfrm>
            <a:off x="2038985" y="4604212"/>
            <a:ext cx="3478530" cy="64633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3600" lang="en-US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/>
          <p:nvPr/>
        </p:nvSpPr>
        <p:spPr>
          <a:xfrm>
            <a:off x="640334" y="807826"/>
            <a:ext cx="6262370" cy="9124517"/>
          </a:xfrm>
          <a:prstGeom prst="rect"/>
        </p:spPr>
        <p:txBody>
          <a:bodyPr bIns="0" lIns="0" rIns="0" rtlCol="0" tIns="79375" vert="horz" wrap="square">
            <a:spAutoFit/>
          </a:bodyPr>
          <a:p>
            <a:pPr algn="ctr" marL="8890">
              <a:lnSpc>
                <a:spcPct val="100000"/>
              </a:lnSpc>
              <a:spcBef>
                <a:spcPts val="625"/>
              </a:spcBef>
            </a:pPr>
            <a:endParaRPr dirty="0"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dirty="0" sz="1100">
              <a:latin typeface="Arial MT"/>
              <a:cs typeface="Arial MT"/>
            </a:endParaRPr>
          </a:p>
          <a:p>
            <a:pPr algn="just" marL="76200">
              <a:lnSpc>
                <a:spcPct val="100000"/>
              </a:lnSpc>
            </a:pPr>
            <a:r>
              <a:rPr b="1" dirty="0" sz="1100">
                <a:latin typeface="Arial"/>
                <a:cs typeface="Arial"/>
              </a:rPr>
              <a:t>Keywords:</a:t>
            </a:r>
            <a:r>
              <a:rPr b="1"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Spam,emails,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extreme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learning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machine,support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vector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machine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classification.</a:t>
            </a:r>
            <a:endParaRPr dirty="0"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dirty="0" sz="1100">
              <a:latin typeface="Arial MT"/>
              <a:cs typeface="Arial MT"/>
            </a:endParaRPr>
          </a:p>
          <a:p>
            <a:pPr algn="just" marL="76200" marR="57150">
              <a:lnSpc>
                <a:spcPct val="95900"/>
              </a:lnSpc>
            </a:pPr>
            <a:r>
              <a:rPr b="1" dirty="0" sz="1200">
                <a:latin typeface="Times New Roman"/>
                <a:cs typeface="Times New Roman"/>
              </a:rPr>
              <a:t>Abstract:</a:t>
            </a:r>
            <a:r>
              <a:rPr b="1" dirty="0" sz="1200" spc="3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Spam</a:t>
            </a:r>
            <a:r>
              <a:rPr dirty="0" sz="1200" i="1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become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increasing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difficulty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entire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web-users.These </a:t>
            </a:r>
            <a:r>
              <a:rPr dirty="0" sz="1200">
                <a:latin typeface="Times New Roman"/>
                <a:cs typeface="Times New Roman"/>
              </a:rPr>
              <a:t>unsolicited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waste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unnecessarily.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Customarily,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capabilities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extreme</a:t>
            </a:r>
            <a:r>
              <a:rPr dirty="0" sz="1200" i="1" spc="-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learning</a:t>
            </a:r>
            <a:r>
              <a:rPr dirty="0" sz="1200" i="1" spc="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machine </a:t>
            </a:r>
            <a:r>
              <a:rPr dirty="0" sz="1200">
                <a:latin typeface="Times New Roman"/>
                <a:cs typeface="Times New Roman"/>
              </a:rPr>
              <a:t>(ELM)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support</a:t>
            </a:r>
            <a:r>
              <a:rPr dirty="0" sz="1200" i="1" spc="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vector machine </a:t>
            </a:r>
            <a:r>
              <a:rPr dirty="0" sz="1200">
                <a:latin typeface="Times New Roman"/>
                <a:cs typeface="Times New Roman"/>
              </a:rPr>
              <a:t>(SVM) for the classification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(d).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feed- </a:t>
            </a:r>
            <a:r>
              <a:rPr dirty="0" sz="1200">
                <a:latin typeface="Times New Roman"/>
                <a:cs typeface="Times New Roman"/>
              </a:rPr>
              <a:t>forward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4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layers,randomly.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vector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frequently</a:t>
            </a:r>
            <a:r>
              <a:rPr dirty="0" sz="1200" spc="4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comparative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precision, </a:t>
            </a:r>
            <a:r>
              <a:rPr dirty="0" sz="1200">
                <a:latin typeface="Times New Roman"/>
                <a:cs typeface="Times New Roman"/>
              </a:rPr>
              <a:t>recall,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positive.Moreover,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ELM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10">
                <a:latin typeface="Times New Roman"/>
                <a:cs typeface="Times New Roman"/>
              </a:rPr>
              <a:t> classification.</a:t>
            </a:r>
            <a:endParaRPr dirty="0"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b="1" dirty="0" sz="1200" spc="-10">
                <a:latin typeface="Times New Roman"/>
                <a:cs typeface="Times New Roman"/>
              </a:rPr>
              <a:t>Introduction</a:t>
            </a:r>
            <a:endParaRPr dirty="0" sz="1200">
              <a:latin typeface="Times New Roman"/>
              <a:cs typeface="Times New Roman"/>
            </a:endParaRPr>
          </a:p>
          <a:p>
            <a:pPr algn="just" marL="75565" marR="55880">
              <a:lnSpc>
                <a:spcPts val="138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Recently,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quantity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unwanted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bulk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i.e.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web </a:t>
            </a:r>
            <a:r>
              <a:rPr dirty="0" sz="1200">
                <a:latin typeface="Times New Roman"/>
                <a:cs typeface="Times New Roman"/>
              </a:rPr>
              <a:t>communication.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unwanted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degrading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reliability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authenticity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genuine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affected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organisations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heavily.As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allocation </a:t>
            </a:r>
            <a:r>
              <a:rPr dirty="0" sz="1200">
                <a:latin typeface="Times New Roman"/>
                <a:cs typeface="Times New Roman"/>
              </a:rPr>
              <a:t>capacity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getting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financial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loss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business models depending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the spam commercializing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sector, have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 as the </a:t>
            </a:r>
            <a:r>
              <a:rPr dirty="0" sz="1200" spc="-10">
                <a:latin typeface="Times New Roman"/>
                <a:cs typeface="Times New Roman"/>
              </a:rPr>
              <a:t>expense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reasons</a:t>
            </a:r>
            <a:r>
              <a:rPr dirty="0" sz="1200" spc="-10">
                <a:latin typeface="Times New Roman"/>
                <a:cs typeface="Times New Roman"/>
              </a:rPr>
              <a:t> forced </a:t>
            </a:r>
            <a:r>
              <a:rPr dirty="0" sz="1200">
                <a:latin typeface="Times New Roman"/>
                <a:cs typeface="Times New Roman"/>
              </a:rPr>
              <a:t>few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nations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amend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legislative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[2].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literature,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filter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(SMTP)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However</a:t>
            </a:r>
            <a:r>
              <a:rPr b="1" dirty="0" sz="1200" spc="-10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popularity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approaches[3].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subdivision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further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content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non-</a:t>
            </a:r>
            <a:r>
              <a:rPr dirty="0" sz="1200" spc="-10">
                <a:latin typeface="Times New Roman"/>
                <a:cs typeface="Times New Roman"/>
              </a:rPr>
              <a:t>content </a:t>
            </a:r>
            <a:r>
              <a:rPr dirty="0" sz="1200">
                <a:latin typeface="Times New Roman"/>
                <a:cs typeface="Times New Roman"/>
              </a:rPr>
              <a:t>based.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Plenty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carried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filters[1][3].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 </a:t>
            </a:r>
            <a:r>
              <a:rPr dirty="0" sz="1200">
                <a:latin typeface="Times New Roman"/>
                <a:cs typeface="Times New Roman"/>
              </a:rPr>
              <a:t>positives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concern</a:t>
            </a:r>
            <a:r>
              <a:rPr dirty="0" sz="1200" spc="18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implication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spams. </a:t>
            </a:r>
            <a:r>
              <a:rPr dirty="0" sz="1200">
                <a:latin typeface="Times New Roman"/>
                <a:cs typeface="Times New Roman"/>
              </a:rPr>
              <a:t>Therefore,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circumstances,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Though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situations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rather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lessened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simultaneous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amount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dissimilar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continues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matter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debate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[4]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[5].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execution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deportment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spammer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delivery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payload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produced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innovative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remain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operational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domain.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majority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filters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achieving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concern.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Bayesian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popular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Drucker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excellent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1999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[7].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learning,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exits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called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SMTP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(Simple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Mail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Protocol)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mentioned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earlier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[8].</a:t>
            </a:r>
            <a:r>
              <a:rPr dirty="0" sz="1200" spc="4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rout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verification, </a:t>
            </a:r>
            <a:r>
              <a:rPr dirty="0" sz="1200">
                <a:latin typeface="Times New Roman"/>
                <a:cs typeface="Times New Roman"/>
              </a:rPr>
              <a:t>authenticity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exchange,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checking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SMTP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[9]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managed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SMTP </a:t>
            </a:r>
            <a:r>
              <a:rPr dirty="0" sz="1200">
                <a:latin typeface="Times New Roman"/>
                <a:cs typeface="Times New Roman"/>
              </a:rPr>
              <a:t>approach.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</a:t>
            </a:r>
            <a:r>
              <a:rPr dirty="0" sz="1200" spc="3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spam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namely: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extreme</a:t>
            </a:r>
            <a:r>
              <a:rPr dirty="0" sz="1200" i="1" spc="3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learning</a:t>
            </a:r>
            <a:r>
              <a:rPr dirty="0" sz="1200" i="1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machine</a:t>
            </a:r>
            <a:r>
              <a:rPr dirty="0" sz="1200">
                <a:latin typeface="Times New Roman"/>
                <a:cs typeface="Times New Roman"/>
              </a:rPr>
              <a:t>(ELM)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support</a:t>
            </a:r>
            <a:r>
              <a:rPr dirty="0" sz="1200" i="1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vector</a:t>
            </a:r>
            <a:r>
              <a:rPr dirty="0" sz="1200" i="1" spc="34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machine</a:t>
            </a:r>
            <a:r>
              <a:rPr dirty="0" sz="1200">
                <a:latin typeface="Times New Roman"/>
                <a:cs typeface="Times New Roman"/>
              </a:rPr>
              <a:t>(SVM).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Both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instances.</a:t>
            </a:r>
            <a:endParaRPr dirty="0" sz="1200">
              <a:latin typeface="Times New Roman"/>
              <a:cs typeface="Times New Roman"/>
            </a:endParaRPr>
          </a:p>
          <a:p>
            <a:pPr algn="just" indent="457200" marL="76200" marR="571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networks(SLFN)[11].The </a:t>
            </a:r>
            <a:r>
              <a:rPr dirty="0" sz="1200">
                <a:latin typeface="Times New Roman"/>
                <a:cs typeface="Times New Roman"/>
              </a:rPr>
              <a:t>extreme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neurons,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individually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generated</a:t>
            </a:r>
            <a:endParaRPr dirty="0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/>
          <p:nvPr/>
        </p:nvSpPr>
        <p:spPr>
          <a:xfrm>
            <a:off x="703759" y="872747"/>
            <a:ext cx="6148070" cy="5436489"/>
          </a:xfrm>
          <a:prstGeom prst="rect"/>
        </p:spPr>
        <p:txBody>
          <a:bodyPr bIns="0" lIns="0" rIns="0" rtlCol="0" tIns="24765" vert="horz" wrap="square">
            <a:spAutoFit/>
          </a:bodyPr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outside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approximations </a:t>
            </a:r>
            <a:r>
              <a:rPr dirty="0" sz="1200">
                <a:latin typeface="Times New Roman"/>
                <a:cs typeface="Times New Roman"/>
              </a:rPr>
              <a:t>[10].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matrix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 </a:t>
            </a:r>
            <a:r>
              <a:rPr dirty="0" sz="1200">
                <a:latin typeface="Times New Roman"/>
                <a:cs typeface="Times New Roman"/>
              </a:rPr>
              <a:t>specially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ridge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faster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process. </a:t>
            </a:r>
            <a:r>
              <a:rPr dirty="0" sz="1200">
                <a:latin typeface="Times New Roman"/>
                <a:cs typeface="Times New Roman"/>
              </a:rPr>
              <a:t>Also,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intervention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[11].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Therefore,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alternative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techniques;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activation functions.Also,few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piecewise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continuous functions can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neural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mappings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non-linear </a:t>
            </a:r>
            <a:r>
              <a:rPr dirty="0" sz="1200">
                <a:latin typeface="Times New Roman"/>
                <a:cs typeface="Times New Roman"/>
              </a:rPr>
              <a:t>functions,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suffers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takes.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overcomes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than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network.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authors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worked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universal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approximations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feedforward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algn="just" indent="457200" marL="12700" marR="635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theoretical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data[12].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mapping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 training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dimensional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space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margin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segregation </a:t>
            </a:r>
            <a:r>
              <a:rPr dirty="0" sz="1200">
                <a:latin typeface="Times New Roman"/>
                <a:cs typeface="Times New Roman"/>
              </a:rPr>
              <a:t>among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classes.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literature[13][18][19].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actual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confusion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matrices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comparative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been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55"/>
              </a:lnSpc>
            </a:pPr>
            <a:r>
              <a:rPr dirty="0" sz="1200">
                <a:latin typeface="Times New Roman"/>
                <a:cs typeface="Times New Roman"/>
              </a:rPr>
              <a:t>carried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b="1" dirty="0" sz="1200">
                <a:latin typeface="Times New Roman"/>
                <a:cs typeface="Times New Roman"/>
              </a:rPr>
              <a:t>Data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25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000"/>
              </a:lnSpc>
              <a:spcBef>
                <a:spcPts val="95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spambase</a:t>
            </a:r>
            <a:r>
              <a:rPr dirty="0" sz="1200" i="1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UCI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repository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experiment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purpose[14].ELM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feed-</a:t>
            </a:r>
            <a:r>
              <a:rPr dirty="0" sz="1200">
                <a:latin typeface="Times New Roman"/>
                <a:cs typeface="Times New Roman"/>
              </a:rPr>
              <a:t>forward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neural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[11].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4601.Out</a:t>
            </a:r>
            <a:r>
              <a:rPr dirty="0" sz="1200" spc="-2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1813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actually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holds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39.4%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instances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remaining </a:t>
            </a:r>
            <a:r>
              <a:rPr dirty="0" sz="1200">
                <a:latin typeface="Times New Roman"/>
                <a:cs typeface="Times New Roman"/>
              </a:rPr>
              <a:t>60.6%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i.e.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2788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spams.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58,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57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continuous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titular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label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(d).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follows,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corpora[16][17]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4" name="object 3"/>
          <p:cNvGraphicFramePr>
            <a:graphicFrameLocks noGrp="1"/>
          </p:cNvGraphicFramePr>
          <p:nvPr/>
        </p:nvGraphicFramePr>
        <p:xfrm>
          <a:off x="2563622" y="5998459"/>
          <a:ext cx="2419984" cy="1791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/>
                <a:gridCol w="525779"/>
                <a:gridCol w="525780"/>
                <a:gridCol w="742315"/>
              </a:tblGrid>
              <a:tr h="455295">
                <a:tc>
                  <a:txBody>
                    <a:bodyPr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Set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-635" marL="67945" marR="609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 marR="60960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Spam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 marR="60325">
                        <a:lnSpc>
                          <a:spcPts val="126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Legitimate Emails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PUI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1099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618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025">
                <a:tc>
                  <a:txBody>
                    <a:bodyPr/>
                    <a:p>
                      <a:pPr marL="67945" marR="230504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Ling 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2893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481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2412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U5Spam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982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82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90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UCI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4601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1813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2788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1942845" y="3839974"/>
            <a:ext cx="3664585" cy="8426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Empirical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Cumulative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namely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spambase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5" name="object 3"/>
          <p:cNvGraphicFramePr>
            <a:graphicFrameLocks noGrp="1"/>
          </p:cNvGraphicFramePr>
          <p:nvPr/>
        </p:nvGraphicFramePr>
        <p:xfrm>
          <a:off x="2367026" y="4469887"/>
          <a:ext cx="2813048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/>
                <a:gridCol w="751204"/>
                <a:gridCol w="1578610"/>
              </a:tblGrid>
              <a:tr h="0">
                <a:tc rowSpan="4">
                  <a:txBody>
                    <a:bodyPr/>
                    <a:p>
                      <a:pPr marL="6794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0.3940448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skewness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0.4338114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0.4886977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 vMerge="1">
                  <a:txBody>
                    <a:bodyPr/>
                    <a:p/>
                  </a:txBody>
                  <a:tcPr marL="0" marR="0" marT="163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kurtosis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1.187404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626" name="object 4"/>
          <p:cNvSpPr txBox="1"/>
          <p:nvPr/>
        </p:nvSpPr>
        <p:spPr>
          <a:xfrm>
            <a:off x="2179065" y="9285222"/>
            <a:ext cx="3195320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Cullen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set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3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83657" y="1124105"/>
            <a:ext cx="4237336" cy="2444149"/>
          </a:xfrm>
          <a:prstGeom prst="rect"/>
        </p:spPr>
      </p:pic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05987" y="5518719"/>
            <a:ext cx="3809657" cy="346643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/>
          <p:nvPr/>
        </p:nvSpPr>
        <p:spPr>
          <a:xfrm>
            <a:off x="703834" y="877320"/>
            <a:ext cx="6146800" cy="68262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>
                <a:latin typeface="Times New Roman"/>
                <a:cs typeface="Times New Roman"/>
              </a:rPr>
              <a:t>The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Extreme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Learning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Machine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Technique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Spam</a:t>
            </a:r>
            <a:r>
              <a:rPr b="1" dirty="0" sz="1200" spc="-45">
                <a:latin typeface="Times New Roman"/>
                <a:cs typeface="Times New Roman"/>
              </a:rPr>
              <a:t> </a:t>
            </a:r>
            <a:r>
              <a:rPr b="1" dirty="0" sz="1200" spc="-1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985"/>
              </a:spcBef>
            </a:pP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considered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feed-</a:t>
            </a:r>
            <a:r>
              <a:rPr dirty="0" sz="1200">
                <a:latin typeface="Times New Roman"/>
                <a:cs typeface="Times New Roman"/>
              </a:rPr>
              <a:t>forward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neural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networks(SLFN)[11].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association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as[15].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28" name="object 3"/>
          <p:cNvSpPr/>
          <p:nvPr/>
        </p:nvSpPr>
        <p:spPr>
          <a:xfrm>
            <a:off x="1527302" y="1792219"/>
            <a:ext cx="50800" cy="96520"/>
          </a:xfrm>
          <a:custGeom>
            <a:avLst/>
            <a:ah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29" name="object 4"/>
          <p:cNvSpPr txBox="1"/>
          <p:nvPr/>
        </p:nvSpPr>
        <p:spPr>
          <a:xfrm>
            <a:off x="678434" y="1610363"/>
            <a:ext cx="243840" cy="3555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-20833" dirty="0" sz="1800" spc="-37">
                <a:latin typeface="Cambria Math"/>
                <a:cs typeface="Cambria Math"/>
              </a:rPr>
              <a:t>∑</a:t>
            </a:r>
            <a:r>
              <a:rPr dirty="0" sz="850" spc="-25">
                <a:latin typeface="Cambria Math"/>
                <a:cs typeface="Cambria Math"/>
              </a:rPr>
              <a:t>𝐿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30" name="object 5"/>
          <p:cNvSpPr txBox="1"/>
          <p:nvPr/>
        </p:nvSpPr>
        <p:spPr>
          <a:xfrm>
            <a:off x="812038" y="1752095"/>
            <a:ext cx="208915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31" name="object 6"/>
          <p:cNvSpPr/>
          <p:nvPr/>
        </p:nvSpPr>
        <p:spPr>
          <a:xfrm>
            <a:off x="2010410" y="1792219"/>
            <a:ext cx="50800" cy="96520"/>
          </a:xfrm>
          <a:custGeom>
            <a:avLst/>
            <a:ahLst/>
            <a:rect l="l" t="t" r="r" b="b"/>
            <a:pathLst>
              <a:path w="50800" h="96519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32" name="object 7"/>
          <p:cNvSpPr txBox="1"/>
          <p:nvPr/>
        </p:nvSpPr>
        <p:spPr>
          <a:xfrm>
            <a:off x="981201" y="1671323"/>
            <a:ext cx="581850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algn="l" pos="5602605"/>
              </a:tabLst>
            </a:pPr>
            <a:r>
              <a:rPr dirty="0" sz="1200">
                <a:latin typeface="Cambria Math"/>
                <a:cs typeface="Cambria Math"/>
              </a:rPr>
              <a:t>𝛽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𝐺(𝑝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j</a:t>
            </a:r>
            <a:r>
              <a:rPr baseline="-16339" dirty="0" sz="1275" spc="-1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)</a:t>
            </a:r>
            <a:r>
              <a:rPr dirty="0" sz="1200" spc="13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=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𝑡</a:t>
            </a:r>
            <a:r>
              <a:rPr baseline="-16339" dirty="0" sz="1275">
                <a:latin typeface="Cambria Math"/>
                <a:cs typeface="Cambria Math"/>
              </a:rPr>
              <a:t>j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 spc="100">
                <a:latin typeface="Cambria Math"/>
                <a:cs typeface="Cambria Math"/>
              </a:rPr>
              <a:t>j</a:t>
            </a:r>
            <a:r>
              <a:rPr dirty="0" sz="1200" spc="1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1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6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𝑡𝑜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𝑁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/>
          <p:nvPr/>
        </p:nvSpPr>
        <p:spPr>
          <a:xfrm>
            <a:off x="716534" y="2193035"/>
            <a:ext cx="6120765" cy="355600"/>
          </a:xfrm>
          <a:custGeom>
            <a:avLst/>
            <a:ahLst/>
            <a:rect l="l" t="t" r="r" b="b"/>
            <a:pathLst>
              <a:path w="6120765" h="355600">
                <a:moveTo>
                  <a:pt x="6120384" y="0"/>
                </a:moveTo>
                <a:lnTo>
                  <a:pt x="0" y="0"/>
                </a:lnTo>
                <a:lnTo>
                  <a:pt x="0" y="175260"/>
                </a:lnTo>
                <a:lnTo>
                  <a:pt x="0" y="181356"/>
                </a:lnTo>
                <a:lnTo>
                  <a:pt x="0" y="355092"/>
                </a:lnTo>
                <a:lnTo>
                  <a:pt x="6120384" y="355092"/>
                </a:lnTo>
                <a:lnTo>
                  <a:pt x="6120384" y="181356"/>
                </a:lnTo>
                <a:lnTo>
                  <a:pt x="6120384" y="175260"/>
                </a:lnTo>
                <a:lnTo>
                  <a:pt x="6120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34" name="object 9"/>
          <p:cNvSpPr txBox="1"/>
          <p:nvPr/>
        </p:nvSpPr>
        <p:spPr>
          <a:xfrm>
            <a:off x="652959" y="1994411"/>
            <a:ext cx="6249670" cy="1476249"/>
          </a:xfrm>
          <a:prstGeom prst="rect"/>
        </p:spPr>
        <p:txBody>
          <a:bodyPr bIns="0" lIns="0" rIns="0" rtlCol="0" tIns="18415" vert="horz" wrap="square">
            <a:spAutoFit/>
          </a:bodyPr>
          <a:p>
            <a:pPr algn="just" marL="63500" marR="55880">
              <a:lnSpc>
                <a:spcPct val="967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instances 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 and nodes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 nodes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L.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𝛽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179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output </a:t>
            </a:r>
            <a:r>
              <a:rPr dirty="0" sz="1200">
                <a:latin typeface="Times New Roman"/>
                <a:cs typeface="Times New Roman"/>
              </a:rPr>
              <a:t>parameter.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dirty="0" sz="1200">
                <a:latin typeface="Cambria Math"/>
                <a:cs typeface="Cambria Math"/>
              </a:rPr>
              <a:t>)</a:t>
            </a:r>
            <a:r>
              <a:rPr dirty="0" sz="1200" spc="18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baseline="38194" dirty="0" sz="1200">
                <a:latin typeface="Times New Roman"/>
                <a:cs typeface="Times New Roman"/>
              </a:rPr>
              <a:t>th</a:t>
            </a:r>
            <a:r>
              <a:rPr baseline="38194"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baseline="38194" dirty="0" sz="1200">
                <a:latin typeface="Times New Roman"/>
                <a:cs typeface="Times New Roman"/>
              </a:rPr>
              <a:t>th</a:t>
            </a:r>
            <a:r>
              <a:rPr baseline="38194"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node.The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comprises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‘spambase’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dataset,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excluding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 </a:t>
            </a:r>
            <a:r>
              <a:rPr dirty="0" sz="1200">
                <a:latin typeface="Times New Roman"/>
                <a:cs typeface="Times New Roman"/>
              </a:rPr>
              <a:t>attribute.The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x={</a:t>
            </a:r>
            <a:r>
              <a:rPr dirty="0" sz="1200">
                <a:latin typeface="Cambria Math"/>
                <a:cs typeface="Cambria Math"/>
              </a:rPr>
              <a:t>𝐿}</a:t>
            </a:r>
            <a:r>
              <a:rPr dirty="0" sz="1200" spc="400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decision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(1)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re-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algn="just" marL="133350">
              <a:lnSpc>
                <a:spcPct val="100000"/>
              </a:lnSpc>
              <a:spcBef>
                <a:spcPts val="975"/>
              </a:spcBef>
              <a:tabLst>
                <a:tab algn="l" pos="6005195"/>
              </a:tabLst>
            </a:pPr>
            <a:r>
              <a:rPr dirty="0" sz="1200">
                <a:latin typeface="Cambria Math"/>
                <a:cs typeface="Cambria Math"/>
              </a:rPr>
              <a:t>𝐻𝛽</a:t>
            </a:r>
            <a:r>
              <a:rPr dirty="0" sz="1200" spc="9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𝑇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(2)</a:t>
            </a:r>
            <a:endParaRPr sz="1200">
              <a:latin typeface="Times New Roman"/>
              <a:cs typeface="Times New Roman"/>
            </a:endParaRPr>
          </a:p>
          <a:p>
            <a:pPr algn="just" marL="635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 txBox="1"/>
          <p:nvPr/>
        </p:nvSpPr>
        <p:spPr>
          <a:xfrm>
            <a:off x="2348229" y="3891790"/>
            <a:ext cx="403860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𝐻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25">
                <a:latin typeface="Cambria Math"/>
                <a:cs typeface="Cambria Math"/>
              </a:rPr>
              <a:t>[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36" name="object 11"/>
          <p:cNvSpPr/>
          <p:nvPr/>
        </p:nvSpPr>
        <p:spPr>
          <a:xfrm>
            <a:off x="4585970" y="3753606"/>
            <a:ext cx="50800" cy="96520"/>
          </a:xfrm>
          <a:custGeom>
            <a:avLst/>
            <a:ahLst/>
            <a:rect l="l" t="t" r="r" b="b"/>
            <a:pathLst>
              <a:path w="50800" h="96520">
                <a:moveTo>
                  <a:pt x="50291" y="0"/>
                </a:moveTo>
                <a:lnTo>
                  <a:pt x="0" y="0"/>
                </a:lnTo>
                <a:lnTo>
                  <a:pt x="0" y="96011"/>
                </a:lnTo>
                <a:lnTo>
                  <a:pt x="50291" y="96011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37" name="object 12"/>
          <p:cNvSpPr txBox="1"/>
          <p:nvPr/>
        </p:nvSpPr>
        <p:spPr>
          <a:xfrm>
            <a:off x="2741929" y="3632710"/>
            <a:ext cx="2159635" cy="553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𝐺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-9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5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.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𝐺(𝑝</a:t>
            </a:r>
            <a:r>
              <a:rPr baseline="-16339" dirty="0" sz="1275" spc="-15">
                <a:latin typeface="Cambria Math"/>
                <a:cs typeface="Cambria Math"/>
              </a:rPr>
              <a:t>𝐿</a:t>
            </a:r>
            <a:r>
              <a:rPr dirty="0" sz="1200" spc="-10">
                <a:latin typeface="Cambria Math"/>
                <a:cs typeface="Cambria Math"/>
              </a:rPr>
              <a:t>𝑥</a:t>
            </a:r>
            <a:r>
              <a:rPr baseline="-16339" dirty="0" sz="1275" spc="-15">
                <a:latin typeface="Cambria Math"/>
                <a:cs typeface="Cambria Math"/>
              </a:rPr>
              <a:t>j</a:t>
            </a:r>
            <a:r>
              <a:rPr dirty="0" sz="1200" spc="-10">
                <a:latin typeface="Cambria Math"/>
                <a:cs typeface="Cambria Math"/>
              </a:rPr>
              <a:t>𝑞</a:t>
            </a:r>
            <a:r>
              <a:rPr baseline="-16339" dirty="0" sz="1275" spc="-15">
                <a:latin typeface="Cambria Math"/>
                <a:cs typeface="Cambria Math"/>
              </a:rPr>
              <a:t>𝐿</a:t>
            </a:r>
            <a:r>
              <a:rPr dirty="0" sz="1200" spc="-1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  <a:p>
            <a:pPr algn="ctr">
              <a:lnSpc>
                <a:spcPts val="1420"/>
              </a:lnSpc>
            </a:pP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38" name="object 13"/>
          <p:cNvSpPr txBox="1"/>
          <p:nvPr/>
        </p:nvSpPr>
        <p:spPr>
          <a:xfrm>
            <a:off x="2883153" y="3989326"/>
            <a:ext cx="187642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6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.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39" name="object 14"/>
          <p:cNvSpPr txBox="1"/>
          <p:nvPr/>
        </p:nvSpPr>
        <p:spPr>
          <a:xfrm>
            <a:off x="4893308" y="3891790"/>
            <a:ext cx="9017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latin typeface="Cambria Math"/>
                <a:cs typeface="Cambria Math"/>
              </a:rPr>
              <a:t>]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3298190" y="4628382"/>
            <a:ext cx="62865" cy="67310"/>
          </a:xfrm>
          <a:custGeom>
            <a:avLst/>
            <a:ahLst/>
            <a:rect l="l" t="t" r="r" b="b"/>
            <a:pathLst>
              <a:path w="62864" h="67310">
                <a:moveTo>
                  <a:pt x="62483" y="0"/>
                </a:moveTo>
                <a:lnTo>
                  <a:pt x="0" y="0"/>
                </a:lnTo>
                <a:lnTo>
                  <a:pt x="0" y="67055"/>
                </a:lnTo>
                <a:lnTo>
                  <a:pt x="62483" y="67055"/>
                </a:lnTo>
                <a:lnTo>
                  <a:pt x="62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 txBox="1"/>
          <p:nvPr/>
        </p:nvSpPr>
        <p:spPr>
          <a:xfrm>
            <a:off x="3125977" y="5213098"/>
            <a:ext cx="35687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Cambria Math"/>
                <a:cs typeface="Cambria Math"/>
              </a:rPr>
              <a:t>⎣𝛽</a:t>
            </a:r>
            <a:r>
              <a:rPr baseline="29411" dirty="0" sz="1275" spc="-30">
                <a:latin typeface="Cambria Math"/>
                <a:cs typeface="Cambria Math"/>
              </a:rPr>
              <a:t>𝑇</a:t>
            </a:r>
            <a:r>
              <a:rPr dirty="0" sz="1200" spc="-2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2" name="object 17"/>
          <p:cNvSpPr txBox="1"/>
          <p:nvPr/>
        </p:nvSpPr>
        <p:spPr>
          <a:xfrm>
            <a:off x="2830321" y="4842766"/>
            <a:ext cx="652780" cy="73533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algn="r" marR="3048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Cambria Math"/>
                <a:cs typeface="Cambria Math"/>
              </a:rPr>
              <a:t>𝛽</a:t>
            </a:r>
            <a:r>
              <a:rPr dirty="0" sz="1200" spc="1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baseline="-16203" dirty="0" sz="1800">
                <a:latin typeface="Cambria Math"/>
                <a:cs typeface="Cambria Math"/>
              </a:rPr>
              <a:t>I</a:t>
            </a:r>
            <a:r>
              <a:rPr baseline="-16203" dirty="0" sz="1800" spc="4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.</a:t>
            </a:r>
            <a:r>
              <a:rPr dirty="0" sz="1200" spc="290">
                <a:latin typeface="Cambria Math"/>
                <a:cs typeface="Cambria Math"/>
              </a:rPr>
              <a:t> </a:t>
            </a:r>
            <a:r>
              <a:rPr baseline="-16203" dirty="0" sz="1800" spc="-75">
                <a:latin typeface="Cambria Math"/>
                <a:cs typeface="Cambria Math"/>
              </a:rPr>
              <a:t>I</a:t>
            </a:r>
            <a:endParaRPr baseline="-16203" sz="1800">
              <a:latin typeface="Cambria Math"/>
              <a:cs typeface="Cambria Math"/>
            </a:endParaRPr>
          </a:p>
          <a:p>
            <a:pPr algn="r" marR="3048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mbria Math"/>
                <a:cs typeface="Cambria Math"/>
              </a:rPr>
              <a:t>I</a:t>
            </a:r>
            <a:r>
              <a:rPr dirty="0" sz="1200" spc="305">
                <a:latin typeface="Cambria Math"/>
                <a:cs typeface="Cambria Math"/>
              </a:rPr>
              <a:t> </a:t>
            </a:r>
            <a:r>
              <a:rPr baseline="6944" dirty="0" sz="1800">
                <a:latin typeface="Cambria Math"/>
                <a:cs typeface="Cambria Math"/>
              </a:rPr>
              <a:t>.</a:t>
            </a:r>
            <a:r>
              <a:rPr baseline="6944" dirty="0" sz="1800" spc="45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3" name="object 18"/>
          <p:cNvSpPr txBox="1"/>
          <p:nvPr/>
        </p:nvSpPr>
        <p:spPr>
          <a:xfrm>
            <a:off x="3263136" y="5313682"/>
            <a:ext cx="448945" cy="393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13071" dirty="0" sz="1275">
                <a:latin typeface="Cambria Math"/>
                <a:cs typeface="Cambria Math"/>
              </a:rPr>
              <a:t>𝐿</a:t>
            </a:r>
            <a:r>
              <a:rPr baseline="13071" dirty="0" sz="1275" spc="719">
                <a:latin typeface="Cambria Math"/>
                <a:cs typeface="Cambria Math"/>
              </a:rPr>
              <a:t> </a:t>
            </a:r>
            <a:r>
              <a:rPr dirty="0" sz="850" spc="-25">
                <a:latin typeface="Cambria Math"/>
                <a:cs typeface="Cambria Math"/>
              </a:rPr>
              <a:t>𝐿𝑋𝑀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44" name="object 19"/>
          <p:cNvSpPr txBox="1"/>
          <p:nvPr/>
        </p:nvSpPr>
        <p:spPr>
          <a:xfrm>
            <a:off x="2688081" y="4079242"/>
            <a:ext cx="2548890" cy="1052830"/>
          </a:xfrm>
          <a:prstGeom prst="rect"/>
        </p:spPr>
        <p:txBody>
          <a:bodyPr bIns="0" lIns="0" rIns="0" rtlCol="0" tIns="100965" vert="horz" wrap="square">
            <a:spAutoFit/>
          </a:bodyPr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dirty="0" sz="1200">
                <a:latin typeface="Cambria Math"/>
                <a:cs typeface="Cambria Math"/>
              </a:rPr>
              <a:t>𝐺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𝑁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1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-6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0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.</a:t>
            </a:r>
            <a:r>
              <a:rPr dirty="0" sz="1200" spc="-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𝐺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𝑝</a:t>
            </a:r>
            <a:r>
              <a:rPr baseline="-16339" dirty="0" sz="1275">
                <a:latin typeface="Cambria Math"/>
                <a:cs typeface="Cambria Math"/>
              </a:rPr>
              <a:t>𝐿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𝑁</a:t>
            </a:r>
            <a:r>
              <a:rPr dirty="0" sz="1200">
                <a:latin typeface="Cambria Math"/>
                <a:cs typeface="Cambria Math"/>
              </a:rPr>
              <a:t>𝑞</a:t>
            </a:r>
            <a:r>
              <a:rPr baseline="-16339" dirty="0" sz="1275">
                <a:latin typeface="Cambria Math"/>
                <a:cs typeface="Cambria Math"/>
              </a:rPr>
              <a:t>𝐿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487">
                <a:latin typeface="Cambria Math"/>
                <a:cs typeface="Cambria Math"/>
              </a:rPr>
              <a:t> </a:t>
            </a:r>
            <a:r>
              <a:rPr baseline="-29411" dirty="0" sz="1275" spc="-37">
                <a:latin typeface="Cambria Math"/>
                <a:cs typeface="Cambria Math"/>
              </a:rPr>
              <a:t>𝑁𝑋𝐿</a:t>
            </a:r>
            <a:endParaRPr baseline="-29411" sz="1275">
              <a:latin typeface="Cambria Math"/>
              <a:cs typeface="Cambria Math"/>
            </a:endParaRPr>
          </a:p>
          <a:p>
            <a:pPr marL="528955">
              <a:lnSpc>
                <a:spcPct val="100000"/>
              </a:lnSpc>
              <a:spcBef>
                <a:spcPts val="695"/>
              </a:spcBef>
              <a:tabLst>
                <a:tab algn="l" pos="1531620"/>
              </a:tabLst>
            </a:pPr>
            <a:r>
              <a:rPr baseline="-20833" dirty="0" sz="1800" spc="-37">
                <a:latin typeface="Cambria Math"/>
                <a:cs typeface="Cambria Math"/>
              </a:rPr>
              <a:t>𝛽</a:t>
            </a:r>
            <a:r>
              <a:rPr dirty="0" sz="850" spc="-25">
                <a:latin typeface="Cambria Math"/>
                <a:cs typeface="Cambria Math"/>
              </a:rPr>
              <a:t>𝑇</a:t>
            </a:r>
            <a:r>
              <a:rPr dirty="0" sz="850">
                <a:latin typeface="Cambria Math"/>
                <a:cs typeface="Cambria Math"/>
              </a:rPr>
              <a:t>	</a:t>
            </a:r>
            <a:r>
              <a:rPr baseline="-20833" dirty="0" sz="1800" spc="-37">
                <a:latin typeface="Cambria Math"/>
                <a:cs typeface="Cambria Math"/>
              </a:rPr>
              <a:t>𝑡</a:t>
            </a:r>
            <a:r>
              <a:rPr dirty="0" sz="850" spc="-25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45" name="object 20"/>
          <p:cNvSpPr txBox="1"/>
          <p:nvPr/>
        </p:nvSpPr>
        <p:spPr>
          <a:xfrm>
            <a:off x="4125720" y="5213098"/>
            <a:ext cx="332740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⎣𝑡</a:t>
            </a:r>
            <a:r>
              <a:rPr baseline="29411" dirty="0" sz="1275">
                <a:latin typeface="Cambria Math"/>
                <a:cs typeface="Cambria Math"/>
              </a:rPr>
              <a:t>𝑇</a:t>
            </a:r>
            <a:r>
              <a:rPr baseline="29411" dirty="0" sz="1275" spc="-1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⎦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6" name="object 21"/>
          <p:cNvSpPr txBox="1"/>
          <p:nvPr/>
        </p:nvSpPr>
        <p:spPr>
          <a:xfrm>
            <a:off x="3668521" y="4842766"/>
            <a:ext cx="789940" cy="73533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marL="38100">
              <a:lnSpc>
                <a:spcPct val="100000"/>
              </a:lnSpc>
              <a:spcBef>
                <a:spcPts val="195"/>
              </a:spcBef>
              <a:tabLst>
                <a:tab algn="l" pos="203835"/>
              </a:tabLst>
            </a:pPr>
            <a:r>
              <a:rPr dirty="0" sz="1200" spc="-50">
                <a:latin typeface="Cambria Math"/>
                <a:cs typeface="Cambria Math"/>
              </a:rPr>
              <a:t>,</a:t>
            </a:r>
            <a:r>
              <a:rPr dirty="0" sz="1200">
                <a:latin typeface="Cambria Math"/>
                <a:cs typeface="Cambria Math"/>
              </a:rPr>
              <a:t>	𝑇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baseline="-16203" dirty="0" sz="1800">
                <a:latin typeface="Cambria Math"/>
                <a:cs typeface="Cambria Math"/>
              </a:rPr>
              <a:t>I</a:t>
            </a:r>
            <a:r>
              <a:rPr baseline="-16203" dirty="0" sz="1800" spc="30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.</a:t>
            </a:r>
            <a:r>
              <a:rPr dirty="0" sz="1200" spc="195">
                <a:latin typeface="Cambria Math"/>
                <a:cs typeface="Cambria Math"/>
              </a:rPr>
              <a:t> </a:t>
            </a:r>
            <a:r>
              <a:rPr baseline="-16203" dirty="0" sz="1800" spc="-75">
                <a:latin typeface="Cambria Math"/>
                <a:cs typeface="Cambria Math"/>
              </a:rPr>
              <a:t>I</a:t>
            </a:r>
            <a:endParaRPr baseline="-16203" sz="1800">
              <a:latin typeface="Cambria Math"/>
              <a:cs typeface="Cambria Math"/>
            </a:endParaRPr>
          </a:p>
          <a:p>
            <a:pPr marL="494665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mbria Math"/>
                <a:cs typeface="Cambria Math"/>
              </a:rPr>
              <a:t>I</a:t>
            </a:r>
            <a:r>
              <a:rPr dirty="0" sz="1200" spc="204">
                <a:latin typeface="Cambria Math"/>
                <a:cs typeface="Cambria Math"/>
              </a:rPr>
              <a:t> </a:t>
            </a:r>
            <a:r>
              <a:rPr baseline="6944" dirty="0" sz="1800">
                <a:latin typeface="Cambria Math"/>
                <a:cs typeface="Cambria Math"/>
              </a:rPr>
              <a:t>.</a:t>
            </a:r>
            <a:r>
              <a:rPr baseline="6944" dirty="0" sz="1800" spc="307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7" name="object 22"/>
          <p:cNvSpPr txBox="1"/>
          <p:nvPr/>
        </p:nvSpPr>
        <p:spPr>
          <a:xfrm>
            <a:off x="3113277" y="4751326"/>
            <a:ext cx="1357630" cy="2539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algn="l" pos="1050290"/>
              </a:tabLst>
            </a:pPr>
            <a:r>
              <a:rPr dirty="0" sz="1200">
                <a:latin typeface="Cambria Math"/>
                <a:cs typeface="Cambria Math"/>
              </a:rPr>
              <a:t>I</a:t>
            </a:r>
            <a:r>
              <a:rPr dirty="0" sz="1200" spc="305">
                <a:latin typeface="Cambria Math"/>
                <a:cs typeface="Cambria Math"/>
              </a:rPr>
              <a:t> </a:t>
            </a:r>
            <a:r>
              <a:rPr baseline="27777" dirty="0" sz="1800">
                <a:latin typeface="Cambria Math"/>
                <a:cs typeface="Cambria Math"/>
              </a:rPr>
              <a:t>.</a:t>
            </a:r>
            <a:r>
              <a:rPr baseline="27777" dirty="0" sz="1800" spc="45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r>
              <a:rPr dirty="0" sz="1200">
                <a:latin typeface="Cambria Math"/>
                <a:cs typeface="Cambria Math"/>
              </a:rPr>
              <a:t>	I</a:t>
            </a:r>
            <a:r>
              <a:rPr dirty="0" sz="1200" spc="204">
                <a:latin typeface="Cambria Math"/>
                <a:cs typeface="Cambria Math"/>
              </a:rPr>
              <a:t> </a:t>
            </a:r>
            <a:r>
              <a:rPr baseline="27777" dirty="0" sz="1800">
                <a:latin typeface="Cambria Math"/>
                <a:cs typeface="Cambria Math"/>
              </a:rPr>
              <a:t>.</a:t>
            </a:r>
            <a:r>
              <a:rPr baseline="27777" dirty="0" sz="1800" spc="307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8" name="object 23"/>
          <p:cNvSpPr txBox="1"/>
          <p:nvPr/>
        </p:nvSpPr>
        <p:spPr>
          <a:xfrm>
            <a:off x="3113277" y="4588258"/>
            <a:ext cx="1357630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algn="l" pos="1050290"/>
              </a:tabLst>
            </a:pPr>
            <a:r>
              <a:rPr dirty="0" sz="1200">
                <a:latin typeface="Cambria Math"/>
                <a:cs typeface="Cambria Math"/>
              </a:rPr>
              <a:t>𝖥</a:t>
            </a:r>
            <a:r>
              <a:rPr dirty="0" sz="1200" spc="260">
                <a:latin typeface="Cambria Math"/>
                <a:cs typeface="Cambria Math"/>
              </a:rPr>
              <a:t> 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baseline="29411" dirty="0" sz="1275" spc="15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⎤</a:t>
            </a:r>
            <a:r>
              <a:rPr dirty="0" sz="1200">
                <a:latin typeface="Cambria Math"/>
                <a:cs typeface="Cambria Math"/>
              </a:rPr>
              <a:t>	𝖥</a:t>
            </a:r>
            <a:r>
              <a:rPr dirty="0" sz="1200" spc="90">
                <a:latin typeface="Cambria Math"/>
                <a:cs typeface="Cambria Math"/>
              </a:rPr>
              <a:t> 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baseline="29411" dirty="0" sz="1275" spc="-22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⎤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49" name="object 24"/>
          <p:cNvSpPr txBox="1"/>
          <p:nvPr/>
        </p:nvSpPr>
        <p:spPr>
          <a:xfrm>
            <a:off x="4236972" y="5313682"/>
            <a:ext cx="479425" cy="393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13071" dirty="0" sz="1275">
                <a:latin typeface="Cambria Math"/>
                <a:cs typeface="Cambria Math"/>
              </a:rPr>
              <a:t>𝑁</a:t>
            </a:r>
            <a:r>
              <a:rPr baseline="13071" dirty="0" sz="1275" spc="480">
                <a:latin typeface="Cambria Math"/>
                <a:cs typeface="Cambria Math"/>
              </a:rPr>
              <a:t> </a:t>
            </a:r>
            <a:r>
              <a:rPr dirty="0" sz="850" spc="-25">
                <a:latin typeface="Cambria Math"/>
                <a:cs typeface="Cambria Math"/>
              </a:rPr>
              <a:t>𝑁𝑋𝑚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50" name="object 25"/>
          <p:cNvSpPr txBox="1"/>
          <p:nvPr/>
        </p:nvSpPr>
        <p:spPr>
          <a:xfrm>
            <a:off x="653034" y="5539233"/>
            <a:ext cx="6233795" cy="14712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635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(3)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𝛽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calculated,</a:t>
            </a:r>
            <a:endParaRPr sz="1200">
              <a:latin typeface="Times New Roman"/>
              <a:cs typeface="Times New Roman"/>
            </a:endParaRPr>
          </a:p>
          <a:p>
            <a:pPr marL="590550">
              <a:lnSpc>
                <a:spcPct val="100000"/>
              </a:lnSpc>
              <a:spcBef>
                <a:spcPts val="980"/>
              </a:spcBef>
              <a:tabLst>
                <a:tab algn="l" pos="6005195"/>
              </a:tabLst>
            </a:pPr>
            <a:r>
              <a:rPr dirty="0" sz="1200">
                <a:latin typeface="Cambria Math"/>
                <a:cs typeface="Cambria Math"/>
              </a:rPr>
              <a:t>𝛽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70">
                <a:latin typeface="Cambria Math"/>
                <a:cs typeface="Cambria Math"/>
              </a:rPr>
              <a:t> </a:t>
            </a:r>
            <a:r>
              <a:rPr dirty="0" sz="1200" spc="-20">
                <a:latin typeface="Cambria Math"/>
                <a:cs typeface="Cambria Math"/>
              </a:rPr>
              <a:t>𝐻</a:t>
            </a:r>
            <a:r>
              <a:rPr baseline="29411" dirty="0" sz="1275" spc="-30">
                <a:latin typeface="Cambria Math"/>
                <a:cs typeface="Cambria Math"/>
              </a:rPr>
              <a:t>−1</a:t>
            </a:r>
            <a:r>
              <a:rPr dirty="0" sz="1200" spc="-20">
                <a:latin typeface="Cambria Math"/>
                <a:cs typeface="Cambria Math"/>
              </a:rPr>
              <a:t>𝑇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(3)</a:t>
            </a:r>
            <a:endParaRPr sz="1200">
              <a:latin typeface="Times New Roman"/>
              <a:cs typeface="Times New Roman"/>
            </a:endParaRPr>
          </a:p>
          <a:p>
            <a:pPr algn="just" marL="63500" marR="41910">
              <a:lnSpc>
                <a:spcPct val="96000"/>
              </a:lnSpc>
              <a:spcBef>
                <a:spcPts val="985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recall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 sensivity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 spam email. 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examine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adopted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figures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3,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20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5.The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definition</a:t>
            </a:r>
            <a:r>
              <a:rPr dirty="0" sz="1200" spc="20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accuracy,precision,recall,positive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values,negative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values,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McNemar</a:t>
            </a:r>
            <a:r>
              <a:rPr dirty="0" sz="1200" spc="4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test(P value),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51" name="object 26"/>
          <p:cNvSpPr txBox="1"/>
          <p:nvPr/>
        </p:nvSpPr>
        <p:spPr>
          <a:xfrm>
            <a:off x="703834" y="7223253"/>
            <a:ext cx="69405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Accuracy=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52" name="object 27"/>
          <p:cNvSpPr txBox="1"/>
          <p:nvPr/>
        </p:nvSpPr>
        <p:spPr>
          <a:xfrm>
            <a:off x="1636521" y="7144005"/>
            <a:ext cx="455295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mbria Math"/>
                <a:cs typeface="Cambria Math"/>
              </a:rPr>
              <a:t>𝑇𝑃+𝑇𝑁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3" name="object 28"/>
          <p:cNvSpPr txBox="1"/>
          <p:nvPr/>
        </p:nvSpPr>
        <p:spPr>
          <a:xfrm>
            <a:off x="1372869" y="7339077"/>
            <a:ext cx="982344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mbria Math"/>
                <a:cs typeface="Cambria Math"/>
              </a:rPr>
              <a:t>𝑇𝑃+𝑇𝑁+𝐹𝑃+𝐹𝑁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4" name="object 29"/>
          <p:cNvSpPr/>
          <p:nvPr/>
        </p:nvSpPr>
        <p:spPr>
          <a:xfrm>
            <a:off x="1385570" y="7331958"/>
            <a:ext cx="960119" cy="12700"/>
          </a:xfrm>
          <a:custGeom>
            <a:avLst/>
            <a:ahLst/>
            <a:rect l="l" t="t" r="r" b="b"/>
            <a:pathLst>
              <a:path w="960119" h="12700">
                <a:moveTo>
                  <a:pt x="960119" y="0"/>
                </a:moveTo>
                <a:lnTo>
                  <a:pt x="0" y="0"/>
                </a:lnTo>
                <a:lnTo>
                  <a:pt x="0" y="12191"/>
                </a:lnTo>
                <a:lnTo>
                  <a:pt x="960119" y="12191"/>
                </a:lnTo>
                <a:lnTo>
                  <a:pt x="960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5" name="object 30"/>
          <p:cNvSpPr txBox="1"/>
          <p:nvPr/>
        </p:nvSpPr>
        <p:spPr>
          <a:xfrm>
            <a:off x="703834" y="7649973"/>
            <a:ext cx="67881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Precision=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56" name="object 31"/>
          <p:cNvSpPr txBox="1"/>
          <p:nvPr/>
        </p:nvSpPr>
        <p:spPr>
          <a:xfrm>
            <a:off x="1485645" y="7570725"/>
            <a:ext cx="185420" cy="570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mbria Math"/>
                <a:cs typeface="Cambria Math"/>
              </a:rPr>
              <a:t>𝑇𝑃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7" name="object 32"/>
          <p:cNvSpPr txBox="1"/>
          <p:nvPr/>
        </p:nvSpPr>
        <p:spPr>
          <a:xfrm>
            <a:off x="1357629" y="7765797"/>
            <a:ext cx="441325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mbria Math"/>
                <a:cs typeface="Cambria Math"/>
              </a:rPr>
              <a:t>𝑇𝑃+𝐹𝑃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48658" name="object 33"/>
          <p:cNvSpPr/>
          <p:nvPr/>
        </p:nvSpPr>
        <p:spPr>
          <a:xfrm>
            <a:off x="1370330" y="7758679"/>
            <a:ext cx="421005" cy="12700"/>
          </a:xfrm>
          <a:custGeom>
            <a:avLst/>
            <a:ahLst/>
            <a:rect l="l" t="t" r="r" b="b"/>
            <a:pathLst>
              <a:path w="421005" h="12700">
                <a:moveTo>
                  <a:pt x="420623" y="0"/>
                </a:moveTo>
                <a:lnTo>
                  <a:pt x="0" y="0"/>
                </a:lnTo>
                <a:lnTo>
                  <a:pt x="0" y="12191"/>
                </a:lnTo>
                <a:lnTo>
                  <a:pt x="420623" y="12191"/>
                </a:lnTo>
                <a:lnTo>
                  <a:pt x="420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9" name="object 34"/>
          <p:cNvSpPr txBox="1"/>
          <p:nvPr/>
        </p:nvSpPr>
        <p:spPr>
          <a:xfrm>
            <a:off x="1854453" y="7649973"/>
            <a:ext cx="635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0" name="object 35"/>
          <p:cNvSpPr txBox="1"/>
          <p:nvPr/>
        </p:nvSpPr>
        <p:spPr>
          <a:xfrm>
            <a:off x="703834" y="8049261"/>
            <a:ext cx="50038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Recall=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1" name="object 36"/>
          <p:cNvSpPr txBox="1"/>
          <p:nvPr/>
        </p:nvSpPr>
        <p:spPr>
          <a:xfrm>
            <a:off x="1293621" y="8003540"/>
            <a:ext cx="162560" cy="469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𝑇𝑃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2" name="object 37"/>
          <p:cNvSpPr txBox="1"/>
          <p:nvPr/>
        </p:nvSpPr>
        <p:spPr>
          <a:xfrm>
            <a:off x="1179321" y="8169657"/>
            <a:ext cx="392430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𝑇𝑃+𝐹𝑁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3" name="object 38"/>
          <p:cNvSpPr/>
          <p:nvPr/>
        </p:nvSpPr>
        <p:spPr>
          <a:xfrm>
            <a:off x="1192022" y="8165586"/>
            <a:ext cx="368935" cy="10795"/>
          </a:xfrm>
          <a:custGeom>
            <a:avLst/>
            <a:ahLst/>
            <a:rect l="l" t="t" r="r" b="b"/>
            <a:pathLst>
              <a:path w="368934" h="10795">
                <a:moveTo>
                  <a:pt x="368807" y="0"/>
                </a:moveTo>
                <a:lnTo>
                  <a:pt x="0" y="0"/>
                </a:lnTo>
                <a:lnTo>
                  <a:pt x="0" y="10667"/>
                </a:lnTo>
                <a:lnTo>
                  <a:pt x="368807" y="10667"/>
                </a:lnTo>
                <a:lnTo>
                  <a:pt x="36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4" name="object 39"/>
          <p:cNvSpPr txBox="1"/>
          <p:nvPr/>
        </p:nvSpPr>
        <p:spPr>
          <a:xfrm>
            <a:off x="1586229" y="8049261"/>
            <a:ext cx="635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5" name="object 40"/>
          <p:cNvSpPr txBox="1"/>
          <p:nvPr/>
        </p:nvSpPr>
        <p:spPr>
          <a:xfrm>
            <a:off x="678434" y="8434833"/>
            <a:ext cx="2025650" cy="342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value=</a:t>
            </a:r>
            <a:r>
              <a:rPr baseline="45751" dirty="0" sz="1275" spc="254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baseline="45751" dirty="0" sz="1275" spc="-37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𝑇𝑃</a:t>
            </a:r>
            <a:r>
              <a:rPr baseline="45751" dirty="0" sz="1275" spc="750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baseline="45751" sz="1275">
              <a:latin typeface="Cambria Math"/>
              <a:cs typeface="Cambria Math"/>
            </a:endParaRPr>
          </a:p>
        </p:txBody>
      </p:sp>
      <p:sp>
        <p:nvSpPr>
          <p:cNvPr id="1048666" name="object 41"/>
          <p:cNvSpPr txBox="1"/>
          <p:nvPr/>
        </p:nvSpPr>
        <p:spPr>
          <a:xfrm>
            <a:off x="2296413" y="8555228"/>
            <a:ext cx="381000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𝑇𝑃+𝐹𝑃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7" name="object 42"/>
          <p:cNvSpPr txBox="1"/>
          <p:nvPr/>
        </p:nvSpPr>
        <p:spPr>
          <a:xfrm>
            <a:off x="703759" y="8818881"/>
            <a:ext cx="167703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predictive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68" name="object 43"/>
          <p:cNvSpPr txBox="1"/>
          <p:nvPr/>
        </p:nvSpPr>
        <p:spPr>
          <a:xfrm>
            <a:off x="2470149" y="8773160"/>
            <a:ext cx="174625" cy="469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𝑇𝑁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69" name="object 44"/>
          <p:cNvSpPr txBox="1"/>
          <p:nvPr/>
        </p:nvSpPr>
        <p:spPr>
          <a:xfrm>
            <a:off x="2355849" y="8939276"/>
            <a:ext cx="403225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𝑇𝑁+𝐹𝑁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70" name="object 45"/>
          <p:cNvSpPr/>
          <p:nvPr/>
        </p:nvSpPr>
        <p:spPr>
          <a:xfrm>
            <a:off x="2368550" y="8935207"/>
            <a:ext cx="381000" cy="10795"/>
          </a:xfrm>
          <a:custGeom>
            <a:avLst/>
            <a:ahLst/>
            <a:rect l="l" t="t" r="r" b="b"/>
            <a:pathLst>
              <a:path w="381000" h="10795">
                <a:moveTo>
                  <a:pt x="380999" y="0"/>
                </a:moveTo>
                <a:lnTo>
                  <a:pt x="0" y="0"/>
                </a:lnTo>
                <a:lnTo>
                  <a:pt x="0" y="10667"/>
                </a:lnTo>
                <a:lnTo>
                  <a:pt x="380999" y="10667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1" name="object 46"/>
          <p:cNvSpPr txBox="1"/>
          <p:nvPr/>
        </p:nvSpPr>
        <p:spPr>
          <a:xfrm>
            <a:off x="703834" y="9210548"/>
            <a:ext cx="150685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McNemar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test(P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2" name="object 47"/>
          <p:cNvSpPr txBox="1"/>
          <p:nvPr/>
        </p:nvSpPr>
        <p:spPr>
          <a:xfrm>
            <a:off x="2255819" y="9120632"/>
            <a:ext cx="654050" cy="469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-32407" dirty="0" sz="1800" spc="-15">
                <a:latin typeface="Times New Roman"/>
                <a:cs typeface="Times New Roman"/>
              </a:rPr>
              <a:t>χ2=</a:t>
            </a:r>
            <a:r>
              <a:rPr dirty="0" sz="850" spc="-10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(𝑓−g)</a:t>
            </a:r>
            <a:r>
              <a:rPr baseline="-32407" dirty="0" sz="1800" spc="-15">
                <a:latin typeface="Times New Roman"/>
                <a:cs typeface="Times New Roman"/>
              </a:rPr>
              <a:t>,</a:t>
            </a:r>
            <a:endParaRPr baseline="-32407" sz="1800">
              <a:latin typeface="Times New Roman"/>
              <a:cs typeface="Times New Roman"/>
            </a:endParaRPr>
          </a:p>
        </p:txBody>
      </p:sp>
      <p:sp>
        <p:nvSpPr>
          <p:cNvPr id="1048673" name="object 48"/>
          <p:cNvSpPr txBox="1"/>
          <p:nvPr/>
        </p:nvSpPr>
        <p:spPr>
          <a:xfrm>
            <a:off x="2511297" y="9330942"/>
            <a:ext cx="334010" cy="241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(𝑓+g)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74" name="object 49"/>
          <p:cNvSpPr txBox="1"/>
          <p:nvPr/>
        </p:nvSpPr>
        <p:spPr>
          <a:xfrm>
            <a:off x="3000501" y="9210548"/>
            <a:ext cx="384746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outcome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5" name="object 50"/>
          <p:cNvSpPr txBox="1"/>
          <p:nvPr/>
        </p:nvSpPr>
        <p:spPr>
          <a:xfrm>
            <a:off x="703759" y="9449813"/>
            <a:ext cx="6144895" cy="55880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algn="just"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outcome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second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test.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comparisons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,where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parameters’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2518917" y="3862834"/>
            <a:ext cx="2515235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7" name="object 3"/>
          <p:cNvSpPr txBox="1"/>
          <p:nvPr/>
        </p:nvSpPr>
        <p:spPr>
          <a:xfrm>
            <a:off x="2866389" y="6933693"/>
            <a:ext cx="181927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78" name="object 4"/>
          <p:cNvSpPr txBox="1"/>
          <p:nvPr/>
        </p:nvSpPr>
        <p:spPr>
          <a:xfrm>
            <a:off x="2730753" y="9745469"/>
            <a:ext cx="2093595" cy="368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0">
                <a:latin typeface="Times New Roman"/>
                <a:cs typeface="Times New Roman"/>
              </a:rPr>
              <a:t> Sensivity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30956" y="993976"/>
            <a:ext cx="3397321" cy="2714105"/>
          </a:xfrm>
          <a:prstGeom prst="rect"/>
        </p:spPr>
      </p:pic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999434" y="4181764"/>
            <a:ext cx="3283517" cy="2577970"/>
          </a:xfrm>
          <a:prstGeom prst="rect"/>
        </p:spPr>
      </p:pic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767083" y="7239458"/>
            <a:ext cx="3698696" cy="248731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640334" y="877320"/>
            <a:ext cx="6284595" cy="2928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b="1" dirty="0" sz="1200">
                <a:latin typeface="Times New Roman"/>
                <a:cs typeface="Times New Roman"/>
              </a:rPr>
              <a:t>The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Support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Vector</a:t>
            </a:r>
            <a:r>
              <a:rPr b="1" dirty="0" sz="1200" spc="-3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Machine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Technique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Spam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b="1" dirty="0" sz="1200" spc="-1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algn="just" indent="457200" marL="76200" marR="78740">
              <a:lnSpc>
                <a:spcPts val="138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theory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frequently</a:t>
            </a:r>
            <a:r>
              <a:rPr dirty="0" sz="1200" spc="10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data.SVM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introduced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vapnik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[11]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attaining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popularity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attractive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features.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spam 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spam.The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 is having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 consisting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 classes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ham,</a:t>
            </a:r>
            <a:endParaRPr sz="1200">
              <a:latin typeface="Times New Roman"/>
              <a:cs typeface="Times New Roman"/>
            </a:endParaRPr>
          </a:p>
          <a:p>
            <a:pPr algn="r" marR="80010">
              <a:lnSpc>
                <a:spcPct val="100000"/>
              </a:lnSpc>
              <a:spcBef>
                <a:spcPts val="550"/>
              </a:spcBef>
              <a:tabLst>
                <a:tab algn="l" pos="5257165"/>
              </a:tabLst>
            </a:pPr>
            <a:r>
              <a:rPr dirty="0" sz="1200">
                <a:latin typeface="Cambria Math"/>
                <a:cs typeface="Cambria Math"/>
              </a:rPr>
              <a:t>𝑆</a:t>
            </a:r>
            <a:r>
              <a:rPr dirty="0" sz="1200" spc="1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10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{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29411" dirty="0" sz="1275">
                <a:latin typeface="Cambria Math"/>
                <a:cs typeface="Cambria Math"/>
              </a:rPr>
              <a:t>1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-6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3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…</a:t>
            </a:r>
            <a:r>
              <a:rPr dirty="0" sz="1200" spc="-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(𝑥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Cambria Math"/>
                <a:cs typeface="Cambria Math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dirty="0" sz="1200" spc="1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114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𝑅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Cambria Math"/>
                <a:cs typeface="Cambria Math"/>
              </a:rPr>
              <a:t>,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dirty="0" sz="1200" spc="1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114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{−1,</a:t>
            </a:r>
            <a:r>
              <a:rPr dirty="0" sz="1200" spc="-4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+1}</a:t>
            </a:r>
            <a:r>
              <a:rPr dirty="0" sz="1200">
                <a:latin typeface="Cambria Math"/>
                <a:cs typeface="Cambria Math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(4)</a:t>
            </a:r>
            <a:endParaRPr sz="1200">
              <a:latin typeface="Times New Roman"/>
              <a:cs typeface="Times New Roman"/>
            </a:endParaRPr>
          </a:p>
          <a:p>
            <a:pPr algn="just" indent="457200" marL="76200" marR="79375">
              <a:lnSpc>
                <a:spcPts val="1380"/>
              </a:lnSpc>
              <a:spcBef>
                <a:spcPts val="660"/>
              </a:spcBef>
            </a:pPr>
            <a:r>
              <a:rPr dirty="0" sz="1200">
                <a:latin typeface="Times New Roman"/>
                <a:cs typeface="Times New Roman"/>
              </a:rPr>
              <a:t>Where,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𝑅</a:t>
            </a:r>
            <a:r>
              <a:rPr baseline="29411" dirty="0" sz="1275">
                <a:latin typeface="Cambria Math"/>
                <a:cs typeface="Cambria Math"/>
              </a:rPr>
              <a:t>𝑛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dimension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instance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either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belongs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spam(ham).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intention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generalized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classifier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separate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classes,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i.e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{-</a:t>
            </a:r>
            <a:r>
              <a:rPr dirty="0" sz="1200">
                <a:latin typeface="Times New Roman"/>
                <a:cs typeface="Times New Roman"/>
              </a:rPr>
              <a:t>1,+1}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set.The </a:t>
            </a:r>
            <a:r>
              <a:rPr dirty="0" sz="1200">
                <a:latin typeface="Times New Roman"/>
                <a:cs typeface="Times New Roman"/>
              </a:rPr>
              <a:t>distinguisher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nothing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form,</a:t>
            </a:r>
            <a:endParaRPr sz="1200">
              <a:latin typeface="Times New Roman"/>
              <a:cs typeface="Times New Roman"/>
            </a:endParaRPr>
          </a:p>
          <a:p>
            <a:pPr algn="r" marR="81915">
              <a:lnSpc>
                <a:spcPct val="100000"/>
              </a:lnSpc>
              <a:spcBef>
                <a:spcPts val="530"/>
              </a:spcBef>
              <a:tabLst>
                <a:tab algn="l" pos="5295265"/>
              </a:tabLst>
            </a:pPr>
            <a:r>
              <a:rPr dirty="0" sz="1200">
                <a:latin typeface="Cambria Math"/>
                <a:cs typeface="Cambria Math"/>
              </a:rPr>
              <a:t>𝑓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9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10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6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0</a:t>
            </a:r>
            <a:r>
              <a:rPr dirty="0" sz="1200" spc="-2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(5)</a:t>
            </a:r>
            <a:endParaRPr sz="1200">
              <a:latin typeface="Times New Roman"/>
              <a:cs typeface="Times New Roman"/>
            </a:endParaRPr>
          </a:p>
          <a:p>
            <a:pPr algn="just" indent="457200" marL="76200" marR="77470">
              <a:lnSpc>
                <a:spcPts val="1370"/>
              </a:lnSpc>
              <a:spcBef>
                <a:spcPts val="680"/>
              </a:spcBef>
            </a:pPr>
            <a:r>
              <a:rPr dirty="0" sz="1200">
                <a:latin typeface="Times New Roman"/>
                <a:cs typeface="Times New Roman"/>
              </a:rPr>
              <a:t>Where,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weight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segregate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hyperplane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𝑅</a:t>
            </a:r>
            <a:r>
              <a:rPr dirty="0" sz="1200" spc="220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bias.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hyper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correspond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0" name="object 3"/>
          <p:cNvSpPr txBox="1"/>
          <p:nvPr/>
        </p:nvSpPr>
        <p:spPr>
          <a:xfrm>
            <a:off x="6645907" y="3782062"/>
            <a:ext cx="203200" cy="534670"/>
          </a:xfrm>
          <a:prstGeom prst="rect"/>
        </p:spPr>
        <p:txBody>
          <a:bodyPr bIns="0" lIns="0" rIns="0" rtlCol="0" tIns="84455" vert="horz" wrap="square">
            <a:spAutoFit/>
          </a:bodyPr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200" spc="-25">
                <a:latin typeface="Times New Roman"/>
                <a:cs typeface="Times New Roman"/>
              </a:rPr>
              <a:t>(6)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25">
                <a:latin typeface="Times New Roman"/>
                <a:cs typeface="Times New Roman"/>
              </a:rPr>
              <a:t>(7)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1" name="object 4"/>
          <p:cNvSpPr txBox="1"/>
          <p:nvPr/>
        </p:nvSpPr>
        <p:spPr>
          <a:xfrm>
            <a:off x="1135633" y="3782062"/>
            <a:ext cx="3025775" cy="1040765"/>
          </a:xfrm>
          <a:prstGeom prst="rect"/>
        </p:spPr>
        <p:txBody>
          <a:bodyPr bIns="0" lIns="0" rIns="0" rtlCol="0" tIns="84455" vert="horz" wrap="square">
            <a:spAutoFit/>
          </a:bodyPr>
          <a:p>
            <a:pPr marL="243204">
              <a:lnSpc>
                <a:spcPct val="100000"/>
              </a:lnSpc>
              <a:spcBef>
                <a:spcPts val="665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8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09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10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≥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1,</a:t>
            </a:r>
            <a:r>
              <a:rPr dirty="0" sz="1200" spc="315">
                <a:latin typeface="Cambria Math"/>
                <a:cs typeface="Cambria Math"/>
              </a:rPr>
              <a:t> 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𝑓𝑜𝑟</a:t>
            </a:r>
            <a:r>
              <a:rPr dirty="0" sz="1200" spc="2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30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1</a:t>
            </a:r>
            <a:r>
              <a:rPr baseline="2314" dirty="0" sz="1800" spc="-37">
                <a:latin typeface="Cambria Math"/>
                <a:cs typeface="Cambria Math"/>
              </a:rPr>
              <a:t>)</a:t>
            </a:r>
            <a:endParaRPr baseline="2314" sz="1800">
              <a:latin typeface="Cambria Math"/>
              <a:cs typeface="Cambria Math"/>
            </a:endParaRPr>
          </a:p>
          <a:p>
            <a:pPr marL="243204">
              <a:lnSpc>
                <a:spcPct val="100000"/>
              </a:lnSpc>
              <a:spcBef>
                <a:spcPts val="560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09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9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≤</a:t>
            </a:r>
            <a:r>
              <a:rPr dirty="0" sz="1200" spc="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−1,</a:t>
            </a:r>
            <a:r>
              <a:rPr dirty="0" sz="1200" spc="320">
                <a:latin typeface="Cambria Math"/>
                <a:cs typeface="Cambria Math"/>
              </a:rPr>
              <a:t> 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𝑓𝑜𝑟</a:t>
            </a:r>
            <a:r>
              <a:rPr dirty="0" sz="1200" spc="1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322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−1</a:t>
            </a:r>
            <a:r>
              <a:rPr baseline="2314" dirty="0" sz="1800" spc="-37">
                <a:latin typeface="Cambria Math"/>
                <a:cs typeface="Cambria Math"/>
              </a:rPr>
              <a:t>)</a:t>
            </a:r>
            <a:endParaRPr baseline="2314"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(6)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(7)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together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575"/>
              </a:spcBef>
            </a:pP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4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112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≥</a:t>
            </a:r>
            <a:r>
              <a:rPr dirty="0" sz="1200" spc="80">
                <a:latin typeface="Cambria Math"/>
                <a:cs typeface="Cambria Math"/>
              </a:rPr>
              <a:t> </a:t>
            </a:r>
            <a:r>
              <a:rPr dirty="0" sz="1200" spc="-5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48682" name="object 5"/>
          <p:cNvSpPr txBox="1"/>
          <p:nvPr/>
        </p:nvSpPr>
        <p:spPr>
          <a:xfrm>
            <a:off x="6645908" y="4614166"/>
            <a:ext cx="2032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(8)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3" name="object 6"/>
          <p:cNvSpPr txBox="1"/>
          <p:nvPr/>
        </p:nvSpPr>
        <p:spPr>
          <a:xfrm>
            <a:off x="678434" y="4865626"/>
            <a:ext cx="3101975" cy="64008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indent="457200" marL="38100" marR="304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slack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added </a:t>
            </a:r>
            <a:r>
              <a:rPr dirty="0" sz="1200">
                <a:latin typeface="Times New Roman"/>
                <a:cs typeface="Times New Roman"/>
              </a:rPr>
              <a:t>equation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(11)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  <a:p>
            <a:pPr marL="1026794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Cambria Math"/>
                <a:cs typeface="Cambria Math"/>
              </a:rPr>
              <a:t>𝑦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2314" dirty="0" sz="1800">
                <a:latin typeface="Cambria Math"/>
                <a:cs typeface="Cambria Math"/>
              </a:rPr>
              <a:t>(</a:t>
            </a:r>
            <a:r>
              <a:rPr dirty="0" sz="120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baseline="2314" dirty="0" sz="1800">
                <a:latin typeface="Cambria Math"/>
                <a:cs typeface="Cambria Math"/>
              </a:rPr>
              <a:t>)</a:t>
            </a:r>
            <a:r>
              <a:rPr baseline="2314" dirty="0" sz="1800" spc="104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≥</a:t>
            </a:r>
            <a:r>
              <a:rPr dirty="0" sz="1200" spc="7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</a:t>
            </a:r>
            <a:r>
              <a:rPr dirty="0" sz="1200" spc="5">
                <a:latin typeface="Cambria Math"/>
                <a:cs typeface="Cambria Math"/>
              </a:rPr>
              <a:t> </a:t>
            </a:r>
            <a:r>
              <a:rPr dirty="0" sz="1200" spc="-25">
                <a:latin typeface="Cambria Math"/>
                <a:cs typeface="Cambria Math"/>
              </a:rPr>
              <a:t>𝜉</a:t>
            </a:r>
            <a:r>
              <a:rPr baseline="-16339" dirty="0" sz="1275" spc="-37">
                <a:latin typeface="Cambria Math"/>
                <a:cs typeface="Cambria Math"/>
              </a:rPr>
              <a:t>𝑖</a:t>
            </a:r>
            <a:endParaRPr baseline="-16339" sz="1275">
              <a:latin typeface="Cambria Math"/>
              <a:cs typeface="Cambria Math"/>
            </a:endParaRPr>
          </a:p>
        </p:txBody>
      </p:sp>
      <p:sp>
        <p:nvSpPr>
          <p:cNvPr id="1048684" name="object 7"/>
          <p:cNvSpPr txBox="1"/>
          <p:nvPr/>
        </p:nvSpPr>
        <p:spPr>
          <a:xfrm>
            <a:off x="3860082" y="4865626"/>
            <a:ext cx="29889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classification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rate,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therefore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6645907" y="5296918"/>
            <a:ext cx="2032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(9)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6" name="object 9"/>
          <p:cNvSpPr txBox="1"/>
          <p:nvPr/>
        </p:nvSpPr>
        <p:spPr>
          <a:xfrm>
            <a:off x="678434" y="5473702"/>
            <a:ext cx="4561205" cy="537845"/>
          </a:xfrm>
          <a:prstGeom prst="rect"/>
        </p:spPr>
        <p:txBody>
          <a:bodyPr bIns="0" lIns="0" rIns="0" rtlCol="0" tIns="85725" vert="horz" wrap="square">
            <a:spAutoFit/>
          </a:bodyPr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latin typeface="Times New Roman"/>
                <a:cs typeface="Times New Roman"/>
              </a:rPr>
              <a:t>For,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perpendicular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hyperplane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22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10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5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1,</a:t>
            </a:r>
            <a:r>
              <a:rPr dirty="0" sz="1200" spc="250">
                <a:latin typeface="Cambria Math"/>
                <a:cs typeface="Cambria Math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7" name="object 10"/>
          <p:cNvSpPr txBox="1"/>
          <p:nvPr/>
        </p:nvSpPr>
        <p:spPr>
          <a:xfrm>
            <a:off x="728218" y="6220461"/>
            <a:ext cx="253365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|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w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88" name="object 11"/>
          <p:cNvSpPr txBox="1"/>
          <p:nvPr/>
        </p:nvSpPr>
        <p:spPr>
          <a:xfrm>
            <a:off x="678434" y="6100065"/>
            <a:ext cx="392176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aseline="45751" dirty="0" sz="1275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|k−1|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non-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89" name="object 12"/>
          <p:cNvSpPr txBox="1"/>
          <p:nvPr/>
        </p:nvSpPr>
        <p:spPr>
          <a:xfrm>
            <a:off x="5192012" y="6583173"/>
            <a:ext cx="253365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|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w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90" name="object 13"/>
          <p:cNvSpPr txBox="1"/>
          <p:nvPr/>
        </p:nvSpPr>
        <p:spPr>
          <a:xfrm>
            <a:off x="1135633" y="6462777"/>
            <a:ext cx="43986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mbria Math"/>
                <a:cs typeface="Cambria Math"/>
              </a:rPr>
              <a:t>w.</a:t>
            </a:r>
            <a:r>
              <a:rPr dirty="0" sz="1200" spc="-8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𝑥</a:t>
            </a:r>
            <a:r>
              <a:rPr baseline="-16339" dirty="0" sz="1275">
                <a:latin typeface="Cambria Math"/>
                <a:cs typeface="Cambria Math"/>
              </a:rPr>
              <a:t>𝑖</a:t>
            </a:r>
            <a:r>
              <a:rPr baseline="-16339" dirty="0" sz="1275" spc="187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</a:t>
            </a:r>
            <a:r>
              <a:rPr dirty="0" sz="1200" spc="8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=</a:t>
            </a:r>
            <a:r>
              <a:rPr dirty="0" sz="1200" spc="4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−1</a:t>
            </a:r>
            <a:r>
              <a:rPr dirty="0" sz="1200" spc="1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perpendicular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baseline="45751" dirty="0" sz="1275" spc="-15" u="sng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|k+1|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1" name="object 14"/>
          <p:cNvSpPr txBox="1"/>
          <p:nvPr/>
        </p:nvSpPr>
        <p:spPr>
          <a:xfrm>
            <a:off x="703834" y="6782817"/>
            <a:ext cx="402336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Moreover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margin,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Cambria Math"/>
                <a:cs typeface="Cambria Math"/>
              </a:rPr>
              <a:t>𝜌(w,</a:t>
            </a:r>
            <a:r>
              <a:rPr dirty="0" sz="1200" spc="-7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𝑘)</a:t>
            </a:r>
            <a:r>
              <a:rPr dirty="0" sz="1200" spc="25">
                <a:latin typeface="Cambria Math"/>
                <a:cs typeface="Cambria Math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2" name="object 15"/>
          <p:cNvSpPr txBox="1"/>
          <p:nvPr/>
        </p:nvSpPr>
        <p:spPr>
          <a:xfrm>
            <a:off x="1057909" y="7073901"/>
            <a:ext cx="7410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 Math"/>
                <a:cs typeface="Cambria Math"/>
              </a:rPr>
              <a:t>𝜌(w</a:t>
            </a:r>
            <a:r>
              <a:rPr dirty="0" sz="1200">
                <a:latin typeface="Times New Roman"/>
                <a:cs typeface="Times New Roman"/>
              </a:rPr>
              <a:t>,k)=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baseline="45751" dirty="0" sz="1275" spc="-75">
                <a:latin typeface="Cambria Math"/>
                <a:cs typeface="Cambria Math"/>
              </a:rPr>
              <a:t>2</a:t>
            </a:r>
            <a:endParaRPr baseline="45751" sz="1275">
              <a:latin typeface="Cambria Math"/>
              <a:cs typeface="Cambria Math"/>
            </a:endParaRPr>
          </a:p>
        </p:txBody>
      </p:sp>
      <p:sp>
        <p:nvSpPr>
          <p:cNvPr id="1048693" name="object 16"/>
          <p:cNvSpPr txBox="1"/>
          <p:nvPr/>
        </p:nvSpPr>
        <p:spPr>
          <a:xfrm>
            <a:off x="1602993" y="7194297"/>
            <a:ext cx="253365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10">
                <a:latin typeface="Cambria Math"/>
                <a:cs typeface="Cambria Math"/>
              </a:rPr>
              <a:t>|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w</a:t>
            </a:r>
            <a:r>
              <a:rPr baseline="3267" dirty="0" sz="1275" spc="-15">
                <a:latin typeface="Cambria Math"/>
                <a:cs typeface="Cambria Math"/>
              </a:rPr>
              <a:t>|</a:t>
            </a:r>
            <a:r>
              <a:rPr dirty="0" sz="850" spc="-10">
                <a:latin typeface="Cambria Math"/>
                <a:cs typeface="Cambria Math"/>
              </a:rPr>
              <a:t>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694" name="object 17"/>
          <p:cNvSpPr/>
          <p:nvPr/>
        </p:nvSpPr>
        <p:spPr>
          <a:xfrm>
            <a:off x="1615694" y="7190227"/>
            <a:ext cx="227329" cy="10795"/>
          </a:xfrm>
          <a:custGeom>
            <a:avLst/>
            <a:ahLst/>
            <a:rect l="l" t="t" r="r" b="b"/>
            <a:pathLst>
              <a:path w="227330" h="10795">
                <a:moveTo>
                  <a:pt x="227075" y="0"/>
                </a:moveTo>
                <a:lnTo>
                  <a:pt x="0" y="0"/>
                </a:lnTo>
                <a:lnTo>
                  <a:pt x="0" y="10667"/>
                </a:lnTo>
                <a:lnTo>
                  <a:pt x="227075" y="10667"/>
                </a:lnTo>
                <a:lnTo>
                  <a:pt x="227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5" name="object 18"/>
          <p:cNvSpPr txBox="1"/>
          <p:nvPr/>
        </p:nvSpPr>
        <p:spPr>
          <a:xfrm>
            <a:off x="6569707" y="7073901"/>
            <a:ext cx="2794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(10)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6" name="object 19"/>
          <p:cNvSpPr txBox="1"/>
          <p:nvPr/>
        </p:nvSpPr>
        <p:spPr>
          <a:xfrm>
            <a:off x="703834" y="7387845"/>
            <a:ext cx="420306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maximize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margin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697" name="object 20"/>
          <p:cNvSpPr/>
          <p:nvPr/>
        </p:nvSpPr>
        <p:spPr>
          <a:xfrm>
            <a:off x="1347470" y="7796779"/>
            <a:ext cx="62865" cy="10795"/>
          </a:xfrm>
          <a:custGeom>
            <a:avLst/>
            <a:ahLst/>
            <a:rect l="l" t="t" r="r" b="b"/>
            <a:pathLst>
              <a:path w="62865" h="10795">
                <a:moveTo>
                  <a:pt x="62483" y="0"/>
                </a:moveTo>
                <a:lnTo>
                  <a:pt x="0" y="0"/>
                </a:lnTo>
                <a:lnTo>
                  <a:pt x="0" y="10667"/>
                </a:lnTo>
                <a:lnTo>
                  <a:pt x="62483" y="10667"/>
                </a:lnTo>
                <a:lnTo>
                  <a:pt x="62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98" name="object 21"/>
          <p:cNvSpPr txBox="1"/>
          <p:nvPr/>
        </p:nvSpPr>
        <p:spPr>
          <a:xfrm>
            <a:off x="678434" y="7680452"/>
            <a:ext cx="188087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algn="l" pos="1735455"/>
              </a:tabLst>
            </a:pPr>
            <a:r>
              <a:rPr dirty="0" sz="1200">
                <a:latin typeface="Times New Roman"/>
                <a:cs typeface="Times New Roman"/>
              </a:rPr>
              <a:t>Minimize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baseline="45751" dirty="0" sz="1275">
                <a:latin typeface="Cambria Math"/>
                <a:cs typeface="Cambria Math"/>
              </a:rPr>
              <a:t>1 </a:t>
            </a:r>
            <a:r>
              <a:rPr dirty="0" sz="1200">
                <a:latin typeface="Cambria Math"/>
                <a:cs typeface="Cambria Math"/>
              </a:rPr>
              <a:t>|</a:t>
            </a:r>
            <a:r>
              <a:rPr baseline="2314" dirty="0" sz="1800">
                <a:latin typeface="Cambria Math"/>
                <a:cs typeface="Cambria Math"/>
              </a:rPr>
              <a:t>|</a:t>
            </a:r>
            <a:r>
              <a:rPr dirty="0" sz="1200">
                <a:latin typeface="Cambria Math"/>
                <a:cs typeface="Cambria Math"/>
              </a:rPr>
              <a:t>w</a:t>
            </a:r>
            <a:r>
              <a:rPr baseline="2314" dirty="0" sz="1800">
                <a:latin typeface="Cambria Math"/>
                <a:cs typeface="Cambria Math"/>
              </a:rPr>
              <a:t>|</a:t>
            </a:r>
            <a:r>
              <a:rPr dirty="0" sz="1200">
                <a:latin typeface="Cambria Math"/>
                <a:cs typeface="Cambria Math"/>
              </a:rPr>
              <a:t>|</a:t>
            </a:r>
            <a:r>
              <a:rPr baseline="29411" dirty="0" sz="1275">
                <a:latin typeface="Cambria Math"/>
                <a:cs typeface="Cambria Math"/>
              </a:rPr>
              <a:t>2</a:t>
            </a:r>
            <a:r>
              <a:rPr baseline="29411" dirty="0" sz="1275" spc="15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+</a:t>
            </a:r>
            <a:r>
              <a:rPr dirty="0" sz="1200" spc="-5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𝐶</a:t>
            </a:r>
            <a:r>
              <a:rPr dirty="0" sz="1200" spc="-15">
                <a:latin typeface="Cambria Math"/>
                <a:cs typeface="Cambria Math"/>
              </a:rPr>
              <a:t> </a:t>
            </a:r>
            <a:r>
              <a:rPr baseline="2314" dirty="0" sz="1800" spc="-37">
                <a:latin typeface="Cambria Math"/>
                <a:cs typeface="Cambria Math"/>
              </a:rPr>
              <a:t>∑</a:t>
            </a:r>
            <a:r>
              <a:rPr baseline="32679" dirty="0" sz="1275" spc="-37">
                <a:latin typeface="Cambria Math"/>
                <a:cs typeface="Cambria Math"/>
              </a:rPr>
              <a:t>𝑙</a:t>
            </a:r>
            <a:r>
              <a:rPr baseline="32679" dirty="0" sz="1275">
                <a:latin typeface="Cambria Math"/>
                <a:cs typeface="Cambria Math"/>
              </a:rPr>
              <a:t>	</a:t>
            </a:r>
            <a:r>
              <a:rPr dirty="0" sz="1200" spc="-35">
                <a:latin typeface="Cambria Math"/>
                <a:cs typeface="Cambria Math"/>
              </a:rPr>
              <a:t>𝜉</a:t>
            </a:r>
            <a:r>
              <a:rPr baseline="-16339" dirty="0" sz="1275" spc="-52">
                <a:latin typeface="Cambria Math"/>
                <a:cs typeface="Cambria Math"/>
              </a:rPr>
              <a:t>𝑖</a:t>
            </a:r>
            <a:endParaRPr baseline="-16339" sz="1275">
              <a:latin typeface="Cambria Math"/>
              <a:cs typeface="Cambria Math"/>
            </a:endParaRPr>
          </a:p>
        </p:txBody>
      </p:sp>
      <p:sp>
        <p:nvSpPr>
          <p:cNvPr id="1048699" name="object 22"/>
          <p:cNvSpPr txBox="1"/>
          <p:nvPr/>
        </p:nvSpPr>
        <p:spPr>
          <a:xfrm>
            <a:off x="2214117" y="7761225"/>
            <a:ext cx="184150" cy="1555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latin typeface="Cambria Math"/>
                <a:cs typeface="Cambria Math"/>
              </a:rPr>
              <a:t>𝑖=𝑙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48700" name="object 23"/>
          <p:cNvSpPr txBox="1"/>
          <p:nvPr/>
        </p:nvSpPr>
        <p:spPr>
          <a:xfrm>
            <a:off x="703834" y="7770768"/>
            <a:ext cx="1467485" cy="410845"/>
          </a:xfrm>
          <a:prstGeom prst="rect"/>
        </p:spPr>
        <p:txBody>
          <a:bodyPr bIns="0" lIns="0" rIns="0" rtlCol="0" tIns="42545" vert="horz" wrap="square">
            <a:spAutoFit/>
          </a:bodyPr>
          <a:p>
            <a:pPr algn="ctr" marR="109220">
              <a:lnSpc>
                <a:spcPct val="100000"/>
              </a:lnSpc>
              <a:spcBef>
                <a:spcPts val="335"/>
              </a:spcBef>
            </a:pPr>
            <a:r>
              <a:rPr dirty="0" sz="850" spc="-5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capacity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1" name="object 24"/>
          <p:cNvSpPr txBox="1"/>
          <p:nvPr/>
        </p:nvSpPr>
        <p:spPr>
          <a:xfrm>
            <a:off x="6533132" y="7680452"/>
            <a:ext cx="27940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(11)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2" name="object 25"/>
          <p:cNvSpPr txBox="1"/>
          <p:nvPr/>
        </p:nvSpPr>
        <p:spPr>
          <a:xfrm>
            <a:off x="2485389" y="8274812"/>
            <a:ext cx="258127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6" name="object 26"/>
          <p:cNvGraphicFramePr>
            <a:graphicFrameLocks noGrp="1"/>
          </p:cNvGraphicFramePr>
          <p:nvPr/>
        </p:nvGraphicFramePr>
        <p:xfrm>
          <a:off x="1004570" y="8478007"/>
          <a:ext cx="5408295" cy="144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/>
                <a:gridCol w="2675890"/>
              </a:tblGrid>
              <a:tr h="180975">
                <a:tc gridSpan="2">
                  <a:txBody>
                    <a:bodyPr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</a:tr>
              <a:tr h="180975">
                <a:tc>
                  <a:txBody>
                    <a:bodyPr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parameter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epsilon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200" spc="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Kernel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Gaussian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Radial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kernel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function.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107950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sigma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44145">
                        <a:lnSpc>
                          <a:spcPts val="133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0.05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>
                  <a:txBody>
                    <a:bodyPr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Vectors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6045">
                        <a:lnSpc>
                          <a:spcPts val="134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2264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-1757.389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0.081035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Cross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error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0.066512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 txBox="1"/>
          <p:nvPr/>
        </p:nvSpPr>
        <p:spPr>
          <a:xfrm>
            <a:off x="703834" y="872747"/>
            <a:ext cx="6147435" cy="560705"/>
          </a:xfrm>
          <a:prstGeom prst="rect"/>
        </p:spPr>
        <p:txBody>
          <a:bodyPr bIns="0" lIns="0" rIns="0" rtlCol="0" tIns="19050" vert="horz" wrap="square">
            <a:spAutoFit/>
          </a:bodyPr>
          <a:p>
            <a:pPr algn="just" marL="12700" marR="5080">
              <a:lnSpc>
                <a:spcPct val="96300"/>
              </a:lnSpc>
              <a:spcBef>
                <a:spcPts val="150"/>
              </a:spcBef>
            </a:pPr>
            <a:r>
              <a:rPr dirty="0" sz="1200">
                <a:latin typeface="Times New Roman"/>
                <a:cs typeface="Times New Roman"/>
              </a:rPr>
              <a:t>Below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(figures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6,7,8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plot,false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vs </a:t>
            </a:r>
            <a:r>
              <a:rPr dirty="0" sz="1200">
                <a:latin typeface="Times New Roman"/>
                <a:cs typeface="Times New Roman"/>
              </a:rPr>
              <a:t>true positive,precision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once applied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test </a:t>
            </a:r>
            <a:r>
              <a:rPr dirty="0" sz="1200">
                <a:latin typeface="Times New Roman"/>
                <a:cs typeface="Times New Roman"/>
              </a:rPr>
              <a:t>spam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emails.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4" name="object 3"/>
          <p:cNvSpPr txBox="1"/>
          <p:nvPr/>
        </p:nvSpPr>
        <p:spPr>
          <a:xfrm>
            <a:off x="2834385" y="5635245"/>
            <a:ext cx="188341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Actual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Predicted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5" name="object 4"/>
          <p:cNvSpPr txBox="1"/>
          <p:nvPr/>
        </p:nvSpPr>
        <p:spPr>
          <a:xfrm>
            <a:off x="2538729" y="9017000"/>
            <a:ext cx="247713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8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15511" y="1830646"/>
            <a:ext cx="3962043" cy="3590237"/>
          </a:xfrm>
          <a:prstGeom prst="rect"/>
        </p:spPr>
      </p:pic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819208" y="6135913"/>
            <a:ext cx="3601434" cy="260545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object 2"/>
          <p:cNvSpPr txBox="1"/>
          <p:nvPr/>
        </p:nvSpPr>
        <p:spPr>
          <a:xfrm>
            <a:off x="2886201" y="3748534"/>
            <a:ext cx="178117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707" name="object 3"/>
          <p:cNvSpPr txBox="1"/>
          <p:nvPr/>
        </p:nvSpPr>
        <p:spPr>
          <a:xfrm>
            <a:off x="703834" y="6711189"/>
            <a:ext cx="6146800" cy="158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cut-</a:t>
            </a:r>
            <a:r>
              <a:rPr dirty="0" sz="1200" spc="-20">
                <a:latin typeface="Times New Roman"/>
                <a:cs typeface="Times New Roman"/>
              </a:rPr>
              <a:t>offs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b="1" dirty="0" sz="1200">
                <a:latin typeface="Times New Roman"/>
                <a:cs typeface="Times New Roman"/>
              </a:rPr>
              <a:t>Simulations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Results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10">
                <a:latin typeface="Times New Roman"/>
                <a:cs typeface="Times New Roman"/>
              </a:rPr>
              <a:t>Comparative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Study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ELM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table(Table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4)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examines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accuracy,CI,kappa, Mcnemar's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Test( </a:t>
            </a:r>
            <a:r>
              <a:rPr dirty="0" sz="1200" spc="-10">
                <a:latin typeface="Times New Roman"/>
                <a:cs typeface="Times New Roman"/>
              </a:rPr>
              <a:t>P-</a:t>
            </a:r>
            <a:r>
              <a:rPr dirty="0" sz="1200">
                <a:latin typeface="Times New Roman"/>
                <a:cs typeface="Times New Roman"/>
              </a:rPr>
              <a:t>Value),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 rate,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sensitivity,specificity,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 </a:t>
            </a:r>
            <a:r>
              <a:rPr dirty="0" sz="1200" spc="-25">
                <a:latin typeface="Times New Roman"/>
                <a:cs typeface="Times New Roman"/>
              </a:rPr>
              <a:t>pre </a:t>
            </a:r>
            <a:r>
              <a:rPr dirty="0" sz="1200">
                <a:latin typeface="Times New Roman"/>
                <a:cs typeface="Times New Roman"/>
              </a:rPr>
              <a:t>diction value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negative prediction value, prevalence , detection rate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detection </a:t>
            </a:r>
            <a:r>
              <a:rPr dirty="0" sz="1200" spc="-10">
                <a:latin typeface="Times New Roman"/>
                <a:cs typeface="Times New Roman"/>
              </a:rPr>
              <a:t>prevalence,balanced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balanced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565275">
              <a:lnSpc>
                <a:spcPct val="100000"/>
              </a:lnSpc>
              <a:spcBef>
                <a:spcPts val="505"/>
              </a:spcBef>
            </a:pP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comparisons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94307" name="object 4"/>
          <p:cNvGraphicFramePr>
            <a:graphicFrameLocks noGrp="1"/>
          </p:cNvGraphicFramePr>
          <p:nvPr/>
        </p:nvGraphicFramePr>
        <p:xfrm>
          <a:off x="1662938" y="8293603"/>
          <a:ext cx="4220844" cy="181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254125"/>
                <a:gridCol w="1167130"/>
              </a:tblGrid>
              <a:tr h="18224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ELM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95%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CI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(0.9087,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0.9431)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(0.91,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0.9324)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Kappa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0.8468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0.8353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Mcnemar's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0.01088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1.21e-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0.597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245"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[Acc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NIR]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2e-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2.2e-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Sensitivity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0.9229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0.9607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Specificity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0.9345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0.8641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Pred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0.9591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0.9128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097160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895202" y="1004402"/>
            <a:ext cx="3463075" cy="2740037"/>
          </a:xfrm>
          <a:prstGeom prst="rect"/>
        </p:spPr>
      </p:pic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23304" y="4152715"/>
            <a:ext cx="3226085" cy="2549562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CPH2477</dc:creator>
  <cp:lastModifiedBy>Guest User</cp:lastModifiedBy>
  <dcterms:created xsi:type="dcterms:W3CDTF">2023-11-12T05:03:27Z</dcterms:created>
  <dcterms:modified xsi:type="dcterms:W3CDTF">2023-11-12T16:39:39Z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LastSaved">
    <vt:filetime>2023-11-12T00:00:00Z</vt:filetime>
  </property>
  <property fmtid="{D5CDD505-2E9C-101B-9397-08002B2CF9AE}" pid="4" name="Producer">
    <vt:lpwstr>iTextSharp™ 5.5.3 ©2000-2014 iText Group NV (AGPL-version)</vt:lpwstr>
  </property>
  <property fmtid="{D5CDD505-2E9C-101B-9397-08002B2CF9AE}" pid="5" name="rgid">
    <vt:lpwstr>PB:297607119_AS:657378831773696@1533742735151</vt:lpwstr>
  </property>
  <property fmtid="{D5CDD505-2E9C-101B-9397-08002B2CF9AE}" pid="6" name="ICV">
    <vt:lpwstr>f3e91df455d6499cbd2e8f087991e2c9</vt:lpwstr>
  </property>
</Properties>
</file>