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notesMasterIdLst>
    <p:notesMasterId r:id="rId19"/>
  </p:notes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86E25-0054-434B-B9C0-426962C59A04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5AF24-10C4-AA46-AE80-5979EE71D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78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5AF24-10C4-AA46-AE80-5979EE71DD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3BE2-FA95-9D8E-FA1E-56B8A7AD2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1F4ED-B005-1455-2F96-FC8115F8F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E704F-99B3-7DE0-90CC-DB64DB5F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FA7F-1F9C-1540-B1B4-A9F04338426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A5EF0-939C-B47A-7659-400909D6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7CD75-23BC-02C7-60A0-E22DB5A4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BCFE-C243-1644-A978-B8A61B33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5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332B-0649-9EE8-59D0-C64D0ABC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BF712-C738-E87B-C665-752700108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030D0-9560-3F8C-05D5-381F74C95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FA7F-1F9C-1540-B1B4-A9F04338426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FC313-9D83-A1AB-A87F-4429E4E7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7C997-E414-34A1-0B0E-91BC2CF0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BCFE-C243-1644-A978-B8A61B33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80DDD-CD33-C06B-BA33-FA6EC9BE0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742D4-4722-559F-4808-ED4C05B16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6EC6F-109D-1283-5145-15FF61414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FA7F-1F9C-1540-B1B4-A9F04338426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60E4B-FC46-D77F-9FD2-30FEAA5E5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BD5A7-A691-5842-40E7-259017F8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BCFE-C243-1644-A978-B8A61B33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7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2F32-AE29-15B6-4D79-447458FAC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19178-3275-5AB1-5158-0A73FB843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D7CDD-7ED6-FC95-D77B-853BE316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FA7F-1F9C-1540-B1B4-A9F04338426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83ABE-4AE0-BCBE-E9CF-AE9D38E7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2DFEB-0EB0-53FD-C31F-0071282B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BCFE-C243-1644-A978-B8A61B33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D0988-77AD-A384-BACC-C24738D5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BEA92-B06F-041B-EE1E-952C5D5C3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8270A-7616-2CC5-DE30-BCC30306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FA7F-1F9C-1540-B1B4-A9F04338426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4E010-5863-CAA0-E09E-0D7BDA6F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9A35E-C519-8717-EB06-8C6B79CC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BCFE-C243-1644-A978-B8A61B33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0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5633-1B30-7CE7-B205-6F4D8D57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4A960-E565-562D-F56A-2020ECE7D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F49F8-C75D-B711-9CA2-C8B123D54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C800-53E9-4E94-CF3E-6585BD4B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FA7F-1F9C-1540-B1B4-A9F04338426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968B7-CFBA-2CE4-E774-D5985FDE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C0F72-2675-7B9E-7F57-58F1EDEB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BCFE-C243-1644-A978-B8A61B33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4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8B944-0A15-E88E-55D1-C11C5BDA9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50CAE-F030-8B08-18FA-E0506E4D8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8DE8B-FCF2-CCF8-812A-AC89C15EB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90F46-FA9C-406D-8BFE-B43DD0761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6F218-1632-5F48-2C15-5585D9A1E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A31E34-D677-5607-1D66-10A2E160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FA7F-1F9C-1540-B1B4-A9F04338426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74000-61C0-FEA5-A5A6-A1ECCDA2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27F60D-1897-5A57-78C4-AB117E1D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BCFE-C243-1644-A978-B8A61B33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65667-99B1-4911-7133-45B7C2F9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9844D-CC0B-6575-7B70-C9EAE51A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FA7F-1F9C-1540-B1B4-A9F04338426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5BFC8-06D6-669C-C848-AD9D54D5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3A4CB-DD43-BFE1-4E90-8ADA3A7FF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BCFE-C243-1644-A978-B8A61B33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5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08F266-0293-BF81-038B-9D42C4B16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FA7F-1F9C-1540-B1B4-A9F04338426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26487-FB35-3FB1-6CDB-024DC179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A7CE4-A66B-9DB6-4A93-2251C681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BCFE-C243-1644-A978-B8A61B33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21FC-873D-EE67-7962-8F923190F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F9014-7D6A-782C-98AC-ED97ACE8F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C9314-072D-8353-8293-82874E8DF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B2173-3025-3110-85FD-407A56CC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FA7F-1F9C-1540-B1B4-A9F04338426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7AE4C-ED36-6FDF-0FF1-E934008D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F3A6F-7AE3-F8DC-B612-54EB4CED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BCFE-C243-1644-A978-B8A61B33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6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36-87AD-ED3E-459E-A465C0722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8C96BD-78B3-2835-1930-D895AF3ED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4862E-75E3-8F8B-E52D-ABABD369C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994A9-FDD1-6ED6-AEED-DDA6E7AA1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FA7F-1F9C-1540-B1B4-A9F04338426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AB60E-71E4-7256-B755-C45C3D568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9C647-93F4-7B74-BC65-D69B2E0F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BCFE-C243-1644-A978-B8A61B33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3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C8102-738F-4E38-A03D-80D4AF52C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9515F-F710-0EA8-80B6-C661EDBC5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0F055-7823-533E-5BE3-A81C63556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1FA7F-1F9C-1540-B1B4-A9F04338426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210BC-CD05-6732-2F63-8DF30F8E9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BB908-6201-5C6B-43C2-93B71975E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1BCFE-C243-1644-A978-B8A61B33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4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D9BF-3496-717D-F8B2-4F97BAE4A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075" y="1620837"/>
            <a:ext cx="11158538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6">
                    <a:lumMod val="50000"/>
                  </a:schemeClr>
                </a:solidFill>
              </a:rPr>
              <a:t>GROCERY STORE </a:t>
            </a:r>
            <a:br>
              <a:rPr lang="en-US" sz="7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7200" dirty="0">
                <a:solidFill>
                  <a:schemeClr val="accent6">
                    <a:lumMod val="50000"/>
                  </a:schemeClr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695948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52D3D1-6763-71F2-0850-F2B7E941796C}"/>
              </a:ext>
            </a:extLst>
          </p:cNvPr>
          <p:cNvSpPr txBox="1"/>
          <p:nvPr/>
        </p:nvSpPr>
        <p:spPr>
          <a:xfrm>
            <a:off x="504497" y="5475890"/>
            <a:ext cx="1106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product or items been ordered for every available years in the data set.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A044E9-4E70-3DBA-D739-A77D9326BDAC}"/>
              </a:ext>
            </a:extLst>
          </p:cNvPr>
          <p:cNvGrpSpPr/>
          <p:nvPr/>
        </p:nvGrpSpPr>
        <p:grpSpPr>
          <a:xfrm>
            <a:off x="1767051" y="267607"/>
            <a:ext cx="8657897" cy="5170378"/>
            <a:chOff x="1767051" y="267607"/>
            <a:chExt cx="8657897" cy="517037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9862328-E1DC-DBD9-0755-E399DDE7A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7051" y="267607"/>
              <a:ext cx="8657897" cy="483182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5BD3BFD-D446-1E21-9E8B-4C4D69F38458}"/>
                </a:ext>
              </a:extLst>
            </p:cNvPr>
            <p:cNvSpPr txBox="1"/>
            <p:nvPr/>
          </p:nvSpPr>
          <p:spPr>
            <a:xfrm>
              <a:off x="4738842" y="5099431"/>
              <a:ext cx="27143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/>
                <a:t>Product ordered every year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6027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B1961A-31D9-39B2-0A20-EF68E74D487E}"/>
              </a:ext>
            </a:extLst>
          </p:cNvPr>
          <p:cNvSpPr txBox="1"/>
          <p:nvPr/>
        </p:nvSpPr>
        <p:spPr>
          <a:xfrm>
            <a:off x="428625" y="2358421"/>
            <a:ext cx="108442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none" strike="noStrike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Use of Market Basket Analysis (Association Rules) --&gt;Write Something about the association rules and its relevance in this case --&gt;Add KNIME workflow image --&gt;Write about threshold values of Support and Confidence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4395DF-100B-6D6B-B800-F5EA96D510C0}"/>
              </a:ext>
            </a:extLst>
          </p:cNvPr>
          <p:cNvSpPr txBox="1"/>
          <p:nvPr/>
        </p:nvSpPr>
        <p:spPr>
          <a:xfrm>
            <a:off x="428625" y="471488"/>
            <a:ext cx="1112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0" u="none" strike="noStrike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PART B</a:t>
            </a:r>
            <a:endParaRPr lang="en-IN" sz="3600" b="0" i="0" u="none" strike="noStrike" dirty="0">
              <a:solidFill>
                <a:schemeClr val="accent1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587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3CB3EA-BD7C-361C-285E-FD2C63C2E4F6}"/>
              </a:ext>
            </a:extLst>
          </p:cNvPr>
          <p:cNvSpPr txBox="1"/>
          <p:nvPr/>
        </p:nvSpPr>
        <p:spPr>
          <a:xfrm>
            <a:off x="428625" y="471488"/>
            <a:ext cx="1112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 i="0" u="none" strike="noStrike">
                <a:solidFill>
                  <a:schemeClr val="accent1"/>
                </a:solidFill>
                <a:effectLst/>
                <a:latin typeface="lato" panose="020F0502020204030203" pitchFamily="34" charset="0"/>
              </a:defRPr>
            </a:lvl1pPr>
          </a:lstStyle>
          <a:p>
            <a:r>
              <a:rPr lang="en-US" dirty="0" err="1"/>
              <a:t>Knime</a:t>
            </a:r>
            <a:r>
              <a:rPr lang="en-US" dirty="0"/>
              <a:t> </a:t>
            </a:r>
            <a:r>
              <a:rPr lang="en-US" dirty="0" err="1"/>
              <a:t>WorkFlow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5773306-29D8-D3C4-BE09-B03582B5857D}"/>
              </a:ext>
            </a:extLst>
          </p:cNvPr>
          <p:cNvGrpSpPr/>
          <p:nvPr/>
        </p:nvGrpSpPr>
        <p:grpSpPr>
          <a:xfrm>
            <a:off x="2107406" y="1865878"/>
            <a:ext cx="7772400" cy="3464798"/>
            <a:chOff x="2107406" y="1865878"/>
            <a:chExt cx="7772400" cy="346479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53EFBD5-68F9-B796-FFA6-C23952147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7406" y="1865878"/>
              <a:ext cx="7772400" cy="312624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5069B0-72DB-BCB9-1263-150E8A89AD02}"/>
                </a:ext>
              </a:extLst>
            </p:cNvPr>
            <p:cNvSpPr txBox="1"/>
            <p:nvPr/>
          </p:nvSpPr>
          <p:spPr>
            <a:xfrm>
              <a:off x="5265021" y="4992122"/>
              <a:ext cx="16619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err="1"/>
                <a:t>Knime</a:t>
              </a:r>
              <a:r>
                <a:rPr lang="en-US" sz="1600" i="1" dirty="0"/>
                <a:t> Workflow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2359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5C1F89-9365-44C1-D30E-60D6D6C72899}"/>
              </a:ext>
            </a:extLst>
          </p:cNvPr>
          <p:cNvSpPr txBox="1"/>
          <p:nvPr/>
        </p:nvSpPr>
        <p:spPr>
          <a:xfrm>
            <a:off x="241738" y="1294743"/>
            <a:ext cx="114597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MBA – Market basket analysis certainly talks about the how to influence the customers to buy products</a:t>
            </a:r>
          </a:p>
          <a:p>
            <a:r>
              <a:rPr lang="en-US" dirty="0"/>
              <a:t>That not initially there in there list.</a:t>
            </a:r>
          </a:p>
          <a:p>
            <a:r>
              <a:rPr lang="en-US" dirty="0"/>
              <a:t>In this data set there are list of different products been listed which are been purchased by the customers previously.</a:t>
            </a:r>
          </a:p>
          <a:p>
            <a:r>
              <a:rPr lang="en-US" dirty="0"/>
              <a:t>From this list by using the MBA technique we need to suggest to the customers on what is been or can be purchased.</a:t>
            </a:r>
          </a:p>
          <a:p>
            <a:r>
              <a:rPr lang="en-US" dirty="0"/>
              <a:t>For instance a customers would have purchased milk, cereal and water bottle previously in the store.</a:t>
            </a:r>
          </a:p>
          <a:p>
            <a:r>
              <a:rPr lang="en-US" dirty="0"/>
              <a:t>On his next visit to the same store a list in terms of his previous purchase should be displayed and along with this list there </a:t>
            </a:r>
          </a:p>
          <a:p>
            <a:r>
              <a:rPr lang="en-US" dirty="0"/>
              <a:t>Can also be suggestions made.</a:t>
            </a:r>
          </a:p>
          <a:p>
            <a:r>
              <a:rPr lang="en-US" dirty="0"/>
              <a:t>For instance customers who buy milk, cereal and water bottle will mostly buy chocolates as well.</a:t>
            </a:r>
          </a:p>
          <a:p>
            <a:r>
              <a:rPr lang="en-US" dirty="0"/>
              <a:t>This suggestions will definitely influence the customers to buy products which is not in there list also certainly it will help to </a:t>
            </a:r>
          </a:p>
          <a:p>
            <a:r>
              <a:rPr lang="en-US" dirty="0"/>
              <a:t>Increase the sales and revenue of the store.</a:t>
            </a:r>
          </a:p>
          <a:p>
            <a:r>
              <a:rPr lang="en-US" dirty="0"/>
              <a:t>There are no certain values which can be given for association rules.</a:t>
            </a:r>
          </a:p>
          <a:p>
            <a:r>
              <a:rPr lang="en-US" dirty="0"/>
              <a:t>In this data set if the minimum support exceeds 10% the ‘Association Rule Learner’ is not getting executed.</a:t>
            </a:r>
          </a:p>
          <a:p>
            <a:r>
              <a:rPr lang="en-US" dirty="0"/>
              <a:t>Hence I have given the minimum support to be 0.05% and the minimum confidence to be 0.4%.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6101AE-5923-C0AE-1799-A7A985EB590A}"/>
              </a:ext>
            </a:extLst>
          </p:cNvPr>
          <p:cNvSpPr txBox="1"/>
          <p:nvPr/>
        </p:nvSpPr>
        <p:spPr>
          <a:xfrm>
            <a:off x="241738" y="504496"/>
            <a:ext cx="11340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 i="0" u="none" strike="noStrike">
                <a:solidFill>
                  <a:schemeClr val="accent1"/>
                </a:solidFill>
                <a:effectLst/>
                <a:latin typeface="lato" panose="020F0502020204030203" pitchFamily="34" charset="0"/>
              </a:defRPr>
            </a:lvl1pPr>
          </a:lstStyle>
          <a:p>
            <a:r>
              <a:rPr lang="en-US" dirty="0"/>
              <a:t>About MBA technique and 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2669662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57D85F-E354-67F2-1913-6D80768A8A34}"/>
              </a:ext>
            </a:extLst>
          </p:cNvPr>
          <p:cNvSpPr txBox="1"/>
          <p:nvPr/>
        </p:nvSpPr>
        <p:spPr>
          <a:xfrm>
            <a:off x="428625" y="1920765"/>
            <a:ext cx="109442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i="0" u="none" strike="noStrike">
                <a:solidFill>
                  <a:schemeClr val="accent1"/>
                </a:solidFill>
                <a:effectLst/>
                <a:latin typeface="lato" panose="020F0502020204030203" pitchFamily="34" charset="0"/>
              </a:defRPr>
            </a:lvl1pPr>
          </a:lstStyle>
          <a:p>
            <a:r>
              <a:rPr lang="en-IN" dirty="0"/>
              <a:t>Associations Identified --&gt; Put the associations in a tabular manner --&gt; </a:t>
            </a:r>
          </a:p>
          <a:p>
            <a:r>
              <a:rPr lang="en-IN" dirty="0"/>
              <a:t>Explain about support, confidence, &amp; lift values that are calculated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9183BB-621F-0C3D-FD4E-0D4BA252E864}"/>
              </a:ext>
            </a:extLst>
          </p:cNvPr>
          <p:cNvSpPr txBox="1"/>
          <p:nvPr/>
        </p:nvSpPr>
        <p:spPr>
          <a:xfrm>
            <a:off x="428625" y="471488"/>
            <a:ext cx="1112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 i="0" u="none" strike="noStrike">
                <a:solidFill>
                  <a:schemeClr val="accent1"/>
                </a:solidFill>
                <a:effectLst/>
                <a:latin typeface="lato" panose="020F0502020204030203" pitchFamily="34" charset="0"/>
              </a:defRPr>
            </a:lvl1pPr>
          </a:lstStyle>
          <a:p>
            <a:r>
              <a:rPr lang="en-IN" dirty="0"/>
              <a:t>PART B</a:t>
            </a:r>
          </a:p>
        </p:txBody>
      </p:sp>
    </p:spTree>
    <p:extLst>
      <p:ext uri="{BB962C8B-B14F-4D97-AF65-F5344CB8AC3E}">
        <p14:creationId xmlns:p14="http://schemas.microsoft.com/office/powerpoint/2010/main" val="1346258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B27B11-291A-E6F7-90CD-F6B03ECC96D7}"/>
              </a:ext>
            </a:extLst>
          </p:cNvPr>
          <p:cNvSpPr txBox="1"/>
          <p:nvPr/>
        </p:nvSpPr>
        <p:spPr>
          <a:xfrm>
            <a:off x="493986" y="620110"/>
            <a:ext cx="1087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pPr marL="0" indent="0">
              <a:buNone/>
            </a:pPr>
            <a:r>
              <a:rPr lang="en-US" dirty="0"/>
              <a:t>Recommended list of items along with the confidence, support and Lift values.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C1671A-6FA0-58E6-A98E-7391628B0BD9}"/>
              </a:ext>
            </a:extLst>
          </p:cNvPr>
          <p:cNvGrpSpPr/>
          <p:nvPr/>
        </p:nvGrpSpPr>
        <p:grpSpPr>
          <a:xfrm>
            <a:off x="835572" y="1377372"/>
            <a:ext cx="10520855" cy="5199072"/>
            <a:chOff x="835572" y="1377372"/>
            <a:chExt cx="10520855" cy="519907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773BE82-6D40-3A25-2031-6390E02E2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5572" y="1377372"/>
              <a:ext cx="10520855" cy="486051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3C620E3-890B-BCAD-F71A-CF0EDF2384DC}"/>
                </a:ext>
              </a:extLst>
            </p:cNvPr>
            <p:cNvSpPr txBox="1"/>
            <p:nvPr/>
          </p:nvSpPr>
          <p:spPr>
            <a:xfrm>
              <a:off x="3453632" y="6237890"/>
              <a:ext cx="49595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/>
                <a:t>List of items with confidence, support and lift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9061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2A34CA-91BF-0293-4C3D-E7AD97DB0623}"/>
              </a:ext>
            </a:extLst>
          </p:cNvPr>
          <p:cNvSpPr txBox="1"/>
          <p:nvPr/>
        </p:nvSpPr>
        <p:spPr>
          <a:xfrm>
            <a:off x="459664" y="370490"/>
            <a:ext cx="1061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indent="0">
              <a:buFont typeface="Arial" panose="020B0604020202020204" pitchFamily="34" charset="0"/>
              <a:buNone/>
            </a:lvl1pPr>
          </a:lstStyle>
          <a:p>
            <a:r>
              <a:rPr lang="en-US" dirty="0"/>
              <a:t>Rename of the column name consequent to ‘Recommended Items’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CED67-31C6-AC26-B819-B48DC98D9D47}"/>
              </a:ext>
            </a:extLst>
          </p:cNvPr>
          <p:cNvSpPr txBox="1"/>
          <p:nvPr/>
        </p:nvSpPr>
        <p:spPr>
          <a:xfrm>
            <a:off x="459664" y="5073376"/>
            <a:ext cx="11313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Lets compare the items, recommended items and lift from the above screenshot for the first row.</a:t>
            </a:r>
          </a:p>
          <a:p>
            <a:r>
              <a:rPr lang="en-US" dirty="0"/>
              <a:t>Here it suggests that customer who buys toilet paper, juice, aluminum foil will also tend to buy </a:t>
            </a:r>
            <a:r>
              <a:rPr lang="en-US" dirty="0" err="1"/>
              <a:t>yougurt</a:t>
            </a:r>
            <a:r>
              <a:rPr lang="en-US" dirty="0"/>
              <a:t>.</a:t>
            </a:r>
          </a:p>
          <a:p>
            <a:r>
              <a:rPr lang="en-US" dirty="0"/>
              <a:t>The Lift value is the most important column which tells us that there are certainly 1.497% of chances that customer </a:t>
            </a:r>
          </a:p>
          <a:p>
            <a:r>
              <a:rPr lang="en-US" dirty="0"/>
              <a:t>Will tend to buy the suggested items ’yogurt’ as well along with the other list of items.</a:t>
            </a:r>
          </a:p>
          <a:p>
            <a:r>
              <a:rPr lang="en-US" dirty="0"/>
              <a:t>From the above list of items for the same item list there also can be more than one recommended items.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B60AE3-8F79-A68A-1138-C7BF56825416}"/>
              </a:ext>
            </a:extLst>
          </p:cNvPr>
          <p:cNvGrpSpPr/>
          <p:nvPr/>
        </p:nvGrpSpPr>
        <p:grpSpPr>
          <a:xfrm>
            <a:off x="1587062" y="1011777"/>
            <a:ext cx="9017876" cy="4141829"/>
            <a:chOff x="1587062" y="1011777"/>
            <a:chExt cx="9017876" cy="414182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3C2157B-259D-F3CC-1C13-1454CC601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7062" y="1011777"/>
              <a:ext cx="9017876" cy="38032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EFA28A-C3C8-417F-03DE-E30F294A8099}"/>
                </a:ext>
              </a:extLst>
            </p:cNvPr>
            <p:cNvSpPr txBox="1"/>
            <p:nvPr/>
          </p:nvSpPr>
          <p:spPr>
            <a:xfrm>
              <a:off x="5036421" y="4815052"/>
              <a:ext cx="21191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/>
                <a:t>Recommended Items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4296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E71A09-7200-CD4B-6E59-9C23D2B16809}"/>
              </a:ext>
            </a:extLst>
          </p:cNvPr>
          <p:cNvSpPr txBox="1"/>
          <p:nvPr/>
        </p:nvSpPr>
        <p:spPr>
          <a:xfrm>
            <a:off x="428624" y="1357223"/>
            <a:ext cx="113225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i="0" u="none" strike="noStrike">
                <a:solidFill>
                  <a:schemeClr val="accent1"/>
                </a:solidFill>
                <a:effectLst/>
                <a:latin typeface="lato" panose="020F0502020204030203" pitchFamily="34" charset="0"/>
              </a:defRPr>
            </a:lvl1pPr>
          </a:lstStyle>
          <a:p>
            <a:r>
              <a:rPr lang="en-IN" dirty="0"/>
              <a:t>PART B: Suggestion of Possible Combos with Lucrative Offers --&gt; Write recommendations --&gt; Make discount offers or combos (or buy two get one free) based on the associations and your experience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479560-BA04-93E2-E5E2-2619A6F5B9DC}"/>
              </a:ext>
            </a:extLst>
          </p:cNvPr>
          <p:cNvSpPr txBox="1"/>
          <p:nvPr/>
        </p:nvSpPr>
        <p:spPr>
          <a:xfrm>
            <a:off x="428623" y="2912192"/>
            <a:ext cx="111299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pPr marL="0" indent="0">
              <a:buNone/>
            </a:pPr>
            <a:r>
              <a:rPr lang="en-US" dirty="0"/>
              <a:t>Based on these list the store can even go for other options to attract customers such as.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Providing offers.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Introducing packages of items.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In some cases the items that are less soled can be offered for best discount price.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This will certainly help attract customers to be associated with the store for longer period of time.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Say for instance the highest selling product according to the store data is ‘Poultry’ and the least being ‘</a:t>
            </a:r>
            <a:r>
              <a:rPr lang="en-US" dirty="0" err="1"/>
              <a:t>handsoap</a:t>
            </a:r>
            <a:r>
              <a:rPr lang="en-US" dirty="0"/>
              <a:t>’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The store can certainly suggest something like if a customer purchases more than 5 items in the grocery store they can Get an ‘</a:t>
            </a:r>
            <a:r>
              <a:rPr lang="en-US" dirty="0" err="1"/>
              <a:t>handsoap</a:t>
            </a:r>
            <a:r>
              <a:rPr lang="en-US" dirty="0"/>
              <a:t>’ for free of cost.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570581-C6E5-6221-7172-EBEEFA5EFB2D}"/>
              </a:ext>
            </a:extLst>
          </p:cNvPr>
          <p:cNvSpPr txBox="1"/>
          <p:nvPr/>
        </p:nvSpPr>
        <p:spPr>
          <a:xfrm>
            <a:off x="428625" y="471488"/>
            <a:ext cx="1112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 i="0" u="none" strike="noStrike">
                <a:solidFill>
                  <a:schemeClr val="accent1"/>
                </a:solidFill>
                <a:effectLst/>
                <a:latin typeface="lato" panose="020F0502020204030203" pitchFamily="34" charset="0"/>
              </a:defRPr>
            </a:lvl1pPr>
          </a:lstStyle>
          <a:p>
            <a:r>
              <a:rPr lang="en-IN" dirty="0"/>
              <a:t>PART B</a:t>
            </a:r>
          </a:p>
        </p:txBody>
      </p:sp>
    </p:spTree>
    <p:extLst>
      <p:ext uri="{BB962C8B-B14F-4D97-AF65-F5344CB8AC3E}">
        <p14:creationId xmlns:p14="http://schemas.microsoft.com/office/powerpoint/2010/main" val="9735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9DB96C-A35B-6104-4B26-E0F5987EB015}"/>
              </a:ext>
            </a:extLst>
          </p:cNvPr>
          <p:cNvSpPr txBox="1"/>
          <p:nvPr/>
        </p:nvSpPr>
        <p:spPr>
          <a:xfrm>
            <a:off x="428625" y="1476881"/>
            <a:ext cx="111299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 grocery store shared the transactional data with you. Your job is to conduct a thorough analysis of Point of Sale (POS) data, identify the most commonly occurring sets of items in the customer orders, and provide recommendations through which a grocery store can increase its revenue by popular combo offers &amp; discounts for customers.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B9619-DC43-CBB9-6E0A-858097A80495}"/>
              </a:ext>
            </a:extLst>
          </p:cNvPr>
          <p:cNvSpPr txBox="1"/>
          <p:nvPr/>
        </p:nvSpPr>
        <p:spPr>
          <a:xfrm>
            <a:off x="428625" y="471488"/>
            <a:ext cx="1112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0" u="none" strike="noStrike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Problem Statement</a:t>
            </a:r>
            <a:endParaRPr lang="en-IN" sz="3600" b="0" i="0" u="none" strike="noStrike" dirty="0">
              <a:solidFill>
                <a:schemeClr val="accent1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5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7EF2D1-0B92-A8F3-4321-204EE7B99C88}"/>
              </a:ext>
            </a:extLst>
          </p:cNvPr>
          <p:cNvSpPr txBox="1"/>
          <p:nvPr/>
        </p:nvSpPr>
        <p:spPr>
          <a:xfrm>
            <a:off x="600570" y="4410382"/>
            <a:ext cx="11043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EDA for Grocery store was done using Tableau tool.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Detailed analysis in terms of yearly, quarterly, monthly and daily analysis are made to provide in depth </a:t>
            </a:r>
          </a:p>
          <a:p>
            <a:r>
              <a:rPr lang="en-US" dirty="0"/>
              <a:t>information's of the data.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D1A86-2383-CC84-4D7C-5BDE2B89596D}"/>
              </a:ext>
            </a:extLst>
          </p:cNvPr>
          <p:cNvSpPr txBox="1"/>
          <p:nvPr/>
        </p:nvSpPr>
        <p:spPr>
          <a:xfrm>
            <a:off x="600569" y="3411239"/>
            <a:ext cx="11043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overall summary of the data set in terms of info, describe, identification of null values (if any) we made using Jupiter notebook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5C7FDC-0C4E-6AB4-3E35-63D9CD9BAEDE}"/>
              </a:ext>
            </a:extLst>
          </p:cNvPr>
          <p:cNvSpPr txBox="1"/>
          <p:nvPr/>
        </p:nvSpPr>
        <p:spPr>
          <a:xfrm>
            <a:off x="428625" y="1434340"/>
            <a:ext cx="11315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u="none" strike="noStrike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Exploratory Analysis --&gt; Exploratory Analysis of data &amp; an executive summary (in PPT) of your top findings, supported by graphs. --&gt; Are there trends across months/years/quarters/days etc. that you are able to notice?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9650C5-144C-7BF3-63CB-E13DB764051B}"/>
              </a:ext>
            </a:extLst>
          </p:cNvPr>
          <p:cNvSpPr txBox="1"/>
          <p:nvPr/>
        </p:nvSpPr>
        <p:spPr>
          <a:xfrm>
            <a:off x="428625" y="471488"/>
            <a:ext cx="1112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0" u="none" strike="noStrike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PART B</a:t>
            </a:r>
          </a:p>
        </p:txBody>
      </p:sp>
    </p:spTree>
    <p:extLst>
      <p:ext uri="{BB962C8B-B14F-4D97-AF65-F5344CB8AC3E}">
        <p14:creationId xmlns:p14="http://schemas.microsoft.com/office/powerpoint/2010/main" val="4103482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AFB99B-750C-877D-67A5-B6B12BB5C8D8}"/>
              </a:ext>
            </a:extLst>
          </p:cNvPr>
          <p:cNvSpPr txBox="1"/>
          <p:nvPr/>
        </p:nvSpPr>
        <p:spPr>
          <a:xfrm>
            <a:off x="752474" y="4841328"/>
            <a:ext cx="1034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set was loaded perfectly without any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were 20641 rows and 3 columns.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D8E74A2-8E97-C5FD-CFFA-162FE3AF3F95}"/>
              </a:ext>
            </a:extLst>
          </p:cNvPr>
          <p:cNvGrpSpPr/>
          <p:nvPr/>
        </p:nvGrpSpPr>
        <p:grpSpPr>
          <a:xfrm>
            <a:off x="1935217" y="575770"/>
            <a:ext cx="8321565" cy="3916581"/>
            <a:chOff x="1935217" y="575770"/>
            <a:chExt cx="8321565" cy="391658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C94844D-2660-30BE-91ED-AA6D174D2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5217" y="575770"/>
              <a:ext cx="8321565" cy="356760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3AD85F-5FC5-F13F-F4D3-FCC03CCC1896}"/>
                </a:ext>
              </a:extLst>
            </p:cNvPr>
            <p:cNvSpPr txBox="1"/>
            <p:nvPr/>
          </p:nvSpPr>
          <p:spPr>
            <a:xfrm>
              <a:off x="5506639" y="4153797"/>
              <a:ext cx="1178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/>
                <a:t>Data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437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B259C6-A6BE-4C2B-CBB8-3E4947CFBE6C}"/>
              </a:ext>
            </a:extLst>
          </p:cNvPr>
          <p:cNvSpPr txBox="1"/>
          <p:nvPr/>
        </p:nvSpPr>
        <p:spPr>
          <a:xfrm>
            <a:off x="844769" y="4999476"/>
            <a:ext cx="101809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no null values present in the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max of 1139 orders were made according to this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order can have as many items as possible and there are many listed inside each order id.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E67D47-8DC8-38BD-E2AA-E7C98F4925BA}"/>
              </a:ext>
            </a:extLst>
          </p:cNvPr>
          <p:cNvGrpSpPr/>
          <p:nvPr/>
        </p:nvGrpSpPr>
        <p:grpSpPr>
          <a:xfrm>
            <a:off x="2209800" y="509928"/>
            <a:ext cx="7772400" cy="4340343"/>
            <a:chOff x="2209800" y="509928"/>
            <a:chExt cx="7772400" cy="434034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5167F6D-F0CD-B051-B390-A1F5DCCEC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509928"/>
              <a:ext cx="7772400" cy="400178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9F8BAD1-5799-1A98-91C6-86355A2E0DCC}"/>
                </a:ext>
              </a:extLst>
            </p:cNvPr>
            <p:cNvSpPr txBox="1"/>
            <p:nvPr/>
          </p:nvSpPr>
          <p:spPr>
            <a:xfrm>
              <a:off x="5506640" y="4511717"/>
              <a:ext cx="1178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/>
                <a:t>Data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80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F7AC4A-1120-4FFC-7A4E-EBF8D9945A45}"/>
              </a:ext>
            </a:extLst>
          </p:cNvPr>
          <p:cNvSpPr txBox="1"/>
          <p:nvPr/>
        </p:nvSpPr>
        <p:spPr>
          <a:xfrm>
            <a:off x="414338" y="4960884"/>
            <a:ext cx="1141571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sz="1600" dirty="0"/>
              <a:t>This chart describe how the orders are been made by the customers in terms of years, quarterly, monthly and daily.</a:t>
            </a:r>
          </a:p>
          <a:p>
            <a:r>
              <a:rPr lang="en-US" sz="1600" dirty="0"/>
              <a:t>This data set consists of order details made for 3 different years from 2018 to 2020 and for first nine months of an year.</a:t>
            </a:r>
          </a:p>
          <a:p>
            <a:r>
              <a:rPr lang="en-US" sz="1600" dirty="0"/>
              <a:t>Highest orders were made during 2019.</a:t>
            </a:r>
          </a:p>
          <a:p>
            <a:r>
              <a:rPr lang="en-US" sz="1600" dirty="0"/>
              <a:t>There is slight dip in orders for Q2.</a:t>
            </a:r>
          </a:p>
          <a:p>
            <a:r>
              <a:rPr lang="en-US" sz="1600" dirty="0"/>
              <a:t>Month wise Jan and Feb has maximum orders and there is a slight dip during the mid of the year, which again starts to gradually increase during end of the year.</a:t>
            </a:r>
          </a:p>
          <a:p>
            <a:r>
              <a:rPr lang="en-US" sz="1600" dirty="0"/>
              <a:t>This is indication of seasonality present in the data set.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473BA9-84CF-4BA2-05E1-B499BE9C105F}"/>
              </a:ext>
            </a:extLst>
          </p:cNvPr>
          <p:cNvGrpSpPr/>
          <p:nvPr/>
        </p:nvGrpSpPr>
        <p:grpSpPr>
          <a:xfrm>
            <a:off x="889438" y="296679"/>
            <a:ext cx="10413124" cy="4664205"/>
            <a:chOff x="889438" y="296679"/>
            <a:chExt cx="10413124" cy="466420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CE7A12B-F0E5-E980-6FC3-FB194D0FE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438" y="296679"/>
              <a:ext cx="10413124" cy="433764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B123DA-3C30-0CEB-A19E-41348263EBB7}"/>
                </a:ext>
              </a:extLst>
            </p:cNvPr>
            <p:cNvSpPr txBox="1"/>
            <p:nvPr/>
          </p:nvSpPr>
          <p:spPr>
            <a:xfrm>
              <a:off x="3472160" y="4622330"/>
              <a:ext cx="5247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/>
                <a:t>Customer order – </a:t>
              </a:r>
              <a:r>
                <a:rPr lang="en-US" sz="1600" i="1" dirty="0" err="1"/>
                <a:t>Monthwise</a:t>
              </a:r>
              <a:r>
                <a:rPr lang="en-US" sz="1600" i="1" dirty="0"/>
                <a:t>, </a:t>
              </a:r>
              <a:r>
                <a:rPr lang="en-US" sz="1600" i="1" dirty="0" err="1"/>
                <a:t>Yearwise</a:t>
              </a:r>
              <a:r>
                <a:rPr lang="en-US" sz="1600" i="1" dirty="0"/>
                <a:t>, </a:t>
              </a:r>
              <a:r>
                <a:rPr lang="en-US" sz="1600" i="1" dirty="0" err="1"/>
                <a:t>Quaterly</a:t>
              </a:r>
              <a:r>
                <a:rPr lang="en-US" sz="1600" i="1" dirty="0"/>
                <a:t>, Daily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731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0F2A95-3D76-A04C-716E-3051F174A5B7}"/>
              </a:ext>
            </a:extLst>
          </p:cNvPr>
          <p:cNvSpPr txBox="1"/>
          <p:nvPr/>
        </p:nvSpPr>
        <p:spPr>
          <a:xfrm>
            <a:off x="650492" y="5514318"/>
            <a:ext cx="1089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box plot suggest the orders made across years and months by the customers.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26E63D-91A6-970B-BE65-9EA7E9DEFB8F}"/>
              </a:ext>
            </a:extLst>
          </p:cNvPr>
          <p:cNvGrpSpPr/>
          <p:nvPr/>
        </p:nvGrpSpPr>
        <p:grpSpPr>
          <a:xfrm>
            <a:off x="1746360" y="362201"/>
            <a:ext cx="8910144" cy="4676197"/>
            <a:chOff x="1746360" y="362201"/>
            <a:chExt cx="8910144" cy="467619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8224EDB-89C0-AB74-E6A5-30E502452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6360" y="362201"/>
              <a:ext cx="8910144" cy="433764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9FA96A-9CBD-9352-2A0F-E7D80ECFAAA3}"/>
                </a:ext>
              </a:extLst>
            </p:cNvPr>
            <p:cNvSpPr txBox="1"/>
            <p:nvPr/>
          </p:nvSpPr>
          <p:spPr>
            <a:xfrm>
              <a:off x="4082088" y="4699844"/>
              <a:ext cx="40278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/>
                <a:t>Customer order across years and months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398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E60A28-E9B7-8634-AC0D-22A6DCD6F535}"/>
              </a:ext>
            </a:extLst>
          </p:cNvPr>
          <p:cNvSpPr txBox="1"/>
          <p:nvPr/>
        </p:nvSpPr>
        <p:spPr>
          <a:xfrm>
            <a:off x="609600" y="5419397"/>
            <a:ext cx="1003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and every product ordered by the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will certainty help to provide suggestions based on the market basket analysis technique.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33ACA52-278F-0CAC-9322-2FABBD711A87}"/>
              </a:ext>
            </a:extLst>
          </p:cNvPr>
          <p:cNvGrpSpPr/>
          <p:nvPr/>
        </p:nvGrpSpPr>
        <p:grpSpPr>
          <a:xfrm>
            <a:off x="857907" y="444148"/>
            <a:ext cx="10476186" cy="4676197"/>
            <a:chOff x="857907" y="444148"/>
            <a:chExt cx="10476186" cy="467619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77F1889-4E7B-E97A-93A0-CD4C8EB90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7907" y="444148"/>
              <a:ext cx="10476186" cy="433764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9E62804-EA4D-D4F3-F079-783269CC7621}"/>
                </a:ext>
              </a:extLst>
            </p:cNvPr>
            <p:cNvSpPr txBox="1"/>
            <p:nvPr/>
          </p:nvSpPr>
          <p:spPr>
            <a:xfrm>
              <a:off x="4172262" y="4781791"/>
              <a:ext cx="38474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/>
                <a:t>Products ordered by the customers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823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5B8EB7-7D09-CD00-312D-62A1655A50CC}"/>
              </a:ext>
            </a:extLst>
          </p:cNvPr>
          <p:cNvSpPr txBox="1"/>
          <p:nvPr/>
        </p:nvSpPr>
        <p:spPr>
          <a:xfrm>
            <a:off x="474196" y="5211325"/>
            <a:ext cx="11243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times each product has been ordered by the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list, poultry has been ordered for maximum number of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Hence the grocery store can provide a package or bundle like stuff to attract the customers purchase more items.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CABD49-AE32-A645-E13B-EC206EA3DF78}"/>
              </a:ext>
            </a:extLst>
          </p:cNvPr>
          <p:cNvGrpSpPr/>
          <p:nvPr/>
        </p:nvGrpSpPr>
        <p:grpSpPr>
          <a:xfrm>
            <a:off x="926224" y="335268"/>
            <a:ext cx="10339551" cy="4676197"/>
            <a:chOff x="926224" y="335268"/>
            <a:chExt cx="10339551" cy="467619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916D8EC-0E9C-8F46-2EE3-AF2B898AB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6224" y="335268"/>
              <a:ext cx="10339551" cy="433764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EECF57-006C-569A-B770-3C52F9BF5246}"/>
                </a:ext>
              </a:extLst>
            </p:cNvPr>
            <p:cNvSpPr txBox="1"/>
            <p:nvPr/>
          </p:nvSpPr>
          <p:spPr>
            <a:xfrm>
              <a:off x="4531673" y="4672911"/>
              <a:ext cx="3397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/>
                <a:t>No of times products are ordered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2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3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1063</Words>
  <Application>Microsoft Macintosh PowerPoint</Application>
  <PresentationFormat>Widescreen</PresentationFormat>
  <Paragraphs>74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lato</vt:lpstr>
      <vt:lpstr>Office Theme</vt:lpstr>
      <vt:lpstr>GROCERY STORE 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Store data</dc:title>
  <dc:creator>akshaya17vignesh@gmail.com</dc:creator>
  <cp:lastModifiedBy>akshaya17vignesh@gmail.com</cp:lastModifiedBy>
  <cp:revision>15</cp:revision>
  <dcterms:created xsi:type="dcterms:W3CDTF">2023-10-22T13:52:29Z</dcterms:created>
  <dcterms:modified xsi:type="dcterms:W3CDTF">2023-10-22T17:49:20Z</dcterms:modified>
</cp:coreProperties>
</file>