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6" r:id="rId3"/>
    <p:sldId id="274" r:id="rId4"/>
    <p:sldId id="284" r:id="rId5"/>
    <p:sldId id="288" r:id="rId6"/>
    <p:sldId id="258" r:id="rId7"/>
    <p:sldId id="261" r:id="rId8"/>
    <p:sldId id="279" r:id="rId9"/>
    <p:sldId id="275" r:id="rId10"/>
    <p:sldId id="276" r:id="rId11"/>
    <p:sldId id="277" r:id="rId12"/>
    <p:sldId id="278" r:id="rId13"/>
    <p:sldId id="264" r:id="rId14"/>
    <p:sldId id="282" r:id="rId15"/>
    <p:sldId id="286" r:id="rId16"/>
    <p:sldId id="287" r:id="rId17"/>
    <p:sldId id="289"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9672D-E804-40D5-730D-C1213B28CE67}" v="253" dt="2024-05-14T07:23:48.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AB9B-20E0-5E75-07EC-73E7941A25FB}"/>
              </a:ext>
            </a:extLst>
          </p:cNvPr>
          <p:cNvSpPr>
            <a:spLocks noGrp="1"/>
          </p:cNvSpPr>
          <p:nvPr>
            <p:ph type="title"/>
          </p:nvPr>
        </p:nvSpPr>
        <p:spPr>
          <a:solidFill>
            <a:schemeClr val="accent4"/>
          </a:solidFill>
          <a:ln>
            <a:solidFill>
              <a:srgbClr val="453A5E"/>
            </a:solidFill>
          </a:ln>
        </p:spPr>
        <p:txBody>
          <a:bodyPr>
            <a:normAutofit/>
          </a:bodyPr>
          <a:lstStyle/>
          <a:p>
            <a:r>
              <a:rPr lang="en-US" dirty="0">
                <a:solidFill>
                  <a:srgbClr val="0D0D0D"/>
                </a:solidFill>
                <a:ea typeface="+mj-lt"/>
                <a:cs typeface="+mj-lt"/>
              </a:rPr>
              <a:t>Detection of Diabetic Retinopathy</a:t>
            </a:r>
            <a:endParaRPr lang="en-US" dirty="0"/>
          </a:p>
        </p:txBody>
      </p:sp>
      <p:sp>
        <p:nvSpPr>
          <p:cNvPr id="3" name="Content Placeholder 2">
            <a:extLst>
              <a:ext uri="{FF2B5EF4-FFF2-40B4-BE49-F238E27FC236}">
                <a16:creationId xmlns:a16="http://schemas.microsoft.com/office/drawing/2014/main" id="{99C8D102-3CC8-F3BA-5B74-CE731E311830}"/>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sz="1600" dirty="0">
                <a:ea typeface="Calibri"/>
                <a:cs typeface="Calibri"/>
              </a:rPr>
              <a:t>   </a:t>
            </a:r>
            <a:r>
              <a:rPr lang="en-US" sz="2000" dirty="0">
                <a:ea typeface="Calibri"/>
                <a:cs typeface="Calibri"/>
              </a:rPr>
              <a:t>                                       </a:t>
            </a:r>
            <a:r>
              <a:rPr lang="en-US" sz="2000" dirty="0">
                <a:solidFill>
                  <a:srgbClr val="000000"/>
                </a:solidFill>
                <a:ea typeface="+mn-lt"/>
                <a:cs typeface="+mn-lt"/>
              </a:rPr>
              <a:t>                       </a:t>
            </a:r>
            <a:r>
              <a:rPr lang="en-US" sz="1600" dirty="0">
                <a:solidFill>
                  <a:srgbClr val="000000"/>
                </a:solidFill>
                <a:ea typeface="+mn-lt"/>
                <a:cs typeface="+mn-lt"/>
              </a:rPr>
              <a:t>Submitted by </a:t>
            </a:r>
          </a:p>
          <a:p>
            <a:pPr marL="0" indent="0" algn="ctr">
              <a:buNone/>
            </a:pPr>
            <a:r>
              <a:rPr lang="en-US" sz="1600" dirty="0">
                <a:solidFill>
                  <a:srgbClr val="000000"/>
                </a:solidFill>
                <a:ea typeface="+mn-lt"/>
                <a:cs typeface="+mn-lt"/>
              </a:rPr>
              <a:t>    AP20110010049 – Jayanth Bonthala</a:t>
            </a:r>
          </a:p>
          <a:p>
            <a:pPr marL="0" indent="0" algn="ctr">
              <a:buNone/>
            </a:pPr>
            <a:r>
              <a:rPr lang="en-US" sz="1600" dirty="0">
                <a:solidFill>
                  <a:srgbClr val="000000"/>
                </a:solidFill>
                <a:ea typeface="+mn-lt"/>
                <a:cs typeface="+mn-lt"/>
              </a:rPr>
              <a:t>   AP20110010055 – Uday Kiran Nathani</a:t>
            </a:r>
          </a:p>
          <a:p>
            <a:pPr marL="0" indent="0" algn="ctr">
              <a:buNone/>
            </a:pPr>
            <a:r>
              <a:rPr lang="en-US" sz="1600" dirty="0">
                <a:solidFill>
                  <a:srgbClr val="000000"/>
                </a:solidFill>
                <a:ea typeface="+mn-lt"/>
                <a:cs typeface="+mn-lt"/>
              </a:rPr>
              <a:t>        AP20110010058 – Vara Siddha Vignesh Edara</a:t>
            </a:r>
          </a:p>
          <a:p>
            <a:pPr marL="0" indent="0" algn="ctr">
              <a:buNone/>
            </a:pPr>
            <a:r>
              <a:rPr lang="en-US" sz="1600" dirty="0">
                <a:solidFill>
                  <a:srgbClr val="000000"/>
                </a:solidFill>
                <a:ea typeface="+mn-lt"/>
                <a:cs typeface="+mn-lt"/>
              </a:rPr>
              <a:t>       AP20110010051 – Siva Chandra Prasad Panguluri</a:t>
            </a:r>
          </a:p>
          <a:p>
            <a:pPr marL="0" indent="0" algn="ctr">
              <a:spcBef>
                <a:spcPts val="20"/>
              </a:spcBef>
              <a:buNone/>
            </a:pPr>
            <a:endParaRPr lang="en-US" sz="1200" dirty="0">
              <a:ea typeface="Calibri"/>
              <a:cs typeface="Calibri"/>
            </a:endParaRPr>
          </a:p>
          <a:p>
            <a:pPr marL="0" indent="0" algn="ctr">
              <a:spcBef>
                <a:spcPts val="20"/>
              </a:spcBef>
              <a:buNone/>
            </a:pPr>
            <a:endParaRPr lang="en-US" sz="1200" dirty="0">
              <a:ea typeface="Calibri"/>
              <a:cs typeface="Calibri"/>
            </a:endParaRPr>
          </a:p>
          <a:p>
            <a:pPr marL="0" indent="0" algn="ctr">
              <a:spcBef>
                <a:spcPts val="20"/>
              </a:spcBef>
              <a:buNone/>
            </a:pPr>
            <a:endParaRPr lang="en-US" sz="1200" dirty="0">
              <a:ea typeface="Calibri"/>
              <a:cs typeface="Calibri"/>
            </a:endParaRPr>
          </a:p>
          <a:p>
            <a:pPr marL="0" indent="0" algn="ctr">
              <a:spcBef>
                <a:spcPts val="20"/>
              </a:spcBef>
              <a:buNone/>
            </a:pPr>
            <a:endParaRPr lang="en-US" sz="1200" dirty="0">
              <a:ea typeface="Calibri"/>
              <a:cs typeface="Calibri"/>
            </a:endParaRPr>
          </a:p>
          <a:p>
            <a:pPr marL="0" indent="0" algn="ctr">
              <a:spcBef>
                <a:spcPts val="20"/>
              </a:spcBef>
              <a:buNone/>
            </a:pPr>
            <a:endParaRPr lang="en-US" sz="1200" dirty="0">
              <a:ea typeface="Calibri"/>
              <a:cs typeface="Calibri"/>
            </a:endParaRPr>
          </a:p>
          <a:p>
            <a:pPr marL="0" indent="0" algn="ctr">
              <a:spcBef>
                <a:spcPts val="20"/>
              </a:spcBef>
              <a:buNone/>
            </a:pPr>
            <a:endParaRPr lang="en-US" sz="1200" dirty="0">
              <a:ea typeface="Calibri"/>
              <a:cs typeface="Calibri"/>
            </a:endParaRPr>
          </a:p>
          <a:p>
            <a:pPr marL="0" indent="0" algn="ctr">
              <a:spcBef>
                <a:spcPts val="20"/>
              </a:spcBef>
              <a:buNone/>
            </a:pPr>
            <a:endParaRPr lang="en-US" sz="1200" dirty="0">
              <a:ea typeface="Calibri"/>
              <a:cs typeface="Calibri"/>
            </a:endParaRPr>
          </a:p>
          <a:p>
            <a:pPr marL="0" indent="0" algn="ctr">
              <a:spcBef>
                <a:spcPts val="20"/>
              </a:spcBef>
              <a:buNone/>
            </a:pPr>
            <a:endParaRPr lang="en-US" sz="1200" dirty="0">
              <a:ea typeface="Calibri"/>
              <a:cs typeface="Calibri"/>
            </a:endParaRPr>
          </a:p>
          <a:p>
            <a:pPr marL="0" indent="0" algn="ctr">
              <a:spcBef>
                <a:spcPts val="20"/>
              </a:spcBef>
              <a:buNone/>
            </a:pPr>
            <a:endParaRPr lang="en-US" sz="1600" dirty="0">
              <a:ea typeface="Calibri"/>
              <a:cs typeface="Calibri"/>
            </a:endParaRPr>
          </a:p>
          <a:p>
            <a:pPr marL="0" indent="0" algn="ctr">
              <a:spcBef>
                <a:spcPts val="20"/>
              </a:spcBef>
              <a:buNone/>
            </a:pPr>
            <a:endParaRPr lang="en-US" sz="1600" dirty="0">
              <a:ea typeface="Calibri"/>
              <a:cs typeface="Calibri"/>
            </a:endParaRPr>
          </a:p>
          <a:p>
            <a:pPr marL="0" indent="0" algn="ctr">
              <a:spcBef>
                <a:spcPts val="20"/>
              </a:spcBef>
              <a:buNone/>
            </a:pPr>
            <a:r>
              <a:rPr lang="en-US" sz="1600" dirty="0">
                <a:ea typeface="Calibri"/>
                <a:cs typeface="Calibri"/>
              </a:rPr>
              <a:t>Under the guidance of </a:t>
            </a:r>
          </a:p>
          <a:p>
            <a:pPr marL="0" indent="0" algn="ctr">
              <a:spcBef>
                <a:spcPts val="20"/>
              </a:spcBef>
              <a:buNone/>
            </a:pPr>
            <a:r>
              <a:rPr lang="en-US" sz="1600" dirty="0">
                <a:ea typeface="+mn-lt"/>
                <a:cs typeface="+mn-lt"/>
              </a:rPr>
              <a:t>Prof. Sibendu Samanta</a:t>
            </a:r>
          </a:p>
          <a:p>
            <a:pPr marL="0" indent="0" algn="ctr">
              <a:spcBef>
                <a:spcPts val="20"/>
              </a:spcBef>
              <a:buNone/>
            </a:pPr>
            <a:endParaRPr lang="en-US" sz="1600" dirty="0">
              <a:ea typeface="Calibri"/>
              <a:cs typeface="Calibri"/>
            </a:endParaRPr>
          </a:p>
          <a:p>
            <a:pPr marL="0" indent="0" algn="ctr">
              <a:spcBef>
                <a:spcPts val="20"/>
              </a:spcBef>
              <a:buNone/>
            </a:pPr>
            <a:r>
              <a:rPr lang="en-US" sz="1600" dirty="0">
                <a:ea typeface="+mn-lt"/>
                <a:cs typeface="+mn-lt"/>
              </a:rPr>
              <a:t>Department of Computer Science &amp; Engineering</a:t>
            </a:r>
          </a:p>
          <a:p>
            <a:pPr algn="ctr">
              <a:buNone/>
            </a:pPr>
            <a:endParaRPr lang="en-US" sz="1200" dirty="0">
              <a:ea typeface="+mn-lt"/>
              <a:cs typeface="+mn-lt"/>
            </a:endParaRPr>
          </a:p>
          <a:p>
            <a:pPr algn="ctr">
              <a:buNone/>
            </a:pPr>
            <a:r>
              <a:rPr lang="en-US" sz="1600" dirty="0">
                <a:ea typeface="+mn-lt"/>
                <a:cs typeface="+mn-lt"/>
              </a:rPr>
              <a:t>SRM University-AP</a:t>
            </a:r>
            <a:endParaRPr lang="en-US" sz="1600" dirty="0">
              <a:ea typeface="Calibri"/>
              <a:cs typeface="Calibri"/>
            </a:endParaRPr>
          </a:p>
          <a:p>
            <a:pPr algn="ctr">
              <a:buNone/>
            </a:pPr>
            <a:r>
              <a:rPr lang="en-US" sz="1600" dirty="0">
                <a:ea typeface="+mn-lt"/>
                <a:cs typeface="+mn-lt"/>
              </a:rPr>
              <a:t>Neerukonda, Mangalagiri, Guntur</a:t>
            </a:r>
            <a:endParaRPr lang="en-US" sz="1600" dirty="0">
              <a:ea typeface="Calibri"/>
              <a:cs typeface="Calibri"/>
            </a:endParaRPr>
          </a:p>
          <a:p>
            <a:pPr algn="ctr">
              <a:buNone/>
            </a:pPr>
            <a:r>
              <a:rPr lang="en-US" sz="1600" dirty="0">
                <a:ea typeface="+mn-lt"/>
                <a:cs typeface="+mn-lt"/>
              </a:rPr>
              <a:t>Andhra Pradesh - 522 240</a:t>
            </a:r>
            <a:endParaRPr lang="en-US" sz="1600" dirty="0">
              <a:ea typeface="Calibri"/>
              <a:cs typeface="Calibri"/>
            </a:endParaRPr>
          </a:p>
          <a:p>
            <a:pPr marL="0" indent="0" algn="ctr">
              <a:spcBef>
                <a:spcPts val="20"/>
              </a:spcBef>
              <a:buNone/>
            </a:pPr>
            <a:r>
              <a:rPr lang="en-US" sz="1600" dirty="0">
                <a:ea typeface="+mn-lt"/>
                <a:cs typeface="+mn-lt"/>
              </a:rPr>
              <a:t>May 2024</a:t>
            </a:r>
            <a:endParaRPr lang="en-US" sz="1600" dirty="0">
              <a:ea typeface="Calibri"/>
              <a:cs typeface="Calibri"/>
            </a:endParaRPr>
          </a:p>
          <a:p>
            <a:pPr marL="0" indent="0" algn="ctr">
              <a:spcBef>
                <a:spcPts val="20"/>
              </a:spcBef>
              <a:buNone/>
            </a:pPr>
            <a:endParaRPr lang="en-US" sz="2000" dirty="0">
              <a:ea typeface="Calibri"/>
              <a:cs typeface="Calibri"/>
            </a:endParaRPr>
          </a:p>
          <a:p>
            <a:pPr marL="0" indent="0" algn="ctr">
              <a:spcBef>
                <a:spcPts val="20"/>
              </a:spcBef>
              <a:buNone/>
            </a:pPr>
            <a:endParaRPr lang="en-US" sz="2000" dirty="0">
              <a:ea typeface="Calibri"/>
              <a:cs typeface="Calibri"/>
            </a:endParaRPr>
          </a:p>
          <a:p>
            <a:pPr marL="0" indent="0" algn="ctr">
              <a:spcBef>
                <a:spcPts val="20"/>
              </a:spcBef>
              <a:buNone/>
            </a:pPr>
            <a:endParaRPr lang="en-US" sz="2000" dirty="0">
              <a:ea typeface="Calibri"/>
              <a:cs typeface="Calibri"/>
            </a:endParaRPr>
          </a:p>
        </p:txBody>
      </p:sp>
      <p:pic>
        <p:nvPicPr>
          <p:cNvPr id="4" name="Picture 3" descr="A logo of a tree&#10;&#10;Description automatically generated">
            <a:extLst>
              <a:ext uri="{FF2B5EF4-FFF2-40B4-BE49-F238E27FC236}">
                <a16:creationId xmlns:a16="http://schemas.microsoft.com/office/drawing/2014/main" id="{8D57A32F-ED4B-CF8F-04D8-BEDCA681B0E9}"/>
              </a:ext>
            </a:extLst>
          </p:cNvPr>
          <p:cNvPicPr>
            <a:picLocks noChangeAspect="1"/>
          </p:cNvPicPr>
          <p:nvPr/>
        </p:nvPicPr>
        <p:blipFill>
          <a:blip r:embed="rId2"/>
          <a:stretch>
            <a:fillRect/>
          </a:stretch>
        </p:blipFill>
        <p:spPr>
          <a:xfrm>
            <a:off x="3842401" y="2925661"/>
            <a:ext cx="1459197" cy="1154023"/>
          </a:xfrm>
          <a:prstGeom prst="rect">
            <a:avLst/>
          </a:prstGeom>
        </p:spPr>
      </p:pic>
    </p:spTree>
    <p:extLst>
      <p:ext uri="{BB962C8B-B14F-4D97-AF65-F5344CB8AC3E}">
        <p14:creationId xmlns:p14="http://schemas.microsoft.com/office/powerpoint/2010/main" val="236250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2380868"/>
            <a:ext cx="8986749" cy="2087795"/>
            <a:chOff x="143163" y="5763486"/>
            <a:chExt cx="11982332" cy="739555"/>
          </a:xfrm>
        </p:grpSpPr>
        <p:sp>
          <p:nvSpPr>
            <p:cNvPr id="21" name="Rectangle 20">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466344"/>
            <a:ext cx="8333796"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D71BFDBE-6A04-B513-F90A-D4EE29D12AAD}"/>
              </a:ext>
            </a:extLst>
          </p:cNvPr>
          <p:cNvPicPr>
            <a:picLocks noChangeAspect="1"/>
          </p:cNvPicPr>
          <p:nvPr/>
        </p:nvPicPr>
        <p:blipFill rotWithShape="1">
          <a:blip r:embed="rId2"/>
          <a:srcRect r="17577" b="1"/>
          <a:stretch/>
        </p:blipFill>
        <p:spPr>
          <a:xfrm>
            <a:off x="628650" y="704765"/>
            <a:ext cx="7971282" cy="5440003"/>
          </a:xfrm>
          <a:prstGeom prst="rect">
            <a:avLst/>
          </a:prstGeom>
        </p:spPr>
      </p:pic>
    </p:spTree>
    <p:extLst>
      <p:ext uri="{BB962C8B-B14F-4D97-AF65-F5344CB8AC3E}">
        <p14:creationId xmlns:p14="http://schemas.microsoft.com/office/powerpoint/2010/main" val="57903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906051" y="2150362"/>
            <a:ext cx="5860051" cy="1559357"/>
            <a:chOff x="6081624" y="1998368"/>
            <a:chExt cx="5613457" cy="782175"/>
          </a:xfrm>
          <a:solidFill>
            <a:schemeClr val="accent4"/>
          </a:solidFill>
        </p:grpSpPr>
        <p:sp>
          <p:nvSpPr>
            <p:cNvPr id="21" name="Rectangle 20">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466344"/>
            <a:ext cx="8333796"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B6E470F4-3C73-455E-BE59-CEAF3F87572C}"/>
              </a:ext>
            </a:extLst>
          </p:cNvPr>
          <p:cNvPicPr>
            <a:picLocks noChangeAspect="1"/>
          </p:cNvPicPr>
          <p:nvPr/>
        </p:nvPicPr>
        <p:blipFill rotWithShape="1">
          <a:blip r:embed="rId2"/>
          <a:srcRect l="8902" r="8675" b="1"/>
          <a:stretch/>
        </p:blipFill>
        <p:spPr>
          <a:xfrm>
            <a:off x="628650" y="704765"/>
            <a:ext cx="7971282" cy="5440003"/>
          </a:xfrm>
          <a:prstGeom prst="rect">
            <a:avLst/>
          </a:prstGeom>
        </p:spPr>
      </p:pic>
    </p:spTree>
    <p:extLst>
      <p:ext uri="{BB962C8B-B14F-4D97-AF65-F5344CB8AC3E}">
        <p14:creationId xmlns:p14="http://schemas.microsoft.com/office/powerpoint/2010/main" val="64264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5234761" y="2150362"/>
            <a:ext cx="5860051" cy="1559357"/>
            <a:chOff x="6081624" y="1998368"/>
            <a:chExt cx="5613457" cy="782175"/>
          </a:xfrm>
          <a:solidFill>
            <a:schemeClr val="accent4"/>
          </a:solidFill>
        </p:grpSpPr>
        <p:sp>
          <p:nvSpPr>
            <p:cNvPr id="10" name="Rectangle 9">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466344"/>
            <a:ext cx="8333796"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94C74317-BBAF-F507-FB7D-7AFB40F2DF42}"/>
              </a:ext>
            </a:extLst>
          </p:cNvPr>
          <p:cNvPicPr>
            <a:picLocks noChangeAspect="1"/>
          </p:cNvPicPr>
          <p:nvPr/>
        </p:nvPicPr>
        <p:blipFill rotWithShape="1">
          <a:blip r:embed="rId2"/>
          <a:srcRect l="8680" r="8897" b="1"/>
          <a:stretch/>
        </p:blipFill>
        <p:spPr>
          <a:xfrm>
            <a:off x="628650" y="704765"/>
            <a:ext cx="7971282" cy="5440003"/>
          </a:xfrm>
          <a:prstGeom prst="rect">
            <a:avLst/>
          </a:prstGeom>
        </p:spPr>
      </p:pic>
    </p:spTree>
    <p:extLst>
      <p:ext uri="{BB962C8B-B14F-4D97-AF65-F5344CB8AC3E}">
        <p14:creationId xmlns:p14="http://schemas.microsoft.com/office/powerpoint/2010/main" val="65472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6927525" cy="1188950"/>
          </a:xfrm>
        </p:spPr>
        <p:txBody>
          <a:bodyPr anchor="b">
            <a:normAutofit/>
          </a:bodyPr>
          <a:lstStyle/>
          <a:p>
            <a:r>
              <a:rPr lang="en-US" sz="4800" dirty="0"/>
              <a:t>Conclusion</a:t>
            </a:r>
            <a:endParaRPr lang="en-US" sz="4800" dirty="0">
              <a:ea typeface="Calibri"/>
              <a:cs typeface="Calibri"/>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7607751" cy="3435531"/>
          </a:xfrm>
        </p:spPr>
        <p:txBody>
          <a:bodyPr vert="horz" lIns="91440" tIns="45720" rIns="91440" bIns="45720" rtlCol="0" anchor="ctr">
            <a:noAutofit/>
          </a:bodyPr>
          <a:lstStyle/>
          <a:p>
            <a:pPr algn="just"/>
            <a:r>
              <a:rPr lang="en-IN" sz="1600" dirty="0">
                <a:ea typeface="+mn-lt"/>
                <a:cs typeface="+mn-lt"/>
              </a:rPr>
              <a:t>Deep learning with Inception Net architecture has revolutionized diabetic retinopathy detection, enabling early diagnosis, timely intervention, and vision loss prevention. </a:t>
            </a:r>
            <a:endParaRPr lang="en-IN" sz="1600" dirty="0">
              <a:ea typeface="+mn-lt"/>
              <a:cs typeface="Calibri"/>
            </a:endParaRPr>
          </a:p>
          <a:p>
            <a:pPr algn="just"/>
            <a:r>
              <a:rPr lang="en-IN" sz="1600" dirty="0">
                <a:ea typeface="+mn-lt"/>
                <a:cs typeface="+mn-lt"/>
              </a:rPr>
              <a:t>This advancement in ophthalmic care highlights the transformative potential of artificial intelligence in healthcare. </a:t>
            </a:r>
            <a:endParaRPr lang="en-IN" sz="1600" dirty="0">
              <a:ea typeface="Calibri"/>
              <a:cs typeface="Calibri"/>
            </a:endParaRPr>
          </a:p>
          <a:p>
            <a:pPr algn="just"/>
            <a:r>
              <a:rPr lang="en-IN" sz="1600" dirty="0">
                <a:ea typeface="+mn-lt"/>
                <a:cs typeface="+mn-lt"/>
              </a:rPr>
              <a:t>As technology evolves, federated learning and edge computing will enhance screening tools, potentially revolutionizing diabetic retinopathy management and reducing global burden.</a:t>
            </a:r>
          </a:p>
          <a:p>
            <a:pPr marL="0" indent="0" algn="just">
              <a:buNone/>
            </a:pPr>
            <a:endParaRPr lang="en-IN" sz="1600" dirty="0">
              <a:ea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66182-9DE3-DE6E-6C7C-B13ABD00D794}"/>
              </a:ext>
            </a:extLst>
          </p:cNvPr>
          <p:cNvSpPr>
            <a:spLocks noGrp="1"/>
          </p:cNvSpPr>
          <p:nvPr>
            <p:ph type="title"/>
          </p:nvPr>
        </p:nvSpPr>
        <p:spPr>
          <a:xfrm>
            <a:off x="782723" y="809898"/>
            <a:ext cx="7457037" cy="1554480"/>
          </a:xfrm>
        </p:spPr>
        <p:txBody>
          <a:bodyPr anchor="ctr">
            <a:normAutofit/>
          </a:bodyPr>
          <a:lstStyle/>
          <a:p>
            <a:r>
              <a:rPr lang="en-US" sz="4800" dirty="0">
                <a:ea typeface="Calibri"/>
                <a:cs typeface="Calibri"/>
              </a:rPr>
              <a:t>Future Scope</a:t>
            </a:r>
          </a:p>
        </p:txBody>
      </p:sp>
      <p:sp>
        <p:nvSpPr>
          <p:cNvPr id="3" name="Content Placeholder 2">
            <a:extLst>
              <a:ext uri="{FF2B5EF4-FFF2-40B4-BE49-F238E27FC236}">
                <a16:creationId xmlns:a16="http://schemas.microsoft.com/office/drawing/2014/main" id="{FFDFFCCE-D90D-7DE6-BFDC-F527B3A4BB0E}"/>
              </a:ext>
            </a:extLst>
          </p:cNvPr>
          <p:cNvSpPr>
            <a:spLocks noGrp="1"/>
          </p:cNvSpPr>
          <p:nvPr>
            <p:ph idx="1"/>
          </p:nvPr>
        </p:nvSpPr>
        <p:spPr>
          <a:xfrm>
            <a:off x="783771" y="3017522"/>
            <a:ext cx="7455989" cy="3124658"/>
          </a:xfrm>
        </p:spPr>
        <p:txBody>
          <a:bodyPr anchor="ctr">
            <a:normAutofit/>
          </a:bodyPr>
          <a:lstStyle/>
          <a:p>
            <a:r>
              <a:rPr lang="en-US" sz="1600" dirty="0">
                <a:ea typeface="+mn-lt"/>
                <a:cs typeface="+mn-lt"/>
              </a:rPr>
              <a:t>The integration of multimodal data sources such as patient clinical data, genetic data, and longitudinal health records into retinal images is one important avenue to pursue.</a:t>
            </a:r>
            <a:endParaRPr lang="en-US" sz="1600" dirty="0">
              <a:ea typeface="Calibri"/>
              <a:cs typeface="Calibri"/>
            </a:endParaRPr>
          </a:p>
          <a:p>
            <a:r>
              <a:rPr lang="en-US" sz="1600" dirty="0">
                <a:ea typeface="+mn-lt"/>
                <a:cs typeface="+mn-lt"/>
              </a:rPr>
              <a:t>Furthermore, edge computing enables real-time inference directly on local servers or medical imaging devices, facilitating prompt diagnosis and intervention.</a:t>
            </a:r>
            <a:endParaRPr lang="en-US" sz="1600">
              <a:ea typeface="Calibri"/>
              <a:cs typeface="Calibri"/>
            </a:endParaRPr>
          </a:p>
          <a:p>
            <a:r>
              <a:rPr lang="en-US" sz="1600" dirty="0">
                <a:ea typeface="+mn-lt"/>
                <a:cs typeface="+mn-lt"/>
              </a:rPr>
              <a:t>Explainability of AI models is essential for building trust and acceptance in the medical field. By understanding how CNNs arrive at their decisions, healthcare professionals can make more informed judgements.</a:t>
            </a:r>
            <a:endParaRPr lang="en-US" sz="1600">
              <a:ea typeface="Calibri"/>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348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BE92C-0D21-8D16-2755-687C767238C6}"/>
              </a:ext>
            </a:extLst>
          </p:cNvPr>
          <p:cNvSpPr>
            <a:spLocks noGrp="1"/>
          </p:cNvSpPr>
          <p:nvPr>
            <p:ph type="title"/>
          </p:nvPr>
        </p:nvSpPr>
        <p:spPr>
          <a:xfrm>
            <a:off x="782723" y="809898"/>
            <a:ext cx="7457037" cy="1554480"/>
          </a:xfrm>
        </p:spPr>
        <p:txBody>
          <a:bodyPr anchor="ctr">
            <a:normAutofit/>
          </a:bodyPr>
          <a:lstStyle/>
          <a:p>
            <a:r>
              <a:rPr lang="en-US" sz="4800" dirty="0">
                <a:ea typeface="Calibri"/>
                <a:cs typeface="Calibri"/>
              </a:rPr>
              <a:t>REFERENCES</a:t>
            </a:r>
          </a:p>
        </p:txBody>
      </p:sp>
      <p:sp>
        <p:nvSpPr>
          <p:cNvPr id="3" name="Content Placeholder 2">
            <a:extLst>
              <a:ext uri="{FF2B5EF4-FFF2-40B4-BE49-F238E27FC236}">
                <a16:creationId xmlns:a16="http://schemas.microsoft.com/office/drawing/2014/main" id="{6848520F-CCB5-0D46-236C-2A701853A30E}"/>
              </a:ext>
            </a:extLst>
          </p:cNvPr>
          <p:cNvSpPr>
            <a:spLocks noGrp="1"/>
          </p:cNvSpPr>
          <p:nvPr>
            <p:ph idx="1"/>
          </p:nvPr>
        </p:nvSpPr>
        <p:spPr>
          <a:xfrm>
            <a:off x="783771" y="3017522"/>
            <a:ext cx="7455989" cy="3124658"/>
          </a:xfrm>
        </p:spPr>
        <p:txBody>
          <a:bodyPr vert="horz" lIns="91440" tIns="45720" rIns="91440" bIns="45720" rtlCol="0" anchor="ctr">
            <a:normAutofit/>
          </a:bodyPr>
          <a:lstStyle/>
          <a:p>
            <a:pPr>
              <a:lnSpc>
                <a:spcPct val="90000"/>
              </a:lnSpc>
            </a:pPr>
            <a:r>
              <a:rPr lang="en-US" sz="1600">
                <a:ea typeface="+mn-lt"/>
                <a:cs typeface="+mn-lt"/>
              </a:rPr>
              <a:t>Jegou, Simon, et al. ”The one hundred layers tiramisu: Fully convolutional densenets for semantic segmentation.” Proceedings of the IEEE conference on computer vision and pattern recognition workshops. 2017. </a:t>
            </a:r>
            <a:endParaRPr lang="en-US" sz="1600">
              <a:ea typeface="Calibri"/>
              <a:cs typeface="Calibri"/>
            </a:endParaRPr>
          </a:p>
          <a:p>
            <a:pPr>
              <a:lnSpc>
                <a:spcPct val="90000"/>
              </a:lnSpc>
            </a:pPr>
            <a:r>
              <a:rPr lang="en-US" sz="1600">
                <a:ea typeface="+mn-lt"/>
                <a:cs typeface="+mn-lt"/>
              </a:rPr>
              <a:t>Li, Feng, et al. ”Deep learning-based automated detection for diabetic retinopathy and diabetic macular oedema in retinal fundus photographs.” Eye 36.7 (2022): 1433-1441. </a:t>
            </a:r>
            <a:endParaRPr lang="en-US" sz="1600"/>
          </a:p>
          <a:p>
            <a:pPr>
              <a:lnSpc>
                <a:spcPct val="90000"/>
              </a:lnSpc>
            </a:pPr>
            <a:r>
              <a:rPr lang="en-US" sz="1600">
                <a:ea typeface="+mn-lt"/>
                <a:cs typeface="+mn-lt"/>
              </a:rPr>
              <a:t>Sinha, R. A., Jones, S. H., Shah, P., Akhtar, T., Scully, T., Barker, L., ... Mishra, A. (2019). Artificial intelligence and the eye: Are we there yet? Ophthalmic Research, 61(3), 147-156. </a:t>
            </a:r>
            <a:endParaRPr lang="en-US" sz="1600"/>
          </a:p>
          <a:p>
            <a:pPr>
              <a:lnSpc>
                <a:spcPct val="90000"/>
              </a:lnSpc>
            </a:pPr>
            <a:r>
              <a:rPr lang="en-US" sz="1600">
                <a:ea typeface="+mn-lt"/>
                <a:cs typeface="+mn-lt"/>
              </a:rPr>
              <a:t>Bellemo, Valentina, et al. ”Artificial intelligence using deep learning to screen for referable and vision-threatening diabetic retinopathy in Africa: a clinical validation study.” The Lancet Digital Health 1.1 (2019): e35-e44.</a:t>
            </a:r>
            <a:endParaRPr lang="en-US" sz="16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23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0EEA6-AAD4-6D75-7348-8289B001351B}"/>
              </a:ext>
            </a:extLst>
          </p:cNvPr>
          <p:cNvSpPr>
            <a:spLocks noGrp="1"/>
          </p:cNvSpPr>
          <p:nvPr>
            <p:ph type="title"/>
          </p:nvPr>
        </p:nvSpPr>
        <p:spPr>
          <a:xfrm>
            <a:off x="782723" y="809898"/>
            <a:ext cx="7457037" cy="1554480"/>
          </a:xfrm>
        </p:spPr>
        <p:txBody>
          <a:bodyPr anchor="ctr">
            <a:normAutofit/>
          </a:bodyPr>
          <a:lstStyle/>
          <a:p>
            <a:r>
              <a:rPr lang="en-US" sz="4800" dirty="0">
                <a:ea typeface="+mj-lt"/>
                <a:cs typeface="+mj-lt"/>
              </a:rPr>
              <a:t>REFERENCES</a:t>
            </a:r>
            <a:endParaRPr lang="en-US" sz="4800" dirty="0"/>
          </a:p>
        </p:txBody>
      </p:sp>
      <p:sp>
        <p:nvSpPr>
          <p:cNvPr id="3" name="Content Placeholder 2">
            <a:extLst>
              <a:ext uri="{FF2B5EF4-FFF2-40B4-BE49-F238E27FC236}">
                <a16:creationId xmlns:a16="http://schemas.microsoft.com/office/drawing/2014/main" id="{3A594CC8-050A-35DB-77F4-A3FD742A59E3}"/>
              </a:ext>
            </a:extLst>
          </p:cNvPr>
          <p:cNvSpPr>
            <a:spLocks noGrp="1"/>
          </p:cNvSpPr>
          <p:nvPr>
            <p:ph idx="1"/>
          </p:nvPr>
        </p:nvSpPr>
        <p:spPr>
          <a:xfrm>
            <a:off x="783771" y="3017522"/>
            <a:ext cx="7455989" cy="3124658"/>
          </a:xfrm>
        </p:spPr>
        <p:txBody>
          <a:bodyPr vert="horz" lIns="91440" tIns="45720" rIns="91440" bIns="45720" rtlCol="0" anchor="ctr">
            <a:normAutofit/>
          </a:bodyPr>
          <a:lstStyle/>
          <a:p>
            <a:pPr>
              <a:lnSpc>
                <a:spcPct val="90000"/>
              </a:lnSpc>
            </a:pPr>
            <a:r>
              <a:rPr lang="en-US" sz="1600" dirty="0">
                <a:ea typeface="+mn-lt"/>
                <a:cs typeface="+mn-lt"/>
              </a:rPr>
              <a:t>Lee, A. Y., Lee, C. S. (2016). Diagnosis and classification of diabetic retinopathy. Journal of Diabetes Investigation, 7(3), 412-418. </a:t>
            </a:r>
            <a:endParaRPr lang="en-US" sz="1600" dirty="0">
              <a:ea typeface="Calibri"/>
              <a:cs typeface="Calibri"/>
            </a:endParaRPr>
          </a:p>
          <a:p>
            <a:pPr>
              <a:lnSpc>
                <a:spcPct val="90000"/>
              </a:lnSpc>
            </a:pPr>
            <a:r>
              <a:rPr lang="en-US" sz="1600" dirty="0">
                <a:ea typeface="+mn-lt"/>
                <a:cs typeface="+mn-lt"/>
              </a:rPr>
              <a:t>Varadarajan, A. V., Poplin, R. (2019). Assessment of a deep learning model based on transfer learning for the detection of diabetic retinopathy in India. JAMA Ophthalmology, 137(10), 987-993.</a:t>
            </a:r>
            <a:endParaRPr lang="en-US" sz="1600" dirty="0">
              <a:ea typeface="Calibri"/>
              <a:cs typeface="Calibri"/>
            </a:endParaRPr>
          </a:p>
          <a:p>
            <a:pPr>
              <a:lnSpc>
                <a:spcPct val="90000"/>
              </a:lnSpc>
            </a:pPr>
            <a:r>
              <a:rPr lang="en-US" sz="1600" err="1">
                <a:ea typeface="+mn-lt"/>
                <a:cs typeface="+mn-lt"/>
              </a:rPr>
              <a:t>Schlegl</a:t>
            </a:r>
            <a:r>
              <a:rPr lang="en-US" sz="1600" dirty="0">
                <a:ea typeface="+mn-lt"/>
                <a:cs typeface="+mn-lt"/>
              </a:rPr>
              <a:t>, Thomas, et al. ”Fully automated detection and quantification of macular fluid in OCT using deep learning.” Ophthalmology 125.4 (2018): 549-558.</a:t>
            </a:r>
            <a:endParaRPr lang="en-US" sz="1600" dirty="0">
              <a:ea typeface="Calibri"/>
              <a:cs typeface="Calibri"/>
            </a:endParaRPr>
          </a:p>
          <a:p>
            <a:pPr>
              <a:lnSpc>
                <a:spcPct val="90000"/>
              </a:lnSpc>
            </a:pPr>
            <a:r>
              <a:rPr lang="en-US" sz="1600" dirty="0">
                <a:ea typeface="+mn-lt"/>
                <a:cs typeface="+mn-lt"/>
              </a:rPr>
              <a:t>Schmidhuber, J. (2015). Deep learning in neural networks: An overview. Neural Networks, 61, 85-117.</a:t>
            </a:r>
            <a:endParaRPr lang="en-US" sz="1600" dirty="0">
              <a:ea typeface="Calibri"/>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60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973D09-1D9B-1EB2-E6B1-E1FFB0F58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011" y="0"/>
            <a:ext cx="4849978" cy="6858000"/>
          </a:xfrm>
          <a:prstGeom prst="rect">
            <a:avLst/>
          </a:prstGeom>
        </p:spPr>
      </p:pic>
    </p:spTree>
    <p:extLst>
      <p:ext uri="{BB962C8B-B14F-4D97-AF65-F5344CB8AC3E}">
        <p14:creationId xmlns:p14="http://schemas.microsoft.com/office/powerpoint/2010/main" val="23043479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Thank You Wallpapers Group (63+)">
            <a:extLst>
              <a:ext uri="{FF2B5EF4-FFF2-40B4-BE49-F238E27FC236}">
                <a16:creationId xmlns:a16="http://schemas.microsoft.com/office/drawing/2014/main" id="{3CE99910-F19E-94E2-363E-A80DBC950853}"/>
              </a:ext>
            </a:extLst>
          </p:cNvPr>
          <p:cNvPicPr>
            <a:picLocks noGrp="1" noChangeAspect="1"/>
          </p:cNvPicPr>
          <p:nvPr>
            <p:ph type="pic" idx="1"/>
          </p:nvPr>
        </p:nvPicPr>
        <p:blipFill rotWithShape="1">
          <a:blip r:embed="rId2"/>
          <a:srcRect t="16962" b="16568"/>
          <a:stretch/>
        </p:blipFill>
        <p:spPr>
          <a:xfrm>
            <a:off x="20" y="2"/>
            <a:ext cx="9143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p:spPr>
      </p:pic>
      <p:grpSp>
        <p:nvGrpSpPr>
          <p:cNvPr id="12" name="Group 11">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9144000" cy="757168"/>
            <a:chOff x="0" y="2959818"/>
            <a:chExt cx="12192000" cy="757168"/>
          </a:xfrm>
        </p:grpSpPr>
        <p:sp>
          <p:nvSpPr>
            <p:cNvPr id="13" name="Freeform: Shape 12">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894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82723" y="809898"/>
            <a:ext cx="7457037" cy="1554480"/>
          </a:xfrm>
        </p:spPr>
        <p:txBody>
          <a:bodyPr vert="horz" lIns="91440" tIns="45720" rIns="91440" bIns="45720" rtlCol="0" anchor="ctr">
            <a:normAutofit/>
          </a:bodyPr>
          <a:lstStyle/>
          <a:p>
            <a:pPr algn="l">
              <a:lnSpc>
                <a:spcPct val="90000"/>
              </a:lnSpc>
            </a:pPr>
            <a:r>
              <a:rPr lang="en-US" sz="4800" b="1" dirty="0">
                <a:solidFill>
                  <a:srgbClr val="0D0D0D"/>
                </a:solidFill>
                <a:ea typeface="+mj-lt"/>
                <a:cs typeface="+mj-lt"/>
              </a:rPr>
              <a:t>Introduction to Diabetic Retinopathy</a:t>
            </a:r>
            <a:endParaRPr lang="en-US" sz="4800" dirty="0">
              <a:ea typeface="Calibri"/>
              <a:cs typeface="Calibri"/>
            </a:endParaRPr>
          </a:p>
        </p:txBody>
      </p:sp>
      <p:sp>
        <p:nvSpPr>
          <p:cNvPr id="3" name="Subtitle 2"/>
          <p:cNvSpPr>
            <a:spLocks noGrp="1"/>
          </p:cNvSpPr>
          <p:nvPr>
            <p:ph type="subTitle" idx="1"/>
          </p:nvPr>
        </p:nvSpPr>
        <p:spPr>
          <a:xfrm>
            <a:off x="484296" y="2508413"/>
            <a:ext cx="7765446" cy="3633767"/>
          </a:xfrm>
        </p:spPr>
        <p:txBody>
          <a:bodyPr vert="horz" lIns="91440" tIns="45720" rIns="91440" bIns="45720" rtlCol="0" anchor="ctr">
            <a:noAutofit/>
          </a:bodyPr>
          <a:lstStyle/>
          <a:p>
            <a:pPr marL="285750" indent="-285750" algn="just">
              <a:buChar char="•"/>
            </a:pPr>
            <a:r>
              <a:rPr lang="en-US" sz="1600" dirty="0">
                <a:solidFill>
                  <a:schemeClr val="tx1"/>
                </a:solidFill>
                <a:ea typeface="+mn-lt"/>
                <a:cs typeface="+mn-lt"/>
              </a:rPr>
              <a:t>Diabetic retinopathy (DR) is a serious eye disease that can affect people with diabetes.</a:t>
            </a:r>
            <a:endParaRPr lang="en-US" sz="1600" dirty="0">
              <a:solidFill>
                <a:schemeClr val="tx1"/>
              </a:solidFill>
              <a:ea typeface="+mn-lt"/>
              <a:cs typeface="Calibri"/>
            </a:endParaRPr>
          </a:p>
          <a:p>
            <a:pPr marL="285750" indent="-285750" algn="just">
              <a:buChar char="•"/>
            </a:pPr>
            <a:r>
              <a:rPr lang="en-US" sz="1600" dirty="0">
                <a:solidFill>
                  <a:schemeClr val="tx1"/>
                </a:solidFill>
                <a:ea typeface="+mn-lt"/>
                <a:cs typeface="+mn-lt"/>
              </a:rPr>
              <a:t>It rises from high blood sugar levels damaging the blood vessels in the retina, the light-sensitive layer at the back of the eye. This damage can lead to a variety of problems.</a:t>
            </a:r>
            <a:endParaRPr lang="en-US" sz="1600" dirty="0">
              <a:solidFill>
                <a:schemeClr val="tx1"/>
              </a:solidFill>
              <a:ea typeface="Calibri"/>
              <a:cs typeface="Calibri"/>
            </a:endParaRPr>
          </a:p>
          <a:p>
            <a:pPr marL="285750" indent="-285750" algn="just">
              <a:buChar char="•"/>
            </a:pPr>
            <a:r>
              <a:rPr lang="en-US" sz="1600" dirty="0">
                <a:solidFill>
                  <a:schemeClr val="tx1"/>
                </a:solidFill>
                <a:ea typeface="+mn-lt"/>
                <a:cs typeface="+mn-lt"/>
              </a:rPr>
              <a:t>If treatment is not received, it destroys the blood vessels in the retina, the light-sensitive tissue located in the back of the eye, resulting in visual impairment and maybe blindness.</a:t>
            </a:r>
            <a:endParaRPr lang="en-US" sz="1600" dirty="0">
              <a:solidFill>
                <a:schemeClr val="tx1"/>
              </a:solidFill>
              <a:ea typeface="Calibri"/>
              <a:cs typeface="Calibri"/>
            </a:endParaRPr>
          </a:p>
          <a:p>
            <a:pPr marL="285750" indent="-285750" algn="just">
              <a:buChar char="•"/>
            </a:pPr>
            <a:r>
              <a:rPr lang="en-US" sz="1600" dirty="0">
                <a:solidFill>
                  <a:schemeClr val="tx1"/>
                </a:solidFill>
                <a:ea typeface="+mn-lt"/>
                <a:cs typeface="+mn-lt"/>
              </a:rPr>
              <a:t>Early detection of diabetic retinopathy enables prompt intervention and treatment, which can stop or decrease the disease's progression.</a:t>
            </a:r>
            <a:endParaRPr lang="en-US" sz="1600" dirty="0">
              <a:solidFill>
                <a:schemeClr val="tx1"/>
              </a:solidFill>
              <a:ea typeface="Calibri"/>
              <a:cs typeface="Calibri"/>
            </a:endParaRPr>
          </a:p>
          <a:p>
            <a:pPr marL="285750" indent="-285750" algn="just">
              <a:buChar char="•"/>
            </a:pPr>
            <a:r>
              <a:rPr lang="en-US" sz="1600" dirty="0">
                <a:solidFill>
                  <a:schemeClr val="tx1"/>
                </a:solidFill>
                <a:ea typeface="+mn-lt"/>
                <a:cs typeface="+mn-lt"/>
              </a:rPr>
              <a:t>This can lessen the chance of blindness and maintain vision.</a:t>
            </a:r>
            <a:endParaRPr lang="en-US" sz="1600" dirty="0">
              <a:solidFill>
                <a:schemeClr val="tx1"/>
              </a:solidFill>
              <a:ea typeface="Calibri"/>
              <a:cs typeface="Calibri"/>
            </a:endParaRPr>
          </a:p>
          <a:p>
            <a:pPr marL="285750" indent="-285750" algn="just">
              <a:buChar char="•"/>
            </a:pPr>
            <a:r>
              <a:rPr lang="en-US" sz="1600" dirty="0">
                <a:solidFill>
                  <a:schemeClr val="tx1"/>
                </a:solidFill>
                <a:ea typeface="+mn-lt"/>
                <a:cs typeface="+mn-lt"/>
              </a:rPr>
              <a:t>Healthcare providers can more closely monitor the development of diabetic retinopathy and modify treatment regimens as necessary when the condition is diagnosed early.</a:t>
            </a:r>
            <a:endParaRPr lang="en-US" sz="1600" dirty="0">
              <a:solidFill>
                <a:schemeClr val="tx1"/>
              </a:solidFill>
              <a:ea typeface="Calibri"/>
              <a:cs typeface="Calibri"/>
            </a:endParaRPr>
          </a:p>
          <a:p>
            <a:pPr marL="285750" indent="-285750" algn="just">
              <a:buChar char="•"/>
            </a:pPr>
            <a:endParaRPr lang="en-US" sz="1600" dirty="0">
              <a:solidFill>
                <a:schemeClr val="tx1"/>
              </a:solidFill>
              <a:ea typeface="Calibri"/>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573DF-2E74-94E8-4E9D-152A3B732E9E}"/>
              </a:ext>
            </a:extLst>
          </p:cNvPr>
          <p:cNvSpPr>
            <a:spLocks noGrp="1"/>
          </p:cNvSpPr>
          <p:nvPr>
            <p:ph type="title"/>
          </p:nvPr>
        </p:nvSpPr>
        <p:spPr>
          <a:xfrm>
            <a:off x="782723" y="809898"/>
            <a:ext cx="7457037" cy="1554480"/>
          </a:xfrm>
        </p:spPr>
        <p:txBody>
          <a:bodyPr anchor="ctr">
            <a:normAutofit/>
          </a:bodyPr>
          <a:lstStyle/>
          <a:p>
            <a:pPr algn="l"/>
            <a:r>
              <a:rPr lang="en-US" sz="4800" b="1" dirty="0">
                <a:solidFill>
                  <a:srgbClr val="0D0D0D"/>
                </a:solidFill>
                <a:ea typeface="+mj-lt"/>
                <a:cs typeface="+mj-lt"/>
              </a:rPr>
              <a:t>Introduction to Diabetic Retinopathy</a:t>
            </a:r>
            <a:endParaRPr lang="en-US" sz="4800">
              <a:ea typeface="+mj-lt"/>
              <a:cs typeface="+mj-lt"/>
            </a:endParaRPr>
          </a:p>
        </p:txBody>
      </p:sp>
      <p:sp>
        <p:nvSpPr>
          <p:cNvPr id="3" name="Content Placeholder 2">
            <a:extLst>
              <a:ext uri="{FF2B5EF4-FFF2-40B4-BE49-F238E27FC236}">
                <a16:creationId xmlns:a16="http://schemas.microsoft.com/office/drawing/2014/main" id="{DB0DB739-14FF-A78D-11E9-9B47CFC42B1F}"/>
              </a:ext>
            </a:extLst>
          </p:cNvPr>
          <p:cNvSpPr>
            <a:spLocks noGrp="1"/>
          </p:cNvSpPr>
          <p:nvPr>
            <p:ph idx="1"/>
          </p:nvPr>
        </p:nvSpPr>
        <p:spPr>
          <a:xfrm>
            <a:off x="783771" y="3017522"/>
            <a:ext cx="7455989" cy="3124658"/>
          </a:xfrm>
        </p:spPr>
        <p:txBody>
          <a:bodyPr vert="horz" lIns="91440" tIns="45720" rIns="91440" bIns="45720" rtlCol="0" anchor="ctr">
            <a:normAutofit/>
          </a:bodyPr>
          <a:lstStyle/>
          <a:p>
            <a:pPr marL="0" indent="0">
              <a:buNone/>
            </a:pPr>
            <a:r>
              <a:rPr lang="en-US" sz="1600" dirty="0">
                <a:ea typeface="+mn-lt"/>
                <a:cs typeface="+mn-lt"/>
              </a:rPr>
              <a:t>The system uses Inception Net to automate the diagnosis of retinopathy.</a:t>
            </a:r>
          </a:p>
          <a:p>
            <a:pPr marL="0" indent="0">
              <a:buNone/>
            </a:pPr>
            <a:r>
              <a:rPr lang="en-US" sz="1600" dirty="0">
                <a:ea typeface="Calibri"/>
                <a:cs typeface="Calibri"/>
              </a:rPr>
              <a:t>Classified into following stages:</a:t>
            </a:r>
          </a:p>
          <a:p>
            <a:r>
              <a:rPr lang="en-US" sz="1600" dirty="0">
                <a:ea typeface="Calibri"/>
                <a:cs typeface="Calibri"/>
              </a:rPr>
              <a:t>NO DR</a:t>
            </a:r>
          </a:p>
          <a:p>
            <a:r>
              <a:rPr lang="en-US" sz="1600" dirty="0">
                <a:ea typeface="Calibri"/>
                <a:cs typeface="Calibri"/>
              </a:rPr>
              <a:t>NPDR is further divided into four stages</a:t>
            </a:r>
          </a:p>
          <a:p>
            <a:pPr lvl="1">
              <a:buChar char="•"/>
            </a:pPr>
            <a:r>
              <a:rPr lang="en-US" sz="1600" dirty="0">
                <a:ea typeface="+mn-lt"/>
                <a:cs typeface="+mn-lt"/>
              </a:rPr>
              <a:t>MILD NPDR</a:t>
            </a:r>
          </a:p>
          <a:p>
            <a:pPr lvl="1">
              <a:buChar char="•"/>
            </a:pPr>
            <a:r>
              <a:rPr lang="en-US" sz="1600" dirty="0">
                <a:ea typeface="+mn-lt"/>
                <a:cs typeface="+mn-lt"/>
              </a:rPr>
              <a:t>MODERATE NPDR</a:t>
            </a:r>
          </a:p>
          <a:p>
            <a:pPr lvl="1">
              <a:buChar char="•"/>
            </a:pPr>
            <a:r>
              <a:rPr lang="en-US" sz="1600" dirty="0">
                <a:ea typeface="+mn-lt"/>
                <a:cs typeface="+mn-lt"/>
              </a:rPr>
              <a:t>PROLIFERATE </a:t>
            </a:r>
            <a:r>
              <a:rPr lang="en-US" sz="1600" dirty="0">
                <a:solidFill>
                  <a:srgbClr val="0D1214"/>
                </a:solidFill>
                <a:ea typeface="+mn-lt"/>
                <a:cs typeface="+mn-lt"/>
              </a:rPr>
              <a:t>DIABETIC RETINOPATHY (PDR)</a:t>
            </a:r>
            <a:endParaRPr lang="en-US" sz="1600" dirty="0">
              <a:ea typeface="+mn-lt"/>
              <a:cs typeface="+mn-lt"/>
            </a:endParaRPr>
          </a:p>
          <a:p>
            <a:pPr lvl="1">
              <a:buChar char="•"/>
            </a:pPr>
            <a:r>
              <a:rPr lang="en-US" sz="1600" dirty="0">
                <a:ea typeface="+mn-lt"/>
                <a:cs typeface="+mn-lt"/>
              </a:rPr>
              <a:t>SEVERE NPDR</a:t>
            </a:r>
          </a:p>
          <a:p>
            <a:pPr lvl="1">
              <a:buChar char="•"/>
            </a:pPr>
            <a:endParaRPr lang="en-US" sz="1600" dirty="0">
              <a:ea typeface="+mn-lt"/>
              <a:cs typeface="+mn-lt"/>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07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110EF-98A7-62C3-E48A-3CCF09749483}"/>
              </a:ext>
            </a:extLst>
          </p:cNvPr>
          <p:cNvSpPr>
            <a:spLocks noGrp="1"/>
          </p:cNvSpPr>
          <p:nvPr>
            <p:ph type="title"/>
          </p:nvPr>
        </p:nvSpPr>
        <p:spPr>
          <a:xfrm>
            <a:off x="782723" y="809898"/>
            <a:ext cx="7457037" cy="1554480"/>
          </a:xfrm>
        </p:spPr>
        <p:txBody>
          <a:bodyPr anchor="ctr">
            <a:normAutofit/>
          </a:bodyPr>
          <a:lstStyle/>
          <a:p>
            <a:r>
              <a:rPr lang="en-US" sz="4800" dirty="0">
                <a:ea typeface="+mj-lt"/>
                <a:cs typeface="+mj-lt"/>
              </a:rPr>
              <a:t>Data Augmentation </a:t>
            </a:r>
            <a:endParaRPr lang="en-US" sz="4800" dirty="0">
              <a:ea typeface="Calibri"/>
              <a:cs typeface="Calibri"/>
            </a:endParaRPr>
          </a:p>
        </p:txBody>
      </p:sp>
      <p:sp>
        <p:nvSpPr>
          <p:cNvPr id="3" name="Content Placeholder 2">
            <a:extLst>
              <a:ext uri="{FF2B5EF4-FFF2-40B4-BE49-F238E27FC236}">
                <a16:creationId xmlns:a16="http://schemas.microsoft.com/office/drawing/2014/main" id="{9E0B4B52-5FEB-2E14-BF13-5F539DF4E8F2}"/>
              </a:ext>
            </a:extLst>
          </p:cNvPr>
          <p:cNvSpPr>
            <a:spLocks noGrp="1"/>
          </p:cNvSpPr>
          <p:nvPr>
            <p:ph idx="1"/>
          </p:nvPr>
        </p:nvSpPr>
        <p:spPr>
          <a:xfrm>
            <a:off x="783771" y="3017522"/>
            <a:ext cx="7455989" cy="3124658"/>
          </a:xfrm>
        </p:spPr>
        <p:txBody>
          <a:bodyPr vert="horz" lIns="91440" tIns="45720" rIns="91440" bIns="45720" rtlCol="0" anchor="ctr">
            <a:normAutofit/>
          </a:bodyPr>
          <a:lstStyle/>
          <a:p>
            <a:pPr>
              <a:lnSpc>
                <a:spcPct val="90000"/>
              </a:lnSpc>
            </a:pPr>
            <a:r>
              <a:rPr lang="en-US" sz="1600">
                <a:ea typeface="+mn-lt"/>
                <a:cs typeface="+mn-lt"/>
              </a:rPr>
              <a:t>Data augmentation is a powerful technique used in Convolutional Neural Networks (CNNs) to address the challenge of limited training data. It essentially involves artificially creating new training data by applying random transformations to existing data points. This helps CNNs become more robust and generalize better to unseen data.</a:t>
            </a:r>
            <a:endParaRPr lang="en-US" sz="1600">
              <a:ea typeface="Calibri"/>
              <a:cs typeface="Calibri"/>
            </a:endParaRPr>
          </a:p>
          <a:p>
            <a:pPr>
              <a:lnSpc>
                <a:spcPct val="90000"/>
              </a:lnSpc>
            </a:pPr>
            <a:r>
              <a:rPr lang="en-US" sz="1600">
                <a:ea typeface="+mn-lt"/>
                <a:cs typeface="+mn-lt"/>
              </a:rPr>
              <a:t>Reduces Overfitting: Model has been trained on a limited data set, and as a result, it performs extremely well on that specific data set but may not generalize well to other datasets.</a:t>
            </a:r>
            <a:endParaRPr lang="en-US" sz="1600"/>
          </a:p>
          <a:p>
            <a:pPr>
              <a:lnSpc>
                <a:spcPct val="90000"/>
              </a:lnSpc>
            </a:pPr>
            <a:r>
              <a:rPr lang="en-US" sz="1600">
                <a:ea typeface="+mn-lt"/>
                <a:cs typeface="+mn-lt"/>
              </a:rPr>
              <a:t>Improves Invariance: In real-world scenarios, images can vary in terms of rotation, scale, lighting, and other factors.</a:t>
            </a:r>
            <a:endParaRPr lang="en-US" sz="1600"/>
          </a:p>
          <a:p>
            <a:pPr>
              <a:lnSpc>
                <a:spcPct val="90000"/>
              </a:lnSpc>
            </a:pPr>
            <a:r>
              <a:rPr lang="en-US" sz="1600">
                <a:ea typeface="+mn-lt"/>
                <a:cs typeface="+mn-lt"/>
              </a:rPr>
              <a:t>Geometric Transformations: This includes techniques like random cropping, rotation, scaling, and flipping (horizontal or vertical). These simulate different viewpoints and slight changes in object position.</a:t>
            </a:r>
            <a:endParaRPr lang="en-US" sz="16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46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7D6CE-A89B-5356-4A44-354361E5A5C8}"/>
              </a:ext>
            </a:extLst>
          </p:cNvPr>
          <p:cNvSpPr>
            <a:spLocks noGrp="1"/>
          </p:cNvSpPr>
          <p:nvPr>
            <p:ph type="title"/>
          </p:nvPr>
        </p:nvSpPr>
        <p:spPr>
          <a:xfrm>
            <a:off x="782723" y="809898"/>
            <a:ext cx="7457037" cy="1554480"/>
          </a:xfrm>
        </p:spPr>
        <p:txBody>
          <a:bodyPr anchor="ctr">
            <a:normAutofit/>
          </a:bodyPr>
          <a:lstStyle/>
          <a:p>
            <a:r>
              <a:rPr lang="en-US" sz="4800" dirty="0">
                <a:ea typeface="+mj-lt"/>
                <a:cs typeface="+mj-lt"/>
              </a:rPr>
              <a:t>Data Augmentation</a:t>
            </a:r>
            <a:endParaRPr lang="en-US" sz="4800" dirty="0">
              <a:ea typeface="Calibri"/>
              <a:cs typeface="Calibri"/>
            </a:endParaRPr>
          </a:p>
        </p:txBody>
      </p:sp>
      <p:pic>
        <p:nvPicPr>
          <p:cNvPr id="4" name="Picture 3" descr="A diagram of a flowchart&#10;&#10;Description automatically generated">
            <a:extLst>
              <a:ext uri="{FF2B5EF4-FFF2-40B4-BE49-F238E27FC236}">
                <a16:creationId xmlns:a16="http://schemas.microsoft.com/office/drawing/2014/main" id="{1FB37D09-BA1E-5347-4D87-F462B9178309}"/>
              </a:ext>
            </a:extLst>
          </p:cNvPr>
          <p:cNvPicPr>
            <a:picLocks noChangeAspect="1"/>
          </p:cNvPicPr>
          <p:nvPr/>
        </p:nvPicPr>
        <p:blipFill>
          <a:blip r:embed="rId2"/>
          <a:stretch>
            <a:fillRect/>
          </a:stretch>
        </p:blipFill>
        <p:spPr>
          <a:xfrm>
            <a:off x="743858" y="3194971"/>
            <a:ext cx="7496175" cy="2638425"/>
          </a:xfrm>
          <a:prstGeom prst="rect">
            <a:avLst/>
          </a:prstGeom>
        </p:spPr>
      </p:pic>
    </p:spTree>
    <p:extLst>
      <p:ext uri="{BB962C8B-B14F-4D97-AF65-F5344CB8AC3E}">
        <p14:creationId xmlns:p14="http://schemas.microsoft.com/office/powerpoint/2010/main" val="285028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US" sz="4800" b="1" dirty="0">
                <a:solidFill>
                  <a:srgbClr val="0D0D0D"/>
                </a:solidFill>
                <a:ea typeface="+mj-lt"/>
                <a:cs typeface="+mj-lt"/>
              </a:rPr>
              <a:t>Introduction to Inception Net</a:t>
            </a:r>
            <a:endParaRPr lang="en-US" sz="4800" dirty="0">
              <a:ea typeface="Calibri"/>
              <a:cs typeface="Calibri"/>
            </a:endParaRPr>
          </a:p>
        </p:txBody>
      </p:sp>
      <p:sp>
        <p:nvSpPr>
          <p:cNvPr id="7" name="Content Placeholder 2"/>
          <p:cNvSpPr>
            <a:spLocks noGrp="1"/>
          </p:cNvSpPr>
          <p:nvPr>
            <p:ph idx="1"/>
          </p:nvPr>
        </p:nvSpPr>
        <p:spPr>
          <a:xfrm>
            <a:off x="474313" y="2508414"/>
            <a:ext cx="8044957" cy="3633766"/>
          </a:xfrm>
        </p:spPr>
        <p:txBody>
          <a:bodyPr anchor="ctr">
            <a:normAutofit/>
          </a:bodyPr>
          <a:lstStyle/>
          <a:p>
            <a:pPr algn="just"/>
            <a:r>
              <a:rPr lang="en-IN" sz="1600" dirty="0">
                <a:ea typeface="+mn-lt"/>
                <a:cs typeface="+mn-lt"/>
              </a:rPr>
              <a:t>Inception Net is a convolutional neural network (CNN) designed for image classification tasks and developed for the ImageNet Large Scale Visual Recognition Challenge.</a:t>
            </a:r>
            <a:endParaRPr lang="en-US" sz="1600">
              <a:ea typeface="Calibri"/>
              <a:cs typeface="Calibri"/>
            </a:endParaRPr>
          </a:p>
          <a:p>
            <a:pPr algn="just"/>
            <a:r>
              <a:rPr lang="en-IN" sz="1600" dirty="0">
                <a:ea typeface="+mn-lt"/>
                <a:cs typeface="+mn-lt"/>
              </a:rPr>
              <a:t>Inception net, commonly referred to as Google Net, as a deep convolutional neural Network (CNN).</a:t>
            </a:r>
            <a:endParaRPr lang="en-IN" sz="1600">
              <a:ea typeface="Calibri"/>
              <a:cs typeface="Calibri"/>
            </a:endParaRPr>
          </a:p>
          <a:p>
            <a:pPr algn="just"/>
            <a:r>
              <a:rPr lang="en-IN" sz="1600" dirty="0">
                <a:ea typeface="+mn-lt"/>
                <a:cs typeface="+mn-lt"/>
              </a:rPr>
              <a:t>It is well known for being effective at classifying images, and many computer vision application have embraced it.</a:t>
            </a:r>
            <a:endParaRPr lang="en-IN" sz="1600">
              <a:ea typeface="Calibri"/>
              <a:cs typeface="Calibri"/>
            </a:endParaRPr>
          </a:p>
          <a:p>
            <a:pPr algn="just"/>
            <a:r>
              <a:rPr lang="en-IN" sz="1600" dirty="0">
                <a:ea typeface="+mn-lt"/>
                <a:cs typeface="+mn-lt"/>
              </a:rPr>
              <a:t>The Inception Net architecture is distinguished by the creative way it employs inception modules, which are stacks of several layers of convolutions with varying sizes and functions. </a:t>
            </a:r>
            <a:endParaRPr lang="en-IN" sz="1600">
              <a:ea typeface="Calibri"/>
              <a:cs typeface="Calibri"/>
            </a:endParaRPr>
          </a:p>
          <a:p>
            <a:pPr algn="just"/>
            <a:r>
              <a:rPr lang="en-IN" sz="1600" dirty="0">
                <a:ea typeface="+mn-lt"/>
                <a:cs typeface="+mn-lt"/>
              </a:rPr>
              <a:t>Inception v3 is a convolutional neural network that helps with image analysis and object detection. </a:t>
            </a:r>
            <a:endParaRPr lang="en-IN" sz="1600">
              <a:ea typeface="Calibri"/>
              <a:cs typeface="Calibri"/>
            </a:endParaRPr>
          </a:p>
          <a:p>
            <a:pPr algn="just"/>
            <a:r>
              <a:rPr lang="en-IN" sz="1600" dirty="0">
                <a:ea typeface="+mn-lt"/>
                <a:cs typeface="+mn-lt"/>
              </a:rPr>
              <a:t>Inception V3 has been shown to achieve greater than 78.1% accuracy on the ImageNet dataset.</a:t>
            </a:r>
            <a:endParaRPr lang="en-IN" sz="1600">
              <a:ea typeface="Calibri"/>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US" sz="4800" b="1" dirty="0">
                <a:solidFill>
                  <a:srgbClr val="0D0D0D"/>
                </a:solidFill>
                <a:ea typeface="+mj-lt"/>
                <a:cs typeface="+mj-lt"/>
              </a:rPr>
              <a:t>Inception Net Model</a:t>
            </a:r>
            <a:endParaRPr lang="en-US" sz="4800" dirty="0">
              <a:ea typeface="Calibri"/>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0" name="Content Placeholder 19" descr="A diagram of a process&#10;&#10;Description automatically generated">
            <a:extLst>
              <a:ext uri="{FF2B5EF4-FFF2-40B4-BE49-F238E27FC236}">
                <a16:creationId xmlns:a16="http://schemas.microsoft.com/office/drawing/2014/main" id="{9C77C70B-7E63-11FF-1B16-845733FFB89E}"/>
              </a:ext>
            </a:extLst>
          </p:cNvPr>
          <p:cNvPicPr>
            <a:picLocks noGrp="1" noChangeAspect="1"/>
          </p:cNvPicPr>
          <p:nvPr>
            <p:ph idx="1"/>
          </p:nvPr>
        </p:nvPicPr>
        <p:blipFill>
          <a:blip r:embed="rId2"/>
          <a:stretch>
            <a:fillRect/>
          </a:stretch>
        </p:blipFill>
        <p:spPr>
          <a:xfrm>
            <a:off x="1396506" y="2917843"/>
            <a:ext cx="6564466" cy="289580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27B9D-E750-09D2-3B3A-FE843EB5E7D2}"/>
              </a:ext>
            </a:extLst>
          </p:cNvPr>
          <p:cNvSpPr>
            <a:spLocks noGrp="1"/>
          </p:cNvSpPr>
          <p:nvPr>
            <p:ph type="title"/>
          </p:nvPr>
        </p:nvSpPr>
        <p:spPr>
          <a:xfrm>
            <a:off x="606478" y="386930"/>
            <a:ext cx="6927525" cy="1188950"/>
          </a:xfrm>
        </p:spPr>
        <p:txBody>
          <a:bodyPr vert="horz" lIns="91440" tIns="45720" rIns="91440" bIns="45720" rtlCol="0" anchor="b">
            <a:normAutofit/>
          </a:bodyPr>
          <a:lstStyle/>
          <a:p>
            <a:pPr>
              <a:lnSpc>
                <a:spcPct val="90000"/>
              </a:lnSpc>
            </a:pPr>
            <a:r>
              <a:rPr lang="en-US" sz="4800" kern="1200" dirty="0">
                <a:latin typeface="+mj-lt"/>
                <a:ea typeface="+mj-ea"/>
                <a:cs typeface="+mj-cs"/>
              </a:rPr>
              <a:t>DR Using Inception Net</a:t>
            </a:r>
            <a:endParaRPr lang="en-US" sz="4800">
              <a:ea typeface="Calibri"/>
              <a:cs typeface="Calibri"/>
            </a:endParaRP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9AED4E4-CAB3-F686-3D9E-2D5EACE2BE09}"/>
              </a:ext>
            </a:extLst>
          </p:cNvPr>
          <p:cNvSpPr>
            <a:spLocks/>
          </p:cNvSpPr>
          <p:nvPr/>
        </p:nvSpPr>
        <p:spPr>
          <a:xfrm>
            <a:off x="1302260" y="2598710"/>
            <a:ext cx="3025615" cy="479105"/>
          </a:xfrm>
          <a:prstGeom prst="rect">
            <a:avLst/>
          </a:prstGeom>
        </p:spPr>
        <p:txBody>
          <a:bodyPr>
            <a:normAutofit/>
          </a:bodyPr>
          <a:lstStyle/>
          <a:p>
            <a:pPr algn="ctr" defTabSz="676656">
              <a:spcAft>
                <a:spcPts val="600"/>
              </a:spcAft>
            </a:pPr>
            <a:r>
              <a:rPr lang="en-US" sz="2368" kern="1200">
                <a:solidFill>
                  <a:schemeClr val="tx1"/>
                </a:solidFill>
                <a:latin typeface="+mn-lt"/>
                <a:ea typeface="+mn-lt"/>
                <a:cs typeface="+mn-lt"/>
              </a:rPr>
              <a:t>Advantages</a:t>
            </a:r>
            <a:endParaRPr lang="en-US" sz="3200">
              <a:cs typeface="Calibri"/>
            </a:endParaRPr>
          </a:p>
        </p:txBody>
      </p:sp>
      <p:sp>
        <p:nvSpPr>
          <p:cNvPr id="4" name="Content Placeholder 3">
            <a:extLst>
              <a:ext uri="{FF2B5EF4-FFF2-40B4-BE49-F238E27FC236}">
                <a16:creationId xmlns:a16="http://schemas.microsoft.com/office/drawing/2014/main" id="{CABB19D4-3443-9F1D-9064-EF2262F60899}"/>
              </a:ext>
            </a:extLst>
          </p:cNvPr>
          <p:cNvSpPr>
            <a:spLocks/>
          </p:cNvSpPr>
          <p:nvPr/>
        </p:nvSpPr>
        <p:spPr>
          <a:xfrm>
            <a:off x="1302260" y="3077815"/>
            <a:ext cx="3025615" cy="2959039"/>
          </a:xfrm>
          <a:prstGeom prst="rect">
            <a:avLst/>
          </a:prstGeom>
        </p:spPr>
        <p:txBody>
          <a:bodyPr vert="horz" lIns="91440" tIns="45720" rIns="91440" bIns="45720" rtlCol="0" anchor="t">
            <a:noAutofit/>
          </a:bodyPr>
          <a:lstStyle/>
          <a:p>
            <a:pPr marL="285750" indent="-285750" algn="just" defTabSz="676656">
              <a:lnSpc>
                <a:spcPct val="90000"/>
              </a:lnSpc>
              <a:spcAft>
                <a:spcPts val="600"/>
              </a:spcAft>
              <a:buFont typeface="Arial"/>
              <a:buChar char="•"/>
            </a:pPr>
            <a:r>
              <a:rPr lang="en-US" sz="1400" kern="1200" dirty="0">
                <a:latin typeface="+mn-lt"/>
                <a:ea typeface="+mn-lt"/>
                <a:cs typeface="+mn-lt"/>
              </a:rPr>
              <a:t>Deep learning, specifically the Inception Net architecture, is being used for detecting diabetic retinopathy (DR) due to its ability to learn intricate patterns and features from raw data, eliminating the need for manual feature engineering. </a:t>
            </a:r>
            <a:endParaRPr lang="en-US" sz="1400" kern="1200" dirty="0">
              <a:latin typeface="+mn-lt"/>
              <a:ea typeface="Calibri"/>
              <a:cs typeface="Calibri"/>
            </a:endParaRPr>
          </a:p>
          <a:p>
            <a:pPr marL="285750" indent="-285750" algn="just" defTabSz="676656">
              <a:lnSpc>
                <a:spcPct val="90000"/>
              </a:lnSpc>
              <a:spcAft>
                <a:spcPts val="600"/>
              </a:spcAft>
              <a:buFont typeface="Arial"/>
              <a:buChar char="•"/>
            </a:pPr>
            <a:r>
              <a:rPr lang="en-US" sz="1400" kern="1200" dirty="0">
                <a:latin typeface="+mn-lt"/>
                <a:ea typeface="+mn-lt"/>
                <a:cs typeface="+mn-lt"/>
              </a:rPr>
              <a:t>This is particularly useful in medical imaging tasks, where subtle changes in retinal morphology indicate disease presence.</a:t>
            </a:r>
            <a:r>
              <a:rPr lang="en-US" sz="1400" dirty="0">
                <a:ea typeface="+mn-lt"/>
                <a:cs typeface="+mn-lt"/>
              </a:rPr>
              <a:t> </a:t>
            </a:r>
            <a:endParaRPr lang="en-US" sz="1400" kern="1200" dirty="0">
              <a:latin typeface="+mn-lt"/>
              <a:ea typeface="Calibri"/>
              <a:cs typeface="Calibri"/>
            </a:endParaRPr>
          </a:p>
          <a:p>
            <a:pPr marL="285750" indent="-285750" algn="just" defTabSz="676656">
              <a:lnSpc>
                <a:spcPct val="90000"/>
              </a:lnSpc>
              <a:spcAft>
                <a:spcPts val="600"/>
              </a:spcAft>
              <a:buFont typeface="Arial"/>
              <a:buChar char="•"/>
            </a:pPr>
            <a:r>
              <a:rPr lang="en-US" sz="1400" kern="1200" dirty="0">
                <a:latin typeface="+mn-lt"/>
                <a:ea typeface="+mn-lt"/>
                <a:cs typeface="+mn-lt"/>
              </a:rPr>
              <a:t>The automated nature of these systems reduces healthcare professionals' workload.</a:t>
            </a:r>
            <a:endParaRPr lang="en-US" sz="1400" kern="1200" dirty="0">
              <a:latin typeface="+mn-lt"/>
              <a:ea typeface="Calibri"/>
              <a:cs typeface="Calibri"/>
            </a:endParaRPr>
          </a:p>
          <a:p>
            <a:pPr marL="285750" indent="-285750" algn="just">
              <a:lnSpc>
                <a:spcPct val="90000"/>
              </a:lnSpc>
              <a:spcAft>
                <a:spcPts val="600"/>
              </a:spcAft>
              <a:buFont typeface="Arial"/>
              <a:buChar char="•"/>
            </a:pPr>
            <a:endParaRPr lang="en-US" sz="1400" dirty="0">
              <a:ea typeface="Calibri"/>
              <a:cs typeface="Calibri"/>
            </a:endParaRPr>
          </a:p>
        </p:txBody>
      </p:sp>
      <p:sp>
        <p:nvSpPr>
          <p:cNvPr id="5" name="Text Placeholder 4">
            <a:extLst>
              <a:ext uri="{FF2B5EF4-FFF2-40B4-BE49-F238E27FC236}">
                <a16:creationId xmlns:a16="http://schemas.microsoft.com/office/drawing/2014/main" id="{8AC54068-4074-B823-EB57-04B03226673D}"/>
              </a:ext>
            </a:extLst>
          </p:cNvPr>
          <p:cNvSpPr>
            <a:spLocks/>
          </p:cNvSpPr>
          <p:nvPr/>
        </p:nvSpPr>
        <p:spPr>
          <a:xfrm>
            <a:off x="4438437" y="2598710"/>
            <a:ext cx="3026803" cy="479105"/>
          </a:xfrm>
          <a:prstGeom prst="rect">
            <a:avLst/>
          </a:prstGeom>
        </p:spPr>
        <p:txBody>
          <a:bodyPr>
            <a:noAutofit/>
          </a:bodyPr>
          <a:lstStyle/>
          <a:p>
            <a:pPr algn="ctr" defTabSz="676656">
              <a:spcAft>
                <a:spcPts val="600"/>
              </a:spcAft>
            </a:pPr>
            <a:r>
              <a:rPr lang="en-US" sz="2368" kern="1200">
                <a:solidFill>
                  <a:schemeClr val="tx1"/>
                </a:solidFill>
                <a:latin typeface="+mn-lt"/>
                <a:ea typeface="+mn-lt"/>
                <a:cs typeface="+mn-lt"/>
              </a:rPr>
              <a:t>Disadvantages</a:t>
            </a:r>
            <a:endParaRPr lang="en-US" sz="3200" b="0">
              <a:ea typeface="+mn-lt"/>
              <a:cs typeface="+mn-lt"/>
            </a:endParaRPr>
          </a:p>
        </p:txBody>
      </p:sp>
      <p:sp>
        <p:nvSpPr>
          <p:cNvPr id="6" name="Content Placeholder 5">
            <a:extLst>
              <a:ext uri="{FF2B5EF4-FFF2-40B4-BE49-F238E27FC236}">
                <a16:creationId xmlns:a16="http://schemas.microsoft.com/office/drawing/2014/main" id="{6F72AEFA-2327-35CC-C650-37BC1DA7FAE8}"/>
              </a:ext>
            </a:extLst>
          </p:cNvPr>
          <p:cNvSpPr>
            <a:spLocks/>
          </p:cNvSpPr>
          <p:nvPr/>
        </p:nvSpPr>
        <p:spPr>
          <a:xfrm>
            <a:off x="4438437" y="3077815"/>
            <a:ext cx="3026803" cy="2959039"/>
          </a:xfrm>
          <a:prstGeom prst="rect">
            <a:avLst/>
          </a:prstGeom>
        </p:spPr>
        <p:txBody>
          <a:bodyPr vert="horz" lIns="91440" tIns="45720" rIns="91440" bIns="45720" rtlCol="0" anchor="t">
            <a:noAutofit/>
          </a:bodyPr>
          <a:lstStyle/>
          <a:p>
            <a:pPr marL="285750" indent="-285750" algn="just" defTabSz="676656">
              <a:spcAft>
                <a:spcPts val="600"/>
              </a:spcAft>
              <a:buFont typeface="Arial"/>
              <a:buChar char="•"/>
            </a:pPr>
            <a:r>
              <a:rPr lang="en-US" sz="1400" kern="1200" dirty="0">
                <a:latin typeface="+mn-lt"/>
                <a:ea typeface="+mn-lt"/>
                <a:cs typeface="+mn-lt"/>
              </a:rPr>
              <a:t>Deep learning, particularly the Inception Net architecture, is effective for detecting diabetic retinopathy, but it faces limitations such as reliance on quality annotated data, computational resources, and interpretability issues. </a:t>
            </a:r>
            <a:endParaRPr lang="en-US" sz="1400" kern="1200" dirty="0">
              <a:latin typeface="+mn-lt"/>
              <a:ea typeface="Calibri"/>
              <a:cs typeface="Calibri"/>
            </a:endParaRPr>
          </a:p>
          <a:p>
            <a:pPr marL="285750" indent="-285750" algn="just" defTabSz="676656">
              <a:spcAft>
                <a:spcPts val="600"/>
              </a:spcAft>
              <a:buFont typeface="Arial"/>
              <a:buChar char="•"/>
            </a:pPr>
            <a:r>
              <a:rPr lang="en-US" sz="1400" kern="1200" dirty="0">
                <a:latin typeface="+mn-lt"/>
                <a:ea typeface="+mn-lt"/>
                <a:cs typeface="+mn-lt"/>
              </a:rPr>
              <a:t>Insufficient or biased data can lead to overfitting, while limited access to high-performance computing infrastructure can pose practical challenges.</a:t>
            </a:r>
            <a:endParaRPr lang="en-US" sz="1400" dirty="0">
              <a:ea typeface="Calibri"/>
              <a:cs typeface="Calibri"/>
            </a:endParaRPr>
          </a:p>
        </p:txBody>
      </p:sp>
    </p:spTree>
    <p:extLst>
      <p:ext uri="{BB962C8B-B14F-4D97-AF65-F5344CB8AC3E}">
        <p14:creationId xmlns:p14="http://schemas.microsoft.com/office/powerpoint/2010/main" val="111691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7D6CE-A89B-5356-4A44-354361E5A5C8}"/>
              </a:ext>
            </a:extLst>
          </p:cNvPr>
          <p:cNvSpPr>
            <a:spLocks noGrp="1"/>
          </p:cNvSpPr>
          <p:nvPr>
            <p:ph type="title"/>
          </p:nvPr>
        </p:nvSpPr>
        <p:spPr>
          <a:xfrm>
            <a:off x="782723" y="809898"/>
            <a:ext cx="7457037" cy="1554480"/>
          </a:xfrm>
        </p:spPr>
        <p:txBody>
          <a:bodyPr anchor="ctr">
            <a:normAutofit/>
          </a:bodyPr>
          <a:lstStyle/>
          <a:p>
            <a:r>
              <a:rPr lang="en-US" sz="4800" dirty="0">
                <a:ea typeface="Calibri"/>
                <a:cs typeface="Calibri"/>
              </a:rPr>
              <a:t>Web Application</a:t>
            </a:r>
          </a:p>
        </p:txBody>
      </p:sp>
      <p:pic>
        <p:nvPicPr>
          <p:cNvPr id="3" name="Picture 2" descr="A diagram of a software development&#10;&#10;Description automatically generated">
            <a:extLst>
              <a:ext uri="{FF2B5EF4-FFF2-40B4-BE49-F238E27FC236}">
                <a16:creationId xmlns:a16="http://schemas.microsoft.com/office/drawing/2014/main" id="{061B4D0D-EE1D-5F50-2CB2-676CA6C8F64F}"/>
              </a:ext>
            </a:extLst>
          </p:cNvPr>
          <p:cNvPicPr>
            <a:picLocks noChangeAspect="1"/>
          </p:cNvPicPr>
          <p:nvPr/>
        </p:nvPicPr>
        <p:blipFill>
          <a:blip r:embed="rId2"/>
          <a:stretch>
            <a:fillRect/>
          </a:stretch>
        </p:blipFill>
        <p:spPr>
          <a:xfrm>
            <a:off x="1860440" y="2839267"/>
            <a:ext cx="4996162" cy="3821266"/>
          </a:xfrm>
          <a:prstGeom prst="rect">
            <a:avLst/>
          </a:prstGeom>
        </p:spPr>
      </p:pic>
    </p:spTree>
    <p:extLst>
      <p:ext uri="{BB962C8B-B14F-4D97-AF65-F5344CB8AC3E}">
        <p14:creationId xmlns:p14="http://schemas.microsoft.com/office/powerpoint/2010/main" val="2017978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0</TotalTime>
  <Words>1099</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Detection of Diabetic Retinopathy</vt:lpstr>
      <vt:lpstr>Introduction to Diabetic Retinopathy</vt:lpstr>
      <vt:lpstr>Introduction to Diabetic Retinopathy</vt:lpstr>
      <vt:lpstr>Data Augmentation </vt:lpstr>
      <vt:lpstr>Data Augmentation</vt:lpstr>
      <vt:lpstr>Introduction to Inception Net</vt:lpstr>
      <vt:lpstr>Inception Net Model</vt:lpstr>
      <vt:lpstr>DR Using Inception Net</vt:lpstr>
      <vt:lpstr>Web Application</vt:lpstr>
      <vt:lpstr>PowerPoint Presentation</vt:lpstr>
      <vt:lpstr>PowerPoint Presentation</vt:lpstr>
      <vt:lpstr>PowerPoint Presentation</vt:lpstr>
      <vt:lpstr>Conclusion</vt:lpstr>
      <vt:lpstr>Future Scope</vt:lpstr>
      <vt:lpstr>REFERENCES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OKOK PROJECTS</dc:creator>
  <cp:lastModifiedBy>Vara Siddha Vignesh Edara</cp:lastModifiedBy>
  <cp:revision>524</cp:revision>
  <dcterms:created xsi:type="dcterms:W3CDTF">2006-08-16T00:00:00Z</dcterms:created>
  <dcterms:modified xsi:type="dcterms:W3CDTF">2024-05-14T14:07:36Z</dcterms:modified>
</cp:coreProperties>
</file>