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0" r:id="rId4"/>
    <p:sldId id="270" r:id="rId5"/>
    <p:sldId id="258" r:id="rId6"/>
    <p:sldId id="271" r:id="rId7"/>
    <p:sldId id="272" r:id="rId8"/>
    <p:sldId id="262" r:id="rId9"/>
    <p:sldId id="275" r:id="rId10"/>
    <p:sldId id="265" r:id="rId11"/>
    <p:sldId id="273" r:id="rId12"/>
    <p:sldId id="274" r:id="rId13"/>
    <p:sldId id="264" r:id="rId14"/>
    <p:sldId id="266" r:id="rId15"/>
    <p:sldId id="267" r:id="rId16"/>
    <p:sldId id="268" r:id="rId17"/>
    <p:sldId id="269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CF802-13F3-4EF8-A781-25998C9F6C14}" v="686" dt="2023-11-27T13:38:53.704"/>
    <p1510:client id="{9DB165FE-D60A-4316-B159-6D987501B96A}" v="179" dt="2023-11-25T08:12:24.071"/>
    <p1510:client id="{C865FE8F-1444-4259-80BC-B345B52860C1}" v="86" dt="2023-11-26T12:24:26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87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2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84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9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8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7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23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idcrosby.blogspot.com/2008/09/pens-prospects-v-panthers-prospects-l-2.html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fiks.com/2020/02/17/face-recognition-with-facebook-deepface-in-kera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963018-BBCE-48E1-8650-0EF073B0D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art of a person">
            <a:extLst>
              <a:ext uri="{FF2B5EF4-FFF2-40B4-BE49-F238E27FC236}">
                <a16:creationId xmlns:a16="http://schemas.microsoft.com/office/drawing/2014/main" id="{E33057B7-5A70-E184-92C7-A588B24C8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00" b="2405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C8D519-5A24-4E2E-8D97-C6F37BD48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143500"/>
            <a:ext cx="12191996" cy="171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494" y="5451471"/>
            <a:ext cx="10185009" cy="672355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latin typeface="Goudy Old Style"/>
                <a:ea typeface="+mj-lt"/>
                <a:cs typeface="+mj-lt"/>
              </a:rPr>
              <a:t>Face Recognition Using MTCNN</a:t>
            </a:r>
            <a:r>
              <a:rPr lang="en-US" sz="3600">
                <a:ea typeface="+mj-lt"/>
                <a:cs typeface="+mj-lt"/>
              </a:rPr>
              <a:t> 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5144087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941A-C5AE-B643-68A5-25C522E7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  <a:ea typeface="+mj-lt"/>
                <a:cs typeface="+mj-lt"/>
              </a:rPr>
              <a:t>Algorithm and Flowchart</a:t>
            </a:r>
            <a:endParaRPr lang="en-US" dirty="0">
              <a:latin typeface="Goudy Old Style"/>
            </a:endParaRPr>
          </a:p>
        </p:txBody>
      </p:sp>
      <p:pic>
        <p:nvPicPr>
          <p:cNvPr id="4" name="Content Placeholder 3" descr="A diagram of a face recognition process&#10;&#10;Description automatically generated">
            <a:extLst>
              <a:ext uri="{FF2B5EF4-FFF2-40B4-BE49-F238E27FC236}">
                <a16:creationId xmlns:a16="http://schemas.microsoft.com/office/drawing/2014/main" id="{8814DB95-846B-06FE-53B8-07EB7CE49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537" y="1779247"/>
            <a:ext cx="2797519" cy="4566356"/>
          </a:xfrm>
        </p:spPr>
      </p:pic>
      <p:pic>
        <p:nvPicPr>
          <p:cNvPr id="5" name="Picture 4" descr="A diagram of a process">
            <a:extLst>
              <a:ext uri="{FF2B5EF4-FFF2-40B4-BE49-F238E27FC236}">
                <a16:creationId xmlns:a16="http://schemas.microsoft.com/office/drawing/2014/main" id="{E787AFB8-231B-9913-5951-FCBD2DF9F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289" y="2922312"/>
            <a:ext cx="7251594" cy="24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0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F5A5-9EDD-26DE-1812-6C7526F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Working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CBE7-5D7B-1E0A-568F-1C02318A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0E101A"/>
                </a:solidFill>
                <a:ea typeface="+mn-lt"/>
                <a:cs typeface="+mn-lt"/>
              </a:rPr>
              <a:t>In live face recognition, the system interfaces with the device's webcam to process real time input.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E101A"/>
                </a:solidFill>
                <a:ea typeface="+mn-lt"/>
                <a:cs typeface="+mn-lt"/>
              </a:rPr>
              <a:t>It swiftly detects faces, delineates them with bounding boxes, and extracts essential facial features.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E101A"/>
                </a:solidFill>
                <a:ea typeface="+mn-lt"/>
                <a:cs typeface="+mn-lt"/>
              </a:rPr>
              <a:t>These features, represented by 128 nodes, serve as reference points for identifying individuals.</a:t>
            </a:r>
            <a:endParaRPr lang="en-US"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E101A"/>
                </a:solidFill>
                <a:ea typeface="+mn-lt"/>
                <a:cs typeface="+mn-lt"/>
              </a:rPr>
              <a:t>The next involves comparing these reference images to those stored in the data set, There by identifying the person is done.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19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C546-EA2D-5FA0-0D6E-AB83B45A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Working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CE0F-6A90-409C-6FCF-E4ADE7AE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To achieve this identification, the model relies on a robust set of  comparisons, scrutinizing the input image against the dataset to ascertain identity. </a:t>
            </a:r>
          </a:p>
          <a:p>
            <a:r>
              <a:rPr lang="en-US" sz="2400" dirty="0">
                <a:ea typeface="+mn-lt"/>
                <a:cs typeface="+mn-lt"/>
              </a:rPr>
              <a:t>Notably, the model employs the MTCNN algorithm for face detection, renowned for its accuracy in real time face recognition applications. </a:t>
            </a:r>
          </a:p>
          <a:p>
            <a:r>
              <a:rPr lang="en-US" sz="2400" dirty="0">
                <a:ea typeface="+mn-lt"/>
                <a:cs typeface="+mn-lt"/>
              </a:rPr>
              <a:t>In addition, it utilizes popular deep learning  techniques, including CNN, in conjunction with libraries like Haar Cascades and TensorFlow to enhance its performance.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9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face detection system&#10;&#10;Description automatically generated">
            <a:extLst>
              <a:ext uri="{FF2B5EF4-FFF2-40B4-BE49-F238E27FC236}">
                <a16:creationId xmlns:a16="http://schemas.microsoft.com/office/drawing/2014/main" id="{1CB8E537-DD2B-BCDC-99F8-65CF79388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" y="-1111"/>
            <a:ext cx="12190535" cy="6852159"/>
          </a:xfrm>
        </p:spPr>
      </p:pic>
    </p:spTree>
    <p:extLst>
      <p:ext uri="{BB962C8B-B14F-4D97-AF65-F5344CB8AC3E}">
        <p14:creationId xmlns:p14="http://schemas.microsoft.com/office/powerpoint/2010/main" val="284200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EC0E09-17C4-44EA-9B84-0D22583C6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1EA9DF8-DCAE-D009-7852-D252A7752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989483" y="9"/>
            <a:ext cx="11202517" cy="6903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61E34-A21E-B6A0-575F-199E6BF8224F}"/>
              </a:ext>
            </a:extLst>
          </p:cNvPr>
          <p:cNvSpPr txBox="1"/>
          <p:nvPr/>
        </p:nvSpPr>
        <p:spPr>
          <a:xfrm>
            <a:off x="295806" y="945407"/>
            <a:ext cx="382504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ea typeface="+mn-lt"/>
                <a:cs typeface="+mn-lt"/>
              </a:rPr>
              <a:t>RESULTS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66490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4EC0E09-17C4-44EA-9B84-0D22583C6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15C121C-F477-A579-2FB9-AB36E7ABF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2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C0E09-17C4-44EA-9B84-0D22583C6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F519A37-9B9F-9C7B-B9DA-D1B2BD418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1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C0E09-17C4-44EA-9B84-0D22583C6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97B1B45-126D-D50F-3302-CEFDCF7E2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0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rtoon dog with a red collar&#10;&#10;Description automatically generated">
            <a:extLst>
              <a:ext uri="{FF2B5EF4-FFF2-40B4-BE49-F238E27FC236}">
                <a16:creationId xmlns:a16="http://schemas.microsoft.com/office/drawing/2014/main" id="{2F0AAD4F-8447-06FB-7649-7E3AD7D3B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5" y="1313"/>
            <a:ext cx="12190249" cy="68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3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99DC40-3BC6-4459-BFDB-2DE74650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CDA27-9A31-1F92-D874-4863B668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28" y="1496937"/>
            <a:ext cx="3636915" cy="4675263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Goudy Old Style"/>
                <a:cs typeface="Calibri"/>
              </a:rPr>
              <a:t>Face Recognition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3920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253D2590-8272-1623-EA97-71B0AFCD4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28267" y="1149989"/>
            <a:ext cx="5318697" cy="29917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F0BA-6D0B-2369-B5A4-A1DC70B90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100" y="4673951"/>
            <a:ext cx="5463630" cy="1658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 input the Photos and the algorithm identifies the person in the </a:t>
            </a:r>
            <a:r>
              <a:rPr lang="en-US"/>
              <a:t>given Photos.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E18AA-DB71-53B0-1CED-C4E872E1C632}"/>
              </a:ext>
            </a:extLst>
          </p:cNvPr>
          <p:cNvSpPr txBox="1"/>
          <p:nvPr/>
        </p:nvSpPr>
        <p:spPr>
          <a:xfrm>
            <a:off x="9107248" y="3941701"/>
            <a:ext cx="223971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925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6A86C60-F601-4C9C-A94A-580DCA3A1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E9FBB-A64B-A2F9-C84F-05CD32A1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28" y="838201"/>
            <a:ext cx="3636915" cy="533400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oudy Old Style"/>
              </a:rPr>
              <a:t>Face Detection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3920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60E751-CE81-9BB9-0B23-DD7ECD42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100" y="838201"/>
            <a:ext cx="5463630" cy="224027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 dirty="0">
                <a:ea typeface="+mn-lt"/>
                <a:cs typeface="+mn-lt"/>
              </a:rPr>
              <a:t>Objective:</a:t>
            </a:r>
            <a:r>
              <a:rPr lang="en-US" sz="1700" dirty="0">
                <a:ea typeface="+mn-lt"/>
                <a:cs typeface="+mn-lt"/>
              </a:rPr>
              <a:t> Identify a specific person by comparing their </a:t>
            </a:r>
            <a:r>
              <a:rPr lang="en-US" dirty="0">
                <a:ea typeface="+mn-lt"/>
                <a:cs typeface="+mn-lt"/>
              </a:rPr>
              <a:t>facial</a:t>
            </a:r>
            <a:r>
              <a:rPr lang="en-US" sz="1700" dirty="0">
                <a:ea typeface="+mn-lt"/>
                <a:cs typeface="+mn-lt"/>
              </a:rPr>
              <a:t> features with a database of known faces.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b="1" dirty="0">
                <a:ea typeface="+mn-lt"/>
                <a:cs typeface="+mn-lt"/>
              </a:rPr>
              <a:t>Techniques:</a:t>
            </a:r>
            <a:r>
              <a:rPr lang="en-US" sz="1700" dirty="0">
                <a:ea typeface="+mn-lt"/>
                <a:cs typeface="+mn-lt"/>
              </a:rPr>
              <a:t> Face recognition often involves deep learning models, including CNNs, for feature extraction. Common architectures include </a:t>
            </a:r>
            <a:r>
              <a:rPr lang="en-US" sz="1700" dirty="0" err="1">
                <a:ea typeface="+mn-lt"/>
                <a:cs typeface="+mn-lt"/>
              </a:rPr>
              <a:t>FaceNet</a:t>
            </a:r>
            <a:r>
              <a:rPr lang="en-US" sz="1700" dirty="0">
                <a:ea typeface="+mn-lt"/>
                <a:cs typeface="+mn-lt"/>
              </a:rPr>
              <a:t> and </a:t>
            </a:r>
            <a:r>
              <a:rPr lang="en-US" sz="1700" dirty="0" err="1">
                <a:ea typeface="+mn-lt"/>
                <a:cs typeface="+mn-lt"/>
              </a:rPr>
              <a:t>VGGFace</a:t>
            </a:r>
            <a:r>
              <a:rPr lang="en-US" sz="1700" dirty="0">
                <a:ea typeface="+mn-lt"/>
                <a:cs typeface="+mn-lt"/>
              </a:rPr>
              <a:t>. The embeddings generated by these models can be used to compare and identify faces.</a:t>
            </a:r>
            <a:endParaRPr lang="en-US" sz="1700" dirty="0"/>
          </a:p>
          <a:p>
            <a:pPr>
              <a:lnSpc>
                <a:spcPct val="100000"/>
              </a:lnSpc>
            </a:pPr>
            <a:endParaRPr lang="en-US" sz="1700"/>
          </a:p>
        </p:txBody>
      </p:sp>
      <p:pic>
        <p:nvPicPr>
          <p:cNvPr id="4" name="Content Placeholder 3" descr="A person&amp;#39;s face with different facial features&#10;&#10;Description automatically generated">
            <a:extLst>
              <a:ext uri="{FF2B5EF4-FFF2-40B4-BE49-F238E27FC236}">
                <a16:creationId xmlns:a16="http://schemas.microsoft.com/office/drawing/2014/main" id="{ECB19302-E278-39FB-9A3E-F36A6378D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300" y="3550465"/>
            <a:ext cx="5386429" cy="243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1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A7CC8F-56A6-423D-B67A-8BA89D3E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956EBE-CC9C-413A-B3CC-751844EF8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diagram of a neural network&#10;&#10;Description automatically generated">
            <a:extLst>
              <a:ext uri="{FF2B5EF4-FFF2-40B4-BE49-F238E27FC236}">
                <a16:creationId xmlns:a16="http://schemas.microsoft.com/office/drawing/2014/main" id="{505B40EF-BE4D-A192-671A-4CACF8AB3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46" r="3" b="1274"/>
          <a:stretch/>
        </p:blipFill>
        <p:spPr>
          <a:xfrm>
            <a:off x="20" y="-13351"/>
            <a:ext cx="12191980" cy="68713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FC8D519-5A24-4E2E-8D97-C6F37BD48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-13349"/>
            <a:ext cx="12191996" cy="43053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8780">
                <a:srgbClr val="000000">
                  <a:alpha val="66000"/>
                </a:srgbClr>
              </a:gs>
              <a:gs pos="67000">
                <a:srgbClr val="000000">
                  <a:alpha val="5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8E8DA-FEA0-99FE-C378-F2AC7262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00" y="580925"/>
            <a:ext cx="10266399" cy="10726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>
                <a:solidFill>
                  <a:srgbClr val="FFFFFF"/>
                </a:solidFill>
              </a:rPr>
              <a:t>Neural Network General Structure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590800"/>
            <a:ext cx="1219199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0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A7CC8F-56A6-423D-B67A-8BA89D3E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6B8213-9BA0-4B5C-8C36-33F36FB81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uron system in yellow and light blue">
            <a:extLst>
              <a:ext uri="{FF2B5EF4-FFF2-40B4-BE49-F238E27FC236}">
                <a16:creationId xmlns:a16="http://schemas.microsoft.com/office/drawing/2014/main" id="{F451D797-19CC-E488-C692-A7B4F5BFF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87" r="-2" b="919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C8D519-5A24-4E2E-8D97-C6F37BD48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7108"/>
            <a:ext cx="12192000" cy="538089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200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89303-5E4D-BBC2-E6A8-7511BDA5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141" y="1714500"/>
            <a:ext cx="4499314" cy="2953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>
                <a:solidFill>
                  <a:srgbClr val="FFFFFF"/>
                </a:solidFill>
              </a:rPr>
              <a:t>convolutional neural network 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EB38E94-7AD1-4965-A70D-3F3098D23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66997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noFill/>
          <a:ln w="7620">
            <a:solidFill>
              <a:srgbClr val="FFFFFF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9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F1C918-BFFB-4543-86E1-0547B1842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AC133-CFEE-A806-5E6E-554553DD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816" y="399243"/>
            <a:ext cx="9341581" cy="1957285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>
                <a:latin typeface="Goudy Old Style"/>
                <a:ea typeface="+mj-lt"/>
                <a:cs typeface="+mj-lt"/>
              </a:rPr>
              <a:t>Convolutional Neural Network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5908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30D2-686C-CB1E-9952-670424A2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8133"/>
            <a:ext cx="6380570" cy="2901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CNN is a kind of neural network  where input is image. Contains less fully connectivity between neurons</a:t>
            </a:r>
          </a:p>
          <a:p>
            <a:r>
              <a:rPr lang="en-US" dirty="0"/>
              <a:t>CNN layers</a:t>
            </a:r>
            <a:br>
              <a:rPr lang="en-US" dirty="0"/>
            </a:br>
            <a:r>
              <a:rPr lang="en-US" dirty="0"/>
              <a:t>Input layer</a:t>
            </a:r>
            <a:br>
              <a:rPr lang="en-US" dirty="0"/>
            </a:br>
            <a:r>
              <a:rPr lang="en-US" dirty="0"/>
              <a:t>Convolutional layer</a:t>
            </a:r>
            <a:br>
              <a:rPr lang="en-US" dirty="0"/>
            </a:br>
            <a:r>
              <a:rPr lang="en-US" dirty="0"/>
              <a:t>Pooling layer</a:t>
            </a:r>
            <a:br>
              <a:rPr lang="en-US" dirty="0"/>
            </a:br>
            <a:r>
              <a:rPr lang="en-US" dirty="0"/>
              <a:t>Fully Connected layer</a:t>
            </a:r>
            <a:br>
              <a:rPr lang="en-US" dirty="0"/>
            </a:br>
            <a:r>
              <a:rPr lang="en-US" dirty="0"/>
              <a:t>Loss layer</a:t>
            </a:r>
          </a:p>
        </p:txBody>
      </p:sp>
    </p:spTree>
    <p:extLst>
      <p:ext uri="{BB962C8B-B14F-4D97-AF65-F5344CB8AC3E}">
        <p14:creationId xmlns:p14="http://schemas.microsoft.com/office/powerpoint/2010/main" val="323274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neural network&#10;&#10;Description automatically generated">
            <a:extLst>
              <a:ext uri="{FF2B5EF4-FFF2-40B4-BE49-F238E27FC236}">
                <a16:creationId xmlns:a16="http://schemas.microsoft.com/office/drawing/2014/main" id="{5EDCA307-EEC4-47F7-717F-0E1BF6E31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484" y="3911"/>
            <a:ext cx="12198966" cy="6844625"/>
          </a:xfrm>
        </p:spPr>
      </p:pic>
    </p:spTree>
    <p:extLst>
      <p:ext uri="{BB962C8B-B14F-4D97-AF65-F5344CB8AC3E}">
        <p14:creationId xmlns:p14="http://schemas.microsoft.com/office/powerpoint/2010/main" val="70072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9E456A1-F34C-4DB8-B32A-F604B48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14EF2-C254-B177-3819-31C6D0AE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93" y="365125"/>
            <a:ext cx="9937019" cy="108334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oudy Old Style"/>
              </a:rPr>
              <a:t>MTCNN</a:t>
            </a:r>
            <a:endParaRPr lang="en-US">
              <a:latin typeface="Goudy Old Style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C4C4-D9AB-DF77-7973-7203927CE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55" y="2176768"/>
            <a:ext cx="11577528" cy="39954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ea typeface="+mn-lt"/>
                <a:cs typeface="+mn-lt"/>
              </a:rPr>
              <a:t>The MTCNN is a sophisticated neural network structure that is utilized for recognizing and detecting faces, which involves a three-stage process consisting of P-Net, R-Net, and O-Net.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>
                <a:ea typeface="+mn-lt"/>
                <a:cs typeface="+mn-lt"/>
              </a:rPr>
              <a:t>Proposal Network (P-Net):</a:t>
            </a:r>
            <a:endParaRPr lang="en-US" sz="1800" b="1"/>
          </a:p>
          <a:p>
            <a:pPr algn="ctr">
              <a:lnSpc>
                <a:spcPct val="100000"/>
              </a:lnSpc>
            </a:pPr>
            <a:r>
              <a:rPr lang="en-US" sz="1800" dirty="0">
                <a:ea typeface="+mn-lt"/>
                <a:cs typeface="+mn-lt"/>
              </a:rPr>
              <a:t>First, the image is resized multiple times to detect faces of different sizes. Then the P network (Proposal) scans images, performing first detection. It has a low threshold for detection and therefore detects many false positives, even after NMS (Non-Maximum Suppression), but works like this on purpose.</a:t>
            </a:r>
            <a:endParaRPr lang="en-US" sz="180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>
                <a:ea typeface="+mn-lt"/>
                <a:cs typeface="+mn-lt"/>
              </a:rPr>
              <a:t>Refinement Network (R-Net):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ea typeface="+mn-lt"/>
                <a:cs typeface="+mn-lt"/>
              </a:rPr>
              <a:t>The proposed regions (containing many false positives) are input for the second network, the R-network (Refine), which, as the name suggests, filters detections (also with NMS) to obtain quite precise bounding boxes.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1800" b="1" dirty="0">
                <a:ea typeface="+mn-lt"/>
                <a:cs typeface="+mn-lt"/>
              </a:rPr>
              <a:t>Output Network (O-Net):</a:t>
            </a:r>
            <a:endParaRPr lang="en-US" sz="1800" b="1"/>
          </a:p>
          <a:p>
            <a:pPr algn="ctr">
              <a:lnSpc>
                <a:spcPct val="100000"/>
              </a:lnSpc>
            </a:pPr>
            <a:r>
              <a:rPr lang="en-US" sz="1800" dirty="0">
                <a:ea typeface="+mn-lt"/>
                <a:cs typeface="+mn-lt"/>
              </a:rPr>
              <a:t>The final stage, the O-network (Output) performs the final refinement of the bounding boxes. This way not only faces are detected, but bounding boxes are very right and precise.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6172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6427F-2B62-BE72-F3D6-4EC17D0B1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" y="731"/>
            <a:ext cx="12188746" cy="685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59172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341D2C"/>
      </a:dk2>
      <a:lt2>
        <a:srgbClr val="E2E8E3"/>
      </a:lt2>
      <a:accent1>
        <a:srgbClr val="C34DB2"/>
      </a:accent1>
      <a:accent2>
        <a:srgbClr val="913BB1"/>
      </a:accent2>
      <a:accent3>
        <a:srgbClr val="724DC3"/>
      </a:accent3>
      <a:accent4>
        <a:srgbClr val="3B47B1"/>
      </a:accent4>
      <a:accent5>
        <a:srgbClr val="4D8AC3"/>
      </a:accent5>
      <a:accent6>
        <a:srgbClr val="3BAAB1"/>
      </a:accent6>
      <a:hlink>
        <a:srgbClr val="3F6CBF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476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Felix Titling</vt:lpstr>
      <vt:lpstr>Goudy Old Style</vt:lpstr>
      <vt:lpstr>ArchwayVTI</vt:lpstr>
      <vt:lpstr>Face Recognition Using MTCNN </vt:lpstr>
      <vt:lpstr>Face Recognition</vt:lpstr>
      <vt:lpstr>Face Detection</vt:lpstr>
      <vt:lpstr>Neural Network General Structure</vt:lpstr>
      <vt:lpstr>convolutional neural network </vt:lpstr>
      <vt:lpstr>Convolutional Neural Network </vt:lpstr>
      <vt:lpstr>PowerPoint Presentation</vt:lpstr>
      <vt:lpstr>MTCNN</vt:lpstr>
      <vt:lpstr>PowerPoint Presentation</vt:lpstr>
      <vt:lpstr>Algorithm and Flowchart</vt:lpstr>
      <vt:lpstr>Working Process</vt:lpstr>
      <vt:lpstr>Working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Edara .Vignesh</dc:creator>
  <cp:lastModifiedBy>Vara Siddha Vignesh Edara</cp:lastModifiedBy>
  <cp:revision>398</cp:revision>
  <dcterms:created xsi:type="dcterms:W3CDTF">2013-07-15T20:26:40Z</dcterms:created>
  <dcterms:modified xsi:type="dcterms:W3CDTF">2023-11-27T13:43:26Z</dcterms:modified>
</cp:coreProperties>
</file>