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28" r:id="rId10"/>
    <p:sldId id="317" r:id="rId11"/>
    <p:sldId id="318" r:id="rId12"/>
    <p:sldId id="319" r:id="rId13"/>
    <p:sldId id="320" r:id="rId14"/>
    <p:sldId id="316" r:id="rId15"/>
    <p:sldId id="323" r:id="rId16"/>
    <p:sldId id="324" r:id="rId17"/>
    <p:sldId id="326" r:id="rId18"/>
    <p:sldId id="321" r:id="rId19"/>
    <p:sldId id="325" r:id="rId20"/>
    <p:sldId id="322" r:id="rId21"/>
    <p:sldId id="314" r:id="rId22"/>
    <p:sldId id="315" r:id="rId23"/>
    <p:sldId id="32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hyperlink" Target="https://web.stanford.edu/~jurafsky/slp3/4.pdf" TargetMode="External" /><Relationship Id="rId2" Type="http://schemas.openxmlformats.org/officeDocument/2006/relationships/hyperlink" Target="https://www.kaggle.com/datasets/lakshmi25npathi/imdb-dataset-of-50k-movie-reviews" TargetMode="External" /><Relationship Id="rId1" Type="http://schemas.openxmlformats.org/officeDocument/2006/relationships/slideLayout" Target="../slideLayouts/slideLayout2.xml" /><Relationship Id="rId6" Type="http://schemas.openxmlformats.org/officeDocument/2006/relationships/hyperlink" Target="https://towardsai.net/p/nlp/sentiment-analysis-with-logistic-regression" TargetMode="External" /><Relationship Id="rId5" Type="http://schemas.openxmlformats.org/officeDocument/2006/relationships/hyperlink" Target="https://towardsdatascience.com/text-pre-processing-stop-words-removal-using-different-libraries-f20bac19929a" TargetMode="External" /><Relationship Id="rId4" Type="http://schemas.openxmlformats.org/officeDocument/2006/relationships/hyperlink" Target="https://stanfordnlp.github.io/CoreNLP/index.html"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slideLayout" Target="../slideLayouts/slideLayout2.xml" /><Relationship Id="rId1" Type="http://schemas.openxmlformats.org/officeDocument/2006/relationships/themeOverride" Target="../theme/themeOverride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8"/>
            <a:ext cx="6253317" cy="3497518"/>
          </a:xfrm>
        </p:spPr>
        <p:txBody>
          <a:bodyPr>
            <a:normAutofit/>
          </a:bodyPr>
          <a:lstStyle/>
          <a:p>
            <a:r>
              <a:rPr lang="en-US" sz="8000" dirty="0">
                <a:latin typeface="Book Antiqua" panose="02040602050305030304" pitchFamily="18" charset="0"/>
              </a:rPr>
              <a:t>Sentiment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822953"/>
          </a:xfrm>
        </p:spPr>
        <p:txBody>
          <a:bodyPr>
            <a:normAutofit fontScale="47500" lnSpcReduction="20000"/>
          </a:bodyPr>
          <a:lstStyle/>
          <a:p>
            <a:endParaRPr lang="en-US" dirty="0">
              <a:solidFill>
                <a:schemeClr val="tx1">
                  <a:lumMod val="85000"/>
                  <a:lumOff val="15000"/>
                </a:schemeClr>
              </a:solidFill>
            </a:endParaRPr>
          </a:p>
          <a:p>
            <a:r>
              <a:rPr lang="en-IN" sz="2900" b="1" dirty="0">
                <a:latin typeface="Book Antiqua" panose="02040602050305030304" pitchFamily="18" charset="0"/>
              </a:rPr>
              <a:t>M. Narasimha Rao - AP20110010017</a:t>
            </a:r>
          </a:p>
          <a:p>
            <a:r>
              <a:rPr lang="en-IN" sz="2900" b="1">
                <a:latin typeface="Book Antiqua" panose="02040602050305030304" pitchFamily="18" charset="0"/>
              </a:rPr>
              <a:t>B. </a:t>
            </a:r>
            <a:r>
              <a:rPr lang="en-IN" sz="2900" b="1" dirty="0">
                <a:latin typeface="Book Antiqua" panose="02040602050305030304" pitchFamily="18" charset="0"/>
              </a:rPr>
              <a:t>Jayanth - AP20110010049</a:t>
            </a:r>
          </a:p>
          <a:p>
            <a:r>
              <a:rPr lang="en-IN" sz="2900" b="1" dirty="0">
                <a:latin typeface="Book Antiqua" panose="02040602050305030304" pitchFamily="18" charset="0"/>
              </a:rPr>
              <a:t>G. Harsha Vardhan - AP20110010056 </a:t>
            </a:r>
          </a:p>
          <a:p>
            <a:r>
              <a:rPr lang="en-IN" sz="2900" b="1" dirty="0">
                <a:latin typeface="Book Antiqua" panose="02040602050305030304" pitchFamily="18" charset="0"/>
              </a:rPr>
              <a:t>E. Vara Siddha Vignesh – AP20110010058</a:t>
            </a:r>
            <a:endParaRPr lang="en-US" sz="2900" b="1" dirty="0">
              <a:solidFill>
                <a:schemeClr val="tx1">
                  <a:lumMod val="85000"/>
                  <a:lumOff val="15000"/>
                </a:schemeClr>
              </a:solidFill>
              <a:latin typeface="Book Antiqua" panose="02040602050305030304" pitchFamily="18"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3D0C-6858-BCD5-8C69-0EB0412306BC}"/>
              </a:ext>
            </a:extLst>
          </p:cNvPr>
          <p:cNvSpPr>
            <a:spLocks noGrp="1"/>
          </p:cNvSpPr>
          <p:nvPr>
            <p:ph type="title"/>
          </p:nvPr>
        </p:nvSpPr>
        <p:spPr/>
        <p:txBody>
          <a:bodyPr/>
          <a:lstStyle/>
          <a:p>
            <a:r>
              <a:rPr lang="en-US" dirty="0"/>
              <a:t>Equations</a:t>
            </a:r>
            <a:endParaRPr lang="en-IN" dirty="0"/>
          </a:p>
        </p:txBody>
      </p:sp>
      <p:sp>
        <p:nvSpPr>
          <p:cNvPr id="3" name="Content Placeholder 2">
            <a:extLst>
              <a:ext uri="{FF2B5EF4-FFF2-40B4-BE49-F238E27FC236}">
                <a16:creationId xmlns:a16="http://schemas.microsoft.com/office/drawing/2014/main" id="{A7AD585B-F778-E725-ED7A-9AAFD29B6631}"/>
              </a:ext>
            </a:extLst>
          </p:cNvPr>
          <p:cNvSpPr>
            <a:spLocks noGrp="1"/>
          </p:cNvSpPr>
          <p:nvPr>
            <p:ph sz="half" idx="1"/>
          </p:nvPr>
        </p:nvSpPr>
        <p:spPr/>
        <p:txBody>
          <a:bodyPr>
            <a:normAutofit/>
          </a:bodyPr>
          <a:lstStyle/>
          <a:p>
            <a:r>
              <a:rPr lang="en-US" b="1" dirty="0">
                <a:latin typeface="Book Antiqua" panose="02040602050305030304" pitchFamily="18" charset="0"/>
              </a:rPr>
              <a:t>Naïve Bayes</a:t>
            </a:r>
          </a:p>
          <a:p>
            <a:pPr>
              <a:lnSpc>
                <a:spcPct val="107000"/>
              </a:lnSpc>
              <a:spcAft>
                <a:spcPts val="800"/>
              </a:spcAft>
            </a:pPr>
            <a:r>
              <a:rPr lang="en-IN" sz="1800" dirty="0">
                <a:solidFill>
                  <a:srgbClr val="202124"/>
                </a:solidFill>
                <a:effectLst/>
                <a:latin typeface="Book Antiqua" panose="02040602050305030304" pitchFamily="18" charset="0"/>
                <a:ea typeface="Calibri" panose="020F0502020204030204" pitchFamily="34" charset="0"/>
                <a:cs typeface="Arial" panose="020B0604020202020204" pitchFamily="34" charset="0"/>
              </a:rPr>
              <a:t>P(A|B) = P(B|A) * P(A) / P(B)</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algn="just"/>
            <a:r>
              <a:rPr lang="en-IN" sz="1800" dirty="0">
                <a:solidFill>
                  <a:srgbClr val="333333"/>
                </a:solidFill>
                <a:effectLst/>
                <a:latin typeface="Book Antiqua" panose="02040602050305030304" pitchFamily="18" charset="0"/>
                <a:ea typeface="Times New Roman" panose="02020603050405020304" pitchFamily="18" charset="0"/>
              </a:rPr>
              <a:t>P(A|B) is posterior likelihood</a:t>
            </a:r>
            <a:endParaRPr lang="en-IN" sz="1800" dirty="0">
              <a:effectLst/>
              <a:latin typeface="Book Antiqua" panose="02040602050305030304" pitchFamily="18" charset="0"/>
              <a:ea typeface="Times New Roman" panose="02020603050405020304" pitchFamily="18" charset="0"/>
            </a:endParaRPr>
          </a:p>
          <a:p>
            <a:pPr algn="just"/>
            <a:r>
              <a:rPr lang="en-IN" sz="1800" dirty="0">
                <a:solidFill>
                  <a:srgbClr val="333333"/>
                </a:solidFill>
                <a:effectLst/>
                <a:latin typeface="Book Antiqua" panose="02040602050305030304" pitchFamily="18" charset="0"/>
                <a:ea typeface="Times New Roman" panose="02020603050405020304" pitchFamily="18" charset="0"/>
              </a:rPr>
              <a:t>P(B|A) is Probability of occurrence</a:t>
            </a:r>
            <a:endParaRPr lang="en-IN" sz="1800" dirty="0">
              <a:effectLst/>
              <a:latin typeface="Book Antiqua" panose="02040602050305030304" pitchFamily="18" charset="0"/>
              <a:ea typeface="Times New Roman" panose="02020603050405020304" pitchFamily="18" charset="0"/>
            </a:endParaRPr>
          </a:p>
          <a:p>
            <a:pPr algn="just"/>
            <a:r>
              <a:rPr lang="en-IN" sz="1800" dirty="0">
                <a:solidFill>
                  <a:srgbClr val="333333"/>
                </a:solidFill>
                <a:effectLst/>
                <a:latin typeface="Book Antiqua" panose="02040602050305030304" pitchFamily="18" charset="0"/>
                <a:ea typeface="Times New Roman" panose="02020603050405020304" pitchFamily="18" charset="0"/>
              </a:rPr>
              <a:t>P(A) is Probability of Priority</a:t>
            </a:r>
            <a:endParaRPr lang="en-IN" sz="1800" dirty="0">
              <a:effectLst/>
              <a:latin typeface="Book Antiqua" panose="02040602050305030304" pitchFamily="18" charset="0"/>
              <a:ea typeface="Times New Roman" panose="02020603050405020304" pitchFamily="18" charset="0"/>
            </a:endParaRPr>
          </a:p>
          <a:p>
            <a:pPr algn="just"/>
            <a:r>
              <a:rPr lang="en-IN" sz="1800" dirty="0">
                <a:solidFill>
                  <a:srgbClr val="333333"/>
                </a:solidFill>
                <a:effectLst/>
                <a:latin typeface="Book Antiqua" panose="02040602050305030304" pitchFamily="18" charset="0"/>
                <a:ea typeface="Times New Roman" panose="02020603050405020304" pitchFamily="18" charset="0"/>
              </a:rPr>
              <a:t>P(B) is Probability at the margins</a:t>
            </a:r>
            <a:endParaRPr lang="en-IN" sz="1800" dirty="0">
              <a:effectLst/>
              <a:latin typeface="Book Antiqua" panose="02040602050305030304" pitchFamily="18" charset="0"/>
              <a:ea typeface="Times New Roman" panose="02020603050405020304" pitchFamily="18" charset="0"/>
            </a:endParaRPr>
          </a:p>
          <a:p>
            <a:endParaRPr lang="en-IN" b="1" dirty="0">
              <a:latin typeface="Book Antiqua" panose="02040602050305030304" pitchFamily="18" charset="0"/>
            </a:endParaRPr>
          </a:p>
        </p:txBody>
      </p:sp>
      <p:sp>
        <p:nvSpPr>
          <p:cNvPr id="4" name="Content Placeholder 3">
            <a:extLst>
              <a:ext uri="{FF2B5EF4-FFF2-40B4-BE49-F238E27FC236}">
                <a16:creationId xmlns:a16="http://schemas.microsoft.com/office/drawing/2014/main" id="{C17120E6-41C2-4F68-BD64-92D3FAB981B6}"/>
              </a:ext>
            </a:extLst>
          </p:cNvPr>
          <p:cNvSpPr>
            <a:spLocks noGrp="1"/>
          </p:cNvSpPr>
          <p:nvPr>
            <p:ph sz="half" idx="2"/>
          </p:nvPr>
        </p:nvSpPr>
        <p:spPr/>
        <p:txBody>
          <a:bodyPr>
            <a:normAutofit/>
          </a:bodyPr>
          <a:lstStyle/>
          <a:p>
            <a:pPr>
              <a:lnSpc>
                <a:spcPct val="107000"/>
              </a:lnSpc>
              <a:spcAft>
                <a:spcPts val="800"/>
              </a:spcAft>
            </a:pPr>
            <a:r>
              <a:rPr lang="en-IN" sz="1800" b="1" dirty="0">
                <a:effectLst/>
                <a:latin typeface="Book Antiqua" panose="02040602050305030304" pitchFamily="18" charset="0"/>
                <a:ea typeface="Calibri" panose="020F0502020204030204" pitchFamily="34" charset="0"/>
                <a:cs typeface="Gautami" panose="020B0502040204020203" pitchFamily="34" charset="0"/>
              </a:rPr>
              <a:t>Logistic Regression</a:t>
            </a:r>
            <a:endParaRPr lang="en-GB" sz="1800" b="1"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endParaRPr lang="en-GB" sz="1800" b="1"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GB" sz="1800" b="1" dirty="0">
                <a:latin typeface="Book Antiqua" panose="02040602050305030304" pitchFamily="18" charset="0"/>
                <a:ea typeface="Calibri" panose="020F0502020204030204" pitchFamily="34" charset="0"/>
                <a:cs typeface="Gautami" panose="020B0502040204020203" pitchFamily="34" charset="0"/>
              </a:rPr>
              <a:t>Sigmoid function:</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IN" sz="1800" b="1" dirty="0">
                <a:effectLst/>
                <a:latin typeface="Book Antiqua" panose="02040602050305030304" pitchFamily="18" charset="0"/>
                <a:ea typeface="Calibri" panose="020F0502020204030204" pitchFamily="34" charset="0"/>
                <a:cs typeface="Gautami" panose="020B0502040204020203" pitchFamily="34" charset="0"/>
              </a:rPr>
              <a:t> </a:t>
            </a:r>
            <a:r>
              <a:rPr lang="en-GB" sz="1800" b="1" dirty="0">
                <a:effectLst/>
                <a:latin typeface="Book Antiqua" panose="02040602050305030304" pitchFamily="18" charset="0"/>
                <a:ea typeface="Calibri" panose="020F0502020204030204" pitchFamily="34" charset="0"/>
                <a:cs typeface="Gautami" panose="020B0502040204020203" pitchFamily="34" charset="0"/>
              </a:rPr>
              <a:t>f(X) = 1/1+ e^-x</a:t>
            </a:r>
            <a:r>
              <a:rPr lang="en-IN" sz="1800" dirty="0">
                <a:solidFill>
                  <a:srgbClr val="202124"/>
                </a:solidFill>
                <a:effectLst/>
                <a:latin typeface="Book Antiqua" panose="02040602050305030304" pitchFamily="18" charset="0"/>
                <a:ea typeface="Calibri" panose="020F0502020204030204" pitchFamily="34" charset="0"/>
                <a:cs typeface="Arial" panose="020B0604020202020204" pitchFamily="34" charset="0"/>
              </a:rPr>
              <a:t> . </a:t>
            </a:r>
            <a:endParaRPr lang="en-GB" sz="1800" dirty="0">
              <a:solidFill>
                <a:srgbClr val="202124"/>
              </a:solidFill>
              <a:effectLst/>
              <a:latin typeface="Book Antiqua" panose="02040602050305030304" pitchFamily="18" charset="0"/>
              <a:ea typeface="Calibri" panose="020F0502020204030204" pitchFamily="34" charset="0"/>
              <a:cs typeface="Arial" panose="020B0604020202020204" pitchFamily="34" charset="0"/>
            </a:endParaRPr>
          </a:p>
          <a:p>
            <a:pPr>
              <a:lnSpc>
                <a:spcPct val="107000"/>
              </a:lnSpc>
              <a:spcAft>
                <a:spcPts val="800"/>
              </a:spcAft>
            </a:pP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383090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2CED-C04A-6189-AD6A-1E03179A2703}"/>
              </a:ext>
            </a:extLst>
          </p:cNvPr>
          <p:cNvSpPr>
            <a:spLocks noGrp="1"/>
          </p:cNvSpPr>
          <p:nvPr>
            <p:ph type="title"/>
          </p:nvPr>
        </p:nvSpPr>
        <p:spPr/>
        <p:txBody>
          <a:bodyPr/>
          <a:lstStyle/>
          <a:p>
            <a:r>
              <a:rPr lang="en-US" sz="4800" dirty="0">
                <a:latin typeface="Book Antiqua" panose="02040602050305030304" pitchFamily="18" charset="0"/>
              </a:rPr>
              <a:t>Implementation</a:t>
            </a:r>
            <a:endParaRPr lang="en-IN" dirty="0"/>
          </a:p>
        </p:txBody>
      </p:sp>
      <p:pic>
        <p:nvPicPr>
          <p:cNvPr id="5" name="Content Placeholder 4">
            <a:extLst>
              <a:ext uri="{FF2B5EF4-FFF2-40B4-BE49-F238E27FC236}">
                <a16:creationId xmlns:a16="http://schemas.microsoft.com/office/drawing/2014/main" id="{D0911FD8-4D41-A924-C36E-898A290EB531}"/>
              </a:ext>
            </a:extLst>
          </p:cNvPr>
          <p:cNvPicPr>
            <a:picLocks noGrp="1" noChangeAspect="1"/>
          </p:cNvPicPr>
          <p:nvPr>
            <p:ph idx="1"/>
          </p:nvPr>
        </p:nvPicPr>
        <p:blipFill>
          <a:blip r:embed="rId2"/>
          <a:stretch>
            <a:fillRect/>
          </a:stretch>
        </p:blipFill>
        <p:spPr>
          <a:xfrm>
            <a:off x="2725947" y="2165230"/>
            <a:ext cx="6487063" cy="3485072"/>
          </a:xfrm>
        </p:spPr>
      </p:pic>
    </p:spTree>
    <p:extLst>
      <p:ext uri="{BB962C8B-B14F-4D97-AF65-F5344CB8AC3E}">
        <p14:creationId xmlns:p14="http://schemas.microsoft.com/office/powerpoint/2010/main" val="257451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939A-5344-FD4F-AA3F-20F2B3ECB5D7}"/>
              </a:ext>
            </a:extLst>
          </p:cNvPr>
          <p:cNvSpPr>
            <a:spLocks noGrp="1"/>
          </p:cNvSpPr>
          <p:nvPr>
            <p:ph type="title"/>
          </p:nvPr>
        </p:nvSpPr>
        <p:spPr/>
        <p:txBody>
          <a:bodyPr/>
          <a:lstStyle/>
          <a:p>
            <a:r>
              <a:rPr lang="en-US" dirty="0"/>
              <a:t>Pre-Processing</a:t>
            </a:r>
            <a:endParaRPr lang="en-IN" dirty="0"/>
          </a:p>
        </p:txBody>
      </p:sp>
      <p:sp>
        <p:nvSpPr>
          <p:cNvPr id="3" name="Content Placeholder 2">
            <a:extLst>
              <a:ext uri="{FF2B5EF4-FFF2-40B4-BE49-F238E27FC236}">
                <a16:creationId xmlns:a16="http://schemas.microsoft.com/office/drawing/2014/main" id="{F7D6AB30-3B6A-D125-554E-E5B84745DFAC}"/>
              </a:ext>
            </a:extLst>
          </p:cNvPr>
          <p:cNvSpPr>
            <a:spLocks noGrp="1"/>
          </p:cNvSpPr>
          <p:nvPr>
            <p:ph idx="1"/>
          </p:nvPr>
        </p:nvSpPr>
        <p:spPr/>
        <p:txBody>
          <a:bodyPr>
            <a:normAutofit/>
          </a:bodyPr>
          <a:lstStyle/>
          <a:p>
            <a:pPr>
              <a:buFont typeface="Wingdings" panose="05000000000000000000" pitchFamily="2" charset="2"/>
              <a:buChar char="v"/>
            </a:pPr>
            <a:r>
              <a:rPr lang="en-US" sz="2000" b="1" dirty="0">
                <a:latin typeface="Book Antiqua" panose="02040602050305030304" pitchFamily="18" charset="0"/>
              </a:rPr>
              <a:t>Tokenization</a:t>
            </a:r>
          </a:p>
          <a:p>
            <a:pPr>
              <a:buFont typeface="Wingdings" panose="05000000000000000000" pitchFamily="2" charset="2"/>
              <a:buChar char="q"/>
            </a:pPr>
            <a:r>
              <a:rPr lang="en-US" sz="2000" dirty="0">
                <a:latin typeface="Book Antiqua" panose="02040602050305030304" pitchFamily="18" charset="0"/>
              </a:rPr>
              <a:t>Unigram: considers only one token</a:t>
            </a:r>
          </a:p>
          <a:p>
            <a:pPr>
              <a:buFont typeface="Arial" panose="020B0604020202020204" pitchFamily="34" charset="0"/>
              <a:buChar char="•"/>
            </a:pPr>
            <a:r>
              <a:rPr lang="en-US" sz="2000" dirty="0">
                <a:latin typeface="Book Antiqua" panose="02040602050305030304" pitchFamily="18" charset="0"/>
              </a:rPr>
              <a:t>e.g. It is a good movie.</a:t>
            </a:r>
          </a:p>
          <a:p>
            <a:pPr>
              <a:buFont typeface="Arial" panose="020B0604020202020204" pitchFamily="34" charset="0"/>
              <a:buChar char="•"/>
            </a:pPr>
            <a:r>
              <a:rPr lang="en-US" sz="2000" dirty="0">
                <a:latin typeface="Book Antiqua" panose="02040602050305030304" pitchFamily="18" charset="0"/>
              </a:rPr>
              <a:t>(It, is, a, good, movie} </a:t>
            </a:r>
          </a:p>
          <a:p>
            <a:pPr>
              <a:buFont typeface="Wingdings" panose="05000000000000000000" pitchFamily="2" charset="2"/>
              <a:buChar char="q"/>
            </a:pPr>
            <a:r>
              <a:rPr lang="en-US" sz="2000" dirty="0">
                <a:latin typeface="Book Antiqua" panose="02040602050305030304" pitchFamily="18" charset="0"/>
              </a:rPr>
              <a:t>Bigram: considers two consecutive tokens</a:t>
            </a:r>
          </a:p>
          <a:p>
            <a:pPr>
              <a:buFont typeface="Arial" panose="020B0604020202020204" pitchFamily="34" charset="0"/>
              <a:buChar char="•"/>
            </a:pPr>
            <a:r>
              <a:rPr lang="en-US" sz="2000" dirty="0">
                <a:latin typeface="Book Antiqua" panose="02040602050305030304" pitchFamily="18" charset="0"/>
              </a:rPr>
              <a:t>e.g. It is not bad movie.</a:t>
            </a:r>
          </a:p>
          <a:p>
            <a:pPr>
              <a:buFont typeface="Arial" panose="020B0604020202020204" pitchFamily="34" charset="0"/>
              <a:buChar char="•"/>
            </a:pPr>
            <a:r>
              <a:rPr lang="en-US" sz="2000" dirty="0">
                <a:latin typeface="Book Antiqua" panose="02040602050305030304" pitchFamily="18" charset="0"/>
              </a:rPr>
              <a:t>{It is, is not, not bad, bad movie}</a:t>
            </a:r>
            <a:endParaRPr lang="en-IN" sz="2000" dirty="0">
              <a:latin typeface="Book Antiqua" panose="02040602050305030304" pitchFamily="18" charset="0"/>
            </a:endParaRPr>
          </a:p>
        </p:txBody>
      </p:sp>
    </p:spTree>
    <p:extLst>
      <p:ext uri="{BB962C8B-B14F-4D97-AF65-F5344CB8AC3E}">
        <p14:creationId xmlns:p14="http://schemas.microsoft.com/office/powerpoint/2010/main" val="277231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B798-81B2-4AC8-8421-F090F00C0EEB}"/>
              </a:ext>
            </a:extLst>
          </p:cNvPr>
          <p:cNvSpPr>
            <a:spLocks noGrp="1"/>
          </p:cNvSpPr>
          <p:nvPr>
            <p:ph type="title"/>
          </p:nvPr>
        </p:nvSpPr>
        <p:spPr/>
        <p:txBody>
          <a:bodyPr/>
          <a:lstStyle/>
          <a:p>
            <a:r>
              <a:rPr lang="en-US" dirty="0">
                <a:latin typeface="Book Antiqua" panose="02040602050305030304" pitchFamily="18" charset="0"/>
              </a:rPr>
              <a:t>Pre-Processing</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650F85DC-6926-8415-DFEE-750154CE5063}"/>
              </a:ext>
            </a:extLst>
          </p:cNvPr>
          <p:cNvSpPr>
            <a:spLocks noGrp="1"/>
          </p:cNvSpPr>
          <p:nvPr>
            <p:ph idx="1"/>
          </p:nvPr>
        </p:nvSpPr>
        <p:spPr/>
        <p:txBody>
          <a:bodyPr/>
          <a:lstStyle/>
          <a:p>
            <a:pPr>
              <a:buFont typeface="Wingdings" panose="05000000000000000000" pitchFamily="2" charset="2"/>
              <a:buChar char="q"/>
            </a:pPr>
            <a:r>
              <a:rPr lang="en-US" b="1" dirty="0">
                <a:latin typeface="Book Antiqua" panose="02040602050305030304" pitchFamily="18" charset="0"/>
              </a:rPr>
              <a:t> </a:t>
            </a:r>
            <a:r>
              <a:rPr lang="en-US" sz="2400" b="1" dirty="0">
                <a:latin typeface="Book Antiqua" panose="02040602050305030304" pitchFamily="18" charset="0"/>
              </a:rPr>
              <a:t>Stopwords Removal </a:t>
            </a:r>
            <a:r>
              <a:rPr lang="en-US" sz="2000" dirty="0">
                <a:latin typeface="Book Antiqua" panose="02040602050305030304" pitchFamily="18" charset="0"/>
              </a:rPr>
              <a:t>- </a:t>
            </a:r>
            <a:r>
              <a:rPr lang="en-US" sz="2300" dirty="0">
                <a:latin typeface="Book Antiqua" panose="02040602050305030304" pitchFamily="18" charset="0"/>
              </a:rPr>
              <a:t>Common words such as "is", "am", "are", "the" etc. are likely to give no meaning to the text. These words are used just to help the main meaning giving words. Such words are called stopwords</a:t>
            </a:r>
            <a:r>
              <a:rPr lang="en-US" sz="2200" dirty="0">
                <a:latin typeface="Book Antiqua" panose="02040602050305030304" pitchFamily="18" charset="0"/>
              </a:rPr>
              <a:t>.</a:t>
            </a:r>
          </a:p>
          <a:p>
            <a:pPr>
              <a:buFont typeface="Wingdings" panose="05000000000000000000" pitchFamily="2" charset="2"/>
              <a:buChar char="q"/>
            </a:pPr>
            <a:r>
              <a:rPr lang="en-IN" sz="2400" b="1" dirty="0">
                <a:latin typeface="Book Antiqua" panose="02040602050305030304" pitchFamily="18" charset="0"/>
              </a:rPr>
              <a:t>Text Normalization-</a:t>
            </a:r>
            <a:r>
              <a:rPr lang="en-US" sz="2400" b="1" dirty="0">
                <a:latin typeface="Book Antiqua" panose="02040602050305030304" pitchFamily="18" charset="0"/>
              </a:rPr>
              <a:t> </a:t>
            </a:r>
            <a:r>
              <a:rPr lang="en-US" sz="2300" dirty="0">
                <a:latin typeface="Book Antiqua" panose="02040602050305030304" pitchFamily="18" charset="0"/>
              </a:rPr>
              <a:t>Movie reviews are generally a form of casual writing. For example, "good" at times may be written as "goooood", "gud", "gd" etc. All of these words will impart similar meaning but are available in different forms.</a:t>
            </a:r>
            <a:endParaRPr lang="en-IN" sz="2300" dirty="0">
              <a:latin typeface="Book Antiqua" panose="02040602050305030304" pitchFamily="18" charset="0"/>
            </a:endParaRPr>
          </a:p>
        </p:txBody>
      </p:sp>
    </p:spTree>
    <p:extLst>
      <p:ext uri="{BB962C8B-B14F-4D97-AF65-F5344CB8AC3E}">
        <p14:creationId xmlns:p14="http://schemas.microsoft.com/office/powerpoint/2010/main" val="340109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3B25-18A8-1597-790B-8CF2226D5BE0}"/>
              </a:ext>
            </a:extLst>
          </p:cNvPr>
          <p:cNvSpPr>
            <a:spLocks noGrp="1"/>
          </p:cNvSpPr>
          <p:nvPr>
            <p:ph type="title"/>
          </p:nvPr>
        </p:nvSpPr>
        <p:spPr/>
        <p:txBody>
          <a:bodyPr/>
          <a:lstStyle/>
          <a:p>
            <a:r>
              <a:rPr lang="en-US" dirty="0">
                <a:latin typeface="Book Antiqua" panose="02040602050305030304" pitchFamily="18" charset="0"/>
              </a:rPr>
              <a:t>Pre-Processing</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192939EE-B71C-6A1A-31DE-4B651F64AA5A}"/>
              </a:ext>
            </a:extLst>
          </p:cNvPr>
          <p:cNvSpPr>
            <a:spLocks noGrp="1"/>
          </p:cNvSpPr>
          <p:nvPr>
            <p:ph idx="1"/>
          </p:nvPr>
        </p:nvSpPr>
        <p:spPr>
          <a:xfrm>
            <a:off x="1097280" y="2108201"/>
            <a:ext cx="10058400" cy="1670169"/>
          </a:xfrm>
        </p:spPr>
        <p:txBody>
          <a:bodyPr/>
          <a:lstStyle/>
          <a:p>
            <a:r>
              <a:rPr lang="en-US" sz="2400" b="1" dirty="0">
                <a:latin typeface="Book Antiqua" panose="02040602050305030304" pitchFamily="18" charset="0"/>
              </a:rPr>
              <a:t>Train Test Split</a:t>
            </a:r>
          </a:p>
          <a:p>
            <a:pPr>
              <a:buFont typeface="Arial" panose="020B0604020202020204" pitchFamily="34" charset="0"/>
              <a:buChar char="•"/>
            </a:pPr>
            <a:r>
              <a:rPr lang="en-US" dirty="0"/>
              <a:t>To measure the accuracy of the model we are creating, the data needs to split into 2 parts. A training set to fit and tune our model and a testing set to create predictions on and evaluate the model at the very end.</a:t>
            </a:r>
            <a:endParaRPr lang="en-IN" dirty="0"/>
          </a:p>
        </p:txBody>
      </p:sp>
      <p:pic>
        <p:nvPicPr>
          <p:cNvPr id="5" name="Picture 4">
            <a:extLst>
              <a:ext uri="{FF2B5EF4-FFF2-40B4-BE49-F238E27FC236}">
                <a16:creationId xmlns:a16="http://schemas.microsoft.com/office/drawing/2014/main" id="{40C26F99-28F9-1FAE-8F6F-D5E3772A1DC0}"/>
              </a:ext>
            </a:extLst>
          </p:cNvPr>
          <p:cNvPicPr>
            <a:picLocks noChangeAspect="1"/>
          </p:cNvPicPr>
          <p:nvPr/>
        </p:nvPicPr>
        <p:blipFill>
          <a:blip r:embed="rId2"/>
          <a:stretch>
            <a:fillRect/>
          </a:stretch>
        </p:blipFill>
        <p:spPr>
          <a:xfrm>
            <a:off x="1333500" y="3778370"/>
            <a:ext cx="9525000" cy="2605177"/>
          </a:xfrm>
          <a:prstGeom prst="rect">
            <a:avLst/>
          </a:prstGeom>
        </p:spPr>
      </p:pic>
    </p:spTree>
    <p:extLst>
      <p:ext uri="{BB962C8B-B14F-4D97-AF65-F5344CB8AC3E}">
        <p14:creationId xmlns:p14="http://schemas.microsoft.com/office/powerpoint/2010/main" val="135867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9F5F-5726-6F7C-B031-4BBF79A8CC60}"/>
              </a:ext>
            </a:extLst>
          </p:cNvPr>
          <p:cNvSpPr>
            <a:spLocks noGrp="1"/>
          </p:cNvSpPr>
          <p:nvPr>
            <p:ph type="title"/>
          </p:nvPr>
        </p:nvSpPr>
        <p:spPr/>
        <p:txBody>
          <a:bodyPr/>
          <a:lstStyle/>
          <a:p>
            <a:r>
              <a:rPr lang="en-US" dirty="0"/>
              <a:t>Accuracy</a:t>
            </a:r>
            <a:endParaRPr lang="en-IN" dirty="0"/>
          </a:p>
        </p:txBody>
      </p:sp>
      <p:graphicFrame>
        <p:nvGraphicFramePr>
          <p:cNvPr id="4" name="Content Placeholder 3">
            <a:extLst>
              <a:ext uri="{FF2B5EF4-FFF2-40B4-BE49-F238E27FC236}">
                <a16:creationId xmlns:a16="http://schemas.microsoft.com/office/drawing/2014/main" id="{FB0EDCB0-6595-F897-52E4-777C8BDBF427}"/>
              </a:ext>
            </a:extLst>
          </p:cNvPr>
          <p:cNvGraphicFramePr>
            <a:graphicFrameLocks noGrp="1"/>
          </p:cNvGraphicFramePr>
          <p:nvPr>
            <p:ph idx="1"/>
            <p:extLst>
              <p:ext uri="{D42A27DB-BD31-4B8C-83A1-F6EECF244321}">
                <p14:modId xmlns:p14="http://schemas.microsoft.com/office/powerpoint/2010/main" val="2631626268"/>
              </p:ext>
            </p:extLst>
          </p:nvPr>
        </p:nvGraphicFramePr>
        <p:xfrm>
          <a:off x="1864659" y="2599765"/>
          <a:ext cx="8364071" cy="2025512"/>
        </p:xfrm>
        <a:graphic>
          <a:graphicData uri="http://schemas.openxmlformats.org/drawingml/2006/table">
            <a:tbl>
              <a:tblPr firstRow="1" firstCol="1" bandRow="1">
                <a:tableStyleId>{5C22544A-7EE6-4342-B048-85BDC9FD1C3A}</a:tableStyleId>
              </a:tblPr>
              <a:tblGrid>
                <a:gridCol w="2999537">
                  <a:extLst>
                    <a:ext uri="{9D8B030D-6E8A-4147-A177-3AD203B41FA5}">
                      <a16:colId xmlns:a16="http://schemas.microsoft.com/office/drawing/2014/main" val="3496054569"/>
                    </a:ext>
                  </a:extLst>
                </a:gridCol>
                <a:gridCol w="2576510">
                  <a:extLst>
                    <a:ext uri="{9D8B030D-6E8A-4147-A177-3AD203B41FA5}">
                      <a16:colId xmlns:a16="http://schemas.microsoft.com/office/drawing/2014/main" val="111663863"/>
                    </a:ext>
                  </a:extLst>
                </a:gridCol>
                <a:gridCol w="2788024">
                  <a:extLst>
                    <a:ext uri="{9D8B030D-6E8A-4147-A177-3AD203B41FA5}">
                      <a16:colId xmlns:a16="http://schemas.microsoft.com/office/drawing/2014/main" val="3419275190"/>
                    </a:ext>
                  </a:extLst>
                </a:gridCol>
              </a:tblGrid>
              <a:tr h="673792">
                <a:tc>
                  <a:txBody>
                    <a:bodyPr/>
                    <a:lstStyle/>
                    <a:p>
                      <a:pPr>
                        <a:lnSpc>
                          <a:spcPct val="107000"/>
                        </a:lnSpc>
                        <a:spcAft>
                          <a:spcPts val="800"/>
                        </a:spcAft>
                      </a:pPr>
                      <a:r>
                        <a:rPr lang="en-IN" sz="1200">
                          <a:effectLst/>
                        </a:rPr>
                        <a:t>   Algorithms</a:t>
                      </a:r>
                      <a:endParaRPr lang="en-IN" sz="120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    Data Size</a:t>
                      </a:r>
                      <a:endParaRPr lang="en-IN" sz="120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   Accuracy</a:t>
                      </a:r>
                      <a:endParaRPr lang="en-IN" sz="120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2740484298"/>
                  </a:ext>
                </a:extLst>
              </a:tr>
              <a:tr h="675860">
                <a:tc>
                  <a:txBody>
                    <a:bodyPr/>
                    <a:lstStyle/>
                    <a:p>
                      <a:pPr>
                        <a:lnSpc>
                          <a:spcPct val="107000"/>
                        </a:lnSpc>
                        <a:spcAft>
                          <a:spcPts val="800"/>
                        </a:spcAft>
                      </a:pPr>
                      <a:r>
                        <a:rPr lang="en-IN" sz="1200" dirty="0">
                          <a:effectLst/>
                        </a:rPr>
                        <a:t>  Naive Bayes</a:t>
                      </a:r>
                      <a:endParaRPr lang="en-IN" sz="1200" dirty="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     50000</a:t>
                      </a:r>
                      <a:endParaRPr lang="en-IN" sz="120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dirty="0">
                          <a:effectLst/>
                        </a:rPr>
                        <a:t>    0.85=85%</a:t>
                      </a:r>
                      <a:endParaRPr lang="en-IN" sz="1200" dirty="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2129201930"/>
                  </a:ext>
                </a:extLst>
              </a:tr>
              <a:tr h="675860">
                <a:tc>
                  <a:txBody>
                    <a:bodyPr/>
                    <a:lstStyle/>
                    <a:p>
                      <a:pPr>
                        <a:lnSpc>
                          <a:spcPct val="107000"/>
                        </a:lnSpc>
                        <a:spcAft>
                          <a:spcPts val="800"/>
                        </a:spcAft>
                      </a:pPr>
                      <a:r>
                        <a:rPr lang="en-IN" sz="1200">
                          <a:effectLst/>
                        </a:rPr>
                        <a:t>  Logistic Regression</a:t>
                      </a:r>
                      <a:endParaRPr lang="en-IN" sz="120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a:effectLst/>
                        </a:rPr>
                        <a:t>     100000</a:t>
                      </a:r>
                      <a:endParaRPr lang="en-IN" sz="120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tc>
                  <a:txBody>
                    <a:bodyPr/>
                    <a:lstStyle/>
                    <a:p>
                      <a:pPr>
                        <a:lnSpc>
                          <a:spcPct val="107000"/>
                        </a:lnSpc>
                        <a:spcAft>
                          <a:spcPts val="800"/>
                        </a:spcAft>
                      </a:pPr>
                      <a:r>
                        <a:rPr lang="en-IN" sz="1200" dirty="0">
                          <a:effectLst/>
                        </a:rPr>
                        <a:t>    0.77=75%</a:t>
                      </a:r>
                      <a:endParaRPr lang="en-IN" sz="1200" dirty="0">
                        <a:effectLst/>
                        <a:latin typeface="Book Antiqua" panose="02040602050305030304" pitchFamily="18"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37129030"/>
                  </a:ext>
                </a:extLst>
              </a:tr>
            </a:tbl>
          </a:graphicData>
        </a:graphic>
      </p:graphicFrame>
      <p:sp>
        <p:nvSpPr>
          <p:cNvPr id="5" name="Rectangle 1">
            <a:extLst>
              <a:ext uri="{FF2B5EF4-FFF2-40B4-BE49-F238E27FC236}">
                <a16:creationId xmlns:a16="http://schemas.microsoft.com/office/drawing/2014/main" id="{7ED58D35-64A1-8411-BFDD-0971BC97C57D}"/>
              </a:ext>
            </a:extLst>
          </p:cNvPr>
          <p:cNvSpPr>
            <a:spLocks noChangeArrowheads="1"/>
          </p:cNvSpPr>
          <p:nvPr/>
        </p:nvSpPr>
        <p:spPr bwMode="auto">
          <a:xfrm>
            <a:off x="-1575039" y="0"/>
            <a:ext cx="1797893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6825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059A-92A9-A3BB-1FC0-E7962DA77581}"/>
              </a:ext>
            </a:extLst>
          </p:cNvPr>
          <p:cNvSpPr>
            <a:spLocks noGrp="1"/>
          </p:cNvSpPr>
          <p:nvPr>
            <p:ph type="title"/>
          </p:nvPr>
        </p:nvSpPr>
        <p:spPr/>
        <p:txBody>
          <a:bodyPr>
            <a:normAutofit/>
          </a:bodyPr>
          <a:lstStyle/>
          <a:p>
            <a:r>
              <a:rPr lang="en-IN" sz="4000" dirty="0">
                <a:latin typeface="Book Antiqua" panose="02040602050305030304" pitchFamily="18" charset="0"/>
                <a:ea typeface="Calibri" panose="020F0502020204030204" pitchFamily="34" charset="0"/>
                <a:cs typeface="Gautami" panose="020B0502040204020203" pitchFamily="34" charset="0"/>
              </a:rPr>
              <a:t>R</a:t>
            </a:r>
            <a:r>
              <a:rPr lang="en-IN" sz="4000" dirty="0">
                <a:effectLst/>
                <a:latin typeface="Book Antiqua" panose="02040602050305030304" pitchFamily="18" charset="0"/>
                <a:ea typeface="Calibri" panose="020F0502020204030204" pitchFamily="34" charset="0"/>
                <a:cs typeface="Gautami" panose="020B0502040204020203" pitchFamily="34" charset="0"/>
              </a:rPr>
              <a:t>epresents the total(positive, negative</a:t>
            </a:r>
            <a:r>
              <a:rPr lang="en-IN" sz="4400" dirty="0">
                <a:effectLst/>
                <a:latin typeface="Book Antiqua" panose="02040602050305030304" pitchFamily="18" charset="0"/>
                <a:ea typeface="Calibri" panose="020F0502020204030204" pitchFamily="34" charset="0"/>
                <a:cs typeface="Gautami" panose="020B0502040204020203" pitchFamily="34" charset="0"/>
              </a:rPr>
              <a:t>) reviews</a:t>
            </a:r>
            <a:endParaRPr lang="en-IN" sz="4400" dirty="0"/>
          </a:p>
        </p:txBody>
      </p:sp>
      <p:pic>
        <p:nvPicPr>
          <p:cNvPr id="4" name="Content Placeholder 3" descr="Understanding Logistic Regression - GeeksforGeeks">
            <a:extLst>
              <a:ext uri="{FF2B5EF4-FFF2-40B4-BE49-F238E27FC236}">
                <a16:creationId xmlns:a16="http://schemas.microsoft.com/office/drawing/2014/main" id="{7772D7EA-6E40-82F3-8B90-B1EF7A08A6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5836" y="2108200"/>
            <a:ext cx="3880653" cy="3760788"/>
          </a:xfrm>
          <a:prstGeom prst="rect">
            <a:avLst/>
          </a:prstGeom>
          <a:noFill/>
          <a:ln>
            <a:noFill/>
          </a:ln>
        </p:spPr>
      </p:pic>
    </p:spTree>
    <p:extLst>
      <p:ext uri="{BB962C8B-B14F-4D97-AF65-F5344CB8AC3E}">
        <p14:creationId xmlns:p14="http://schemas.microsoft.com/office/powerpoint/2010/main" val="355412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EFF6-F5C4-F73A-C42C-E4B58E33E085}"/>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E38B2A93-6D66-096F-6DB9-CCE5028130F1}"/>
              </a:ext>
            </a:extLst>
          </p:cNvPr>
          <p:cNvSpPr>
            <a:spLocks noGrp="1"/>
          </p:cNvSpPr>
          <p:nvPr>
            <p:ph idx="1"/>
          </p:nvPr>
        </p:nvSpPr>
        <p:spPr/>
        <p:txBody>
          <a:bodyPr>
            <a:normAutofit/>
          </a:bodyPr>
          <a:lstStyle/>
          <a:p>
            <a:pPr>
              <a:buFont typeface="Arial" panose="020B0604020202020204" pitchFamily="34" charset="0"/>
              <a:buChar char="•"/>
            </a:pPr>
            <a:r>
              <a:rPr lang="en-US" sz="2000" dirty="0">
                <a:latin typeface="Book Antiqua" panose="02040602050305030304" pitchFamily="18" charset="0"/>
              </a:rPr>
              <a:t>A lower cost than traditional methods of getting movie reviews.</a:t>
            </a:r>
          </a:p>
          <a:p>
            <a:pPr>
              <a:buFont typeface="Arial" panose="020B0604020202020204" pitchFamily="34" charset="0"/>
              <a:buChar char="•"/>
            </a:pPr>
            <a:r>
              <a:rPr lang="en-US" sz="2000" dirty="0">
                <a:latin typeface="Book Antiqua" panose="02040602050305030304" pitchFamily="18" charset="0"/>
              </a:rPr>
              <a:t>A faster way of getting insight from movie lovers.</a:t>
            </a:r>
          </a:p>
          <a:p>
            <a:pPr>
              <a:buFont typeface="Arial" panose="020B0604020202020204" pitchFamily="34" charset="0"/>
              <a:buChar char="•"/>
            </a:pPr>
            <a:r>
              <a:rPr lang="en-US" sz="2000" dirty="0">
                <a:latin typeface="Book Antiqua" panose="02040602050305030304" pitchFamily="18" charset="0"/>
              </a:rPr>
              <a:t>The ability to act on viewers suggestions.</a:t>
            </a:r>
          </a:p>
          <a:p>
            <a:pPr>
              <a:buFont typeface="Arial" panose="020B0604020202020204" pitchFamily="34" charset="0"/>
              <a:buChar char="•"/>
            </a:pPr>
            <a:r>
              <a:rPr lang="en-US" sz="2000" dirty="0">
                <a:latin typeface="Book Antiqua" panose="02040602050305030304" pitchFamily="18" charset="0"/>
              </a:rPr>
              <a:t>Identifies an organization's Strengths, Weaknesses, Opportunities &amp; Threats .</a:t>
            </a:r>
          </a:p>
          <a:p>
            <a:pPr>
              <a:buFont typeface="Arial" panose="020B0604020202020204" pitchFamily="34" charset="0"/>
              <a:buChar char="•"/>
            </a:pPr>
            <a:r>
              <a:rPr lang="en-US" sz="2000" dirty="0">
                <a:latin typeface="Book Antiqua" panose="02040602050305030304" pitchFamily="18" charset="0"/>
              </a:rPr>
              <a:t>As 80% of all data for a movie review consists of words, the Sentiment Engine is an essential tool for making sense of it all.</a:t>
            </a:r>
          </a:p>
          <a:p>
            <a:pPr>
              <a:buFont typeface="Arial" panose="020B0604020202020204" pitchFamily="34" charset="0"/>
              <a:buChar char="•"/>
            </a:pPr>
            <a:r>
              <a:rPr lang="en-US" sz="2000" dirty="0">
                <a:latin typeface="Book Antiqua" panose="02040602050305030304" pitchFamily="18" charset="0"/>
              </a:rPr>
              <a:t>More accurate and insightful movie reviews and feedback.</a:t>
            </a:r>
            <a:endParaRPr lang="en-IN" sz="2000" dirty="0">
              <a:latin typeface="Book Antiqua" panose="02040602050305030304" pitchFamily="18" charset="0"/>
            </a:endParaRPr>
          </a:p>
        </p:txBody>
      </p:sp>
    </p:spTree>
    <p:extLst>
      <p:ext uri="{BB962C8B-B14F-4D97-AF65-F5344CB8AC3E}">
        <p14:creationId xmlns:p14="http://schemas.microsoft.com/office/powerpoint/2010/main" val="311613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C7D1-0C21-8A10-943B-BC15F901AC48}"/>
              </a:ext>
            </a:extLst>
          </p:cNvPr>
          <p:cNvSpPr>
            <a:spLocks noGrp="1"/>
          </p:cNvSpPr>
          <p:nvPr>
            <p:ph type="title"/>
          </p:nvPr>
        </p:nvSpPr>
        <p:spPr/>
        <p:txBody>
          <a:bodyPr/>
          <a:lstStyle/>
          <a:p>
            <a:r>
              <a:rPr lang="en-US" dirty="0">
                <a:latin typeface="Book Antiqua" panose="02040602050305030304" pitchFamily="18" charset="0"/>
              </a:rPr>
              <a:t>Conclusion</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3C08F94B-152F-3BB6-BBC2-00908599AEA0}"/>
              </a:ext>
            </a:extLst>
          </p:cNvPr>
          <p:cNvSpPr>
            <a:spLocks noGrp="1"/>
          </p:cNvSpPr>
          <p:nvPr>
            <p:ph idx="1"/>
          </p:nvPr>
        </p:nvSpPr>
        <p:spPr/>
        <p:txBody>
          <a:bodyPr/>
          <a:lstStyle/>
          <a:p>
            <a:pPr>
              <a:buFont typeface="Arial" panose="020B0604020202020204" pitchFamily="34" charset="0"/>
              <a:buChar char="•"/>
            </a:pPr>
            <a:r>
              <a:rPr lang="en-US" sz="2000" dirty="0">
                <a:latin typeface="Book Antiqua" panose="02040602050305030304" pitchFamily="18" charset="0"/>
              </a:rPr>
              <a:t>The project's text representation strategy was the bag of words technique</a:t>
            </a:r>
            <a:r>
              <a:rPr lang="en-US" sz="2000" dirty="0"/>
              <a:t>. </a:t>
            </a:r>
          </a:p>
          <a:p>
            <a:pPr>
              <a:buFont typeface="Arial" panose="020B0604020202020204" pitchFamily="34" charset="0"/>
              <a:buChar char="•"/>
            </a:pPr>
            <a:r>
              <a:rPr lang="en-US" sz="2000" dirty="0"/>
              <a:t>The two models we used are naive Bayes and logistic regression.</a:t>
            </a:r>
          </a:p>
          <a:p>
            <a:pPr>
              <a:buFont typeface="Arial" panose="020B0604020202020204" pitchFamily="34" charset="0"/>
              <a:buChar char="•"/>
            </a:pPr>
            <a:r>
              <a:rPr lang="en-US" sz="2000" dirty="0"/>
              <a:t>The Naive Bayes classifier with its feature set gives us the best accuracy. Aside from that, we can employ the Logistics Regression Classifier.</a:t>
            </a:r>
          </a:p>
          <a:p>
            <a:pPr>
              <a:buFont typeface="Arial" panose="020B0604020202020204" pitchFamily="34" charset="0"/>
              <a:buChar char="•"/>
            </a:pPr>
            <a:r>
              <a:rPr lang="en-US" sz="2000" dirty="0"/>
              <a:t>We discover that the Navy's Bayes model performs the best, with an accuracy of 0.87. The accuracy for logistic regression is then 0.77</a:t>
            </a:r>
            <a:endParaRPr lang="en-IN" sz="2000" dirty="0"/>
          </a:p>
          <a:p>
            <a:endParaRPr lang="en-IN" dirty="0"/>
          </a:p>
        </p:txBody>
      </p:sp>
    </p:spTree>
    <p:extLst>
      <p:ext uri="{BB962C8B-B14F-4D97-AF65-F5344CB8AC3E}">
        <p14:creationId xmlns:p14="http://schemas.microsoft.com/office/powerpoint/2010/main" val="132165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6578-B3FD-3AA0-A673-F3E3C5E0CD07}"/>
              </a:ext>
            </a:extLst>
          </p:cNvPr>
          <p:cNvSpPr>
            <a:spLocks noGrp="1"/>
          </p:cNvSpPr>
          <p:nvPr>
            <p:ph type="title"/>
          </p:nvPr>
        </p:nvSpPr>
        <p:spPr/>
        <p:txBody>
          <a:bodyPr/>
          <a:lstStyle/>
          <a:p>
            <a:r>
              <a:rPr lang="en-IN" dirty="0">
                <a:latin typeface="Book Antiqua" panose="02040602050305030304" pitchFamily="18" charset="0"/>
              </a:rPr>
              <a:t>Bibliography</a:t>
            </a:r>
          </a:p>
        </p:txBody>
      </p:sp>
      <p:sp>
        <p:nvSpPr>
          <p:cNvPr id="3" name="Content Placeholder 2">
            <a:extLst>
              <a:ext uri="{FF2B5EF4-FFF2-40B4-BE49-F238E27FC236}">
                <a16:creationId xmlns:a16="http://schemas.microsoft.com/office/drawing/2014/main" id="{7E5D1E6D-D5C3-AA8A-FCE2-5184834FCBFD}"/>
              </a:ext>
            </a:extLst>
          </p:cNvPr>
          <p:cNvSpPr>
            <a:spLocks noGrp="1"/>
          </p:cNvSpPr>
          <p:nvPr>
            <p:ph idx="1"/>
          </p:nvPr>
        </p:nvSpPr>
        <p:spPr/>
        <p:txBody>
          <a:bodyPr/>
          <a:lstStyle/>
          <a:p>
            <a:pPr>
              <a:buFont typeface="Wingdings" panose="05000000000000000000" pitchFamily="2" charset="2"/>
              <a:buChar char="v"/>
            </a:pPr>
            <a:r>
              <a:rPr lang="en-IN" sz="2000" dirty="0">
                <a:latin typeface="Book Antiqua" panose="02040602050305030304" pitchFamily="18" charset="0"/>
                <a:hlinkClick r:id="rId2"/>
              </a:rPr>
              <a:t>https://www.kaggle.com/datasets/lakshmi25npathi/imdb-dataset-of-50k-movie-reviews</a:t>
            </a:r>
            <a:endParaRPr lang="en-IN" sz="2000" dirty="0">
              <a:latin typeface="Book Antiqua" panose="02040602050305030304" pitchFamily="18" charset="0"/>
            </a:endParaRPr>
          </a:p>
          <a:p>
            <a:pPr>
              <a:buFont typeface="Wingdings" panose="05000000000000000000" pitchFamily="2" charset="2"/>
              <a:buChar char="v"/>
            </a:pPr>
            <a:r>
              <a:rPr lang="en-IN" sz="2000" dirty="0">
                <a:latin typeface="Book Antiqua" panose="02040602050305030304" pitchFamily="18" charset="0"/>
                <a:hlinkClick r:id="rId3"/>
              </a:rPr>
              <a:t>https://web.stanford.edu/~jurafsky/slp3/4.pdf</a:t>
            </a:r>
            <a:endParaRPr lang="en-IN" sz="2000" dirty="0">
              <a:latin typeface="Book Antiqua" panose="02040602050305030304" pitchFamily="18" charset="0"/>
            </a:endParaRPr>
          </a:p>
          <a:p>
            <a:pPr>
              <a:buFont typeface="Wingdings" panose="05000000000000000000" pitchFamily="2" charset="2"/>
              <a:buChar char="v"/>
            </a:pPr>
            <a:r>
              <a:rPr lang="en-IN" sz="2000" dirty="0">
                <a:latin typeface="Book Antiqua" panose="02040602050305030304" pitchFamily="18" charset="0"/>
                <a:hlinkClick r:id="rId4"/>
              </a:rPr>
              <a:t>https://stanfordnlp.github.io/CoreNLP/index.html</a:t>
            </a:r>
            <a:endParaRPr lang="en-IN" sz="2000" dirty="0">
              <a:latin typeface="Book Antiqua" panose="02040602050305030304" pitchFamily="18" charset="0"/>
            </a:endParaRPr>
          </a:p>
          <a:p>
            <a:pPr>
              <a:buFont typeface="Wingdings" panose="05000000000000000000" pitchFamily="2" charset="2"/>
              <a:buChar char="v"/>
            </a:pPr>
            <a:r>
              <a:rPr lang="en-IN" sz="2000" dirty="0">
                <a:latin typeface="Book Antiqua" panose="02040602050305030304" pitchFamily="18" charset="0"/>
                <a:hlinkClick r:id="rId5"/>
              </a:rPr>
              <a:t>https://towardsdatascience.com/text-pre-processing-stop-words-removal-using-different-libraries-f20bac19929a</a:t>
            </a:r>
            <a:endParaRPr lang="en-IN" sz="2000" dirty="0">
              <a:latin typeface="Book Antiqua" panose="02040602050305030304" pitchFamily="18" charset="0"/>
            </a:endParaRPr>
          </a:p>
          <a:p>
            <a:pPr>
              <a:buFont typeface="Wingdings" panose="05000000000000000000" pitchFamily="2" charset="2"/>
              <a:buChar char="v"/>
            </a:pPr>
            <a:r>
              <a:rPr lang="en-IN" sz="2000" dirty="0">
                <a:latin typeface="Book Antiqua" panose="02040602050305030304" pitchFamily="18" charset="0"/>
                <a:hlinkClick r:id="rId6"/>
              </a:rPr>
              <a:t>https://towardsai.net/p/nlp/sentiment-analysis-with-logistic-regression</a:t>
            </a:r>
            <a:endParaRPr lang="en-IN" sz="2000" dirty="0">
              <a:latin typeface="Book Antiqua" panose="02040602050305030304" pitchFamily="18" charset="0"/>
            </a:endParaRPr>
          </a:p>
          <a:p>
            <a:endParaRPr lang="en-IN" dirty="0"/>
          </a:p>
        </p:txBody>
      </p:sp>
    </p:spTree>
    <p:extLst>
      <p:ext uri="{BB962C8B-B14F-4D97-AF65-F5344CB8AC3E}">
        <p14:creationId xmlns:p14="http://schemas.microsoft.com/office/powerpoint/2010/main" val="209462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C9EF15-958F-5B26-768E-FA2BBC8ED0BB}"/>
              </a:ext>
            </a:extLst>
          </p:cNvPr>
          <p:cNvSpPr>
            <a:spLocks noGrp="1"/>
          </p:cNvSpPr>
          <p:nvPr>
            <p:ph type="title"/>
          </p:nvPr>
        </p:nvSpPr>
        <p:spPr/>
        <p:txBody>
          <a:bodyPr/>
          <a:lstStyle/>
          <a:p>
            <a:r>
              <a:rPr lang="en-US" dirty="0"/>
              <a:t>Outline</a:t>
            </a:r>
            <a:endParaRPr lang="en-IN" dirty="0"/>
          </a:p>
        </p:txBody>
      </p:sp>
      <p:sp>
        <p:nvSpPr>
          <p:cNvPr id="7" name="Content Placeholder 6">
            <a:extLst>
              <a:ext uri="{FF2B5EF4-FFF2-40B4-BE49-F238E27FC236}">
                <a16:creationId xmlns:a16="http://schemas.microsoft.com/office/drawing/2014/main" id="{EC07E5F7-3A73-2B65-6739-2F6132DA0B6C}"/>
              </a:ext>
            </a:extLst>
          </p:cNvPr>
          <p:cNvSpPr>
            <a:spLocks noGrp="1"/>
          </p:cNvSpPr>
          <p:nvPr>
            <p:ph idx="1"/>
          </p:nvPr>
        </p:nvSpPr>
        <p:spPr>
          <a:xfrm>
            <a:off x="1097280" y="2108201"/>
            <a:ext cx="10058400" cy="3593859"/>
          </a:xfrm>
        </p:spPr>
        <p:txBody>
          <a:bodyPr>
            <a:normAutofit/>
          </a:bodyPr>
          <a:lstStyle/>
          <a:p>
            <a:pPr algn="just">
              <a:buFont typeface="Wingdings" panose="05000000000000000000" pitchFamily="2" charset="2"/>
              <a:buChar char="q"/>
            </a:pPr>
            <a:r>
              <a:rPr lang="en-US" dirty="0">
                <a:latin typeface="Book Antiqua" panose="02040602050305030304" pitchFamily="18" charset="0"/>
              </a:rPr>
              <a:t>  </a:t>
            </a:r>
            <a:r>
              <a:rPr lang="en-US" sz="2000" dirty="0">
                <a:latin typeface="Book Antiqua" panose="02040602050305030304" pitchFamily="18" charset="0"/>
              </a:rPr>
              <a:t>Introduction</a:t>
            </a:r>
          </a:p>
          <a:p>
            <a:pPr algn="just">
              <a:buFont typeface="Wingdings" panose="05000000000000000000" pitchFamily="2" charset="2"/>
              <a:buChar char="q"/>
            </a:pPr>
            <a:r>
              <a:rPr lang="en-US" sz="2000" dirty="0">
                <a:latin typeface="Book Antiqua" panose="02040602050305030304" pitchFamily="18" charset="0"/>
              </a:rPr>
              <a:t>  Need of Sentiment Analysis</a:t>
            </a:r>
          </a:p>
          <a:p>
            <a:pPr algn="just">
              <a:buFont typeface="Wingdings" panose="05000000000000000000" pitchFamily="2" charset="2"/>
              <a:buChar char="q"/>
            </a:pPr>
            <a:r>
              <a:rPr lang="en-US" sz="2000" dirty="0">
                <a:latin typeface="Book Antiqua" panose="02040602050305030304" pitchFamily="18" charset="0"/>
              </a:rPr>
              <a:t>Approach for Sentiment Analysis</a:t>
            </a:r>
          </a:p>
          <a:p>
            <a:pPr algn="just">
              <a:buFont typeface="Wingdings" panose="05000000000000000000" pitchFamily="2" charset="2"/>
              <a:buChar char="q"/>
            </a:pPr>
            <a:r>
              <a:rPr lang="en-US" sz="2000" dirty="0">
                <a:latin typeface="Book Antiqua" panose="02040602050305030304" pitchFamily="18" charset="0"/>
              </a:rPr>
              <a:t> Implementation</a:t>
            </a:r>
          </a:p>
          <a:p>
            <a:pPr algn="just">
              <a:buFont typeface="Wingdings" panose="05000000000000000000" pitchFamily="2" charset="2"/>
              <a:buChar char="q"/>
            </a:pPr>
            <a:r>
              <a:rPr lang="en-US" sz="2000" dirty="0">
                <a:latin typeface="Book Antiqua" panose="02040602050305030304" pitchFamily="18" charset="0"/>
              </a:rPr>
              <a:t> Advantages</a:t>
            </a:r>
          </a:p>
          <a:p>
            <a:pPr algn="just">
              <a:buFont typeface="Wingdings" panose="05000000000000000000" pitchFamily="2" charset="2"/>
              <a:buChar char="q"/>
            </a:pPr>
            <a:r>
              <a:rPr lang="en-US" sz="2000" dirty="0">
                <a:latin typeface="Book Antiqua" panose="02040602050305030304" pitchFamily="18" charset="0"/>
              </a:rPr>
              <a:t> Conclusion</a:t>
            </a:r>
          </a:p>
          <a:p>
            <a:pPr marL="0" indent="0" algn="just">
              <a:buNone/>
            </a:pPr>
            <a:endParaRPr lang="en-IN" sz="2000" dirty="0">
              <a:latin typeface="Book Antiqua" panose="02040602050305030304" pitchFamily="18" charset="0"/>
            </a:endParaRPr>
          </a:p>
        </p:txBody>
      </p:sp>
      <p:pic>
        <p:nvPicPr>
          <p:cNvPr id="9" name="Picture 8">
            <a:extLst>
              <a:ext uri="{FF2B5EF4-FFF2-40B4-BE49-F238E27FC236}">
                <a16:creationId xmlns:a16="http://schemas.microsoft.com/office/drawing/2014/main" id="{4A88D4B7-C4D4-090E-E958-55F79314147F}"/>
              </a:ext>
            </a:extLst>
          </p:cNvPr>
          <p:cNvPicPr>
            <a:picLocks noChangeAspect="1"/>
          </p:cNvPicPr>
          <p:nvPr/>
        </p:nvPicPr>
        <p:blipFill>
          <a:blip r:embed="rId3"/>
          <a:stretch>
            <a:fillRect/>
          </a:stretch>
        </p:blipFill>
        <p:spPr>
          <a:xfrm>
            <a:off x="5277299" y="2173857"/>
            <a:ext cx="5152037" cy="3467818"/>
          </a:xfrm>
          <a:prstGeom prst="rect">
            <a:avLst/>
          </a:prstGeom>
        </p:spPr>
      </p:pic>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 Red Images – Browse 32,343 Stock Photos, Vectors, and Video |  Adobe Stock">
            <a:extLst>
              <a:ext uri="{FF2B5EF4-FFF2-40B4-BE49-F238E27FC236}">
                <a16:creationId xmlns:a16="http://schemas.microsoft.com/office/drawing/2014/main" id="{7D297402-BA48-3024-B84B-A4194B638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2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3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4A54-D8DE-9A98-51AC-E41DFB70B412}"/>
              </a:ext>
            </a:extLst>
          </p:cNvPr>
          <p:cNvSpPr>
            <a:spLocks noGrp="1"/>
          </p:cNvSpPr>
          <p:nvPr>
            <p:ph type="title"/>
          </p:nvPr>
        </p:nvSpPr>
        <p:spPr/>
        <p:txBody>
          <a:bodyPr/>
          <a:lstStyle/>
          <a:p>
            <a:r>
              <a:rPr lang="en-US" dirty="0">
                <a:latin typeface="Book Antiqua" panose="02040602050305030304" pitchFamily="18" charset="0"/>
              </a:rPr>
              <a:t>What is Sentiment Analysis</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88B0F5FD-74B1-93F8-9052-5626EEEA656D}"/>
              </a:ext>
            </a:extLst>
          </p:cNvPr>
          <p:cNvSpPr>
            <a:spLocks noGrp="1"/>
          </p:cNvSpPr>
          <p:nvPr>
            <p:ph idx="1"/>
          </p:nvPr>
        </p:nvSpPr>
        <p:spPr>
          <a:xfrm>
            <a:off x="1097280" y="2108201"/>
            <a:ext cx="9694365" cy="3567979"/>
          </a:xfrm>
        </p:spPr>
        <p:txBody>
          <a:bodyPr>
            <a:normAutofit fontScale="85000" lnSpcReduction="20000"/>
          </a:bodyPr>
          <a:lstStyle/>
          <a:p>
            <a:pPr>
              <a:lnSpc>
                <a:spcPct val="160000"/>
              </a:lnSpc>
              <a:buFont typeface="Arial" panose="020B0604020202020204" pitchFamily="34" charset="0"/>
              <a:buChar char="•"/>
            </a:pPr>
            <a:r>
              <a:rPr lang="en-US" dirty="0">
                <a:latin typeface="Book Antiqua" panose="02040602050305030304" pitchFamily="18" charset="0"/>
              </a:rPr>
              <a:t>  </a:t>
            </a:r>
            <a:r>
              <a:rPr lang="en-US" sz="2200" dirty="0">
                <a:latin typeface="Book Antiqua" panose="02040602050305030304" pitchFamily="18" charset="0"/>
              </a:rPr>
              <a:t>Sentiments are feelings, opinions, emotions, likes/dislikes ,good/bad.</a:t>
            </a:r>
          </a:p>
          <a:p>
            <a:pPr>
              <a:lnSpc>
                <a:spcPct val="160000"/>
              </a:lnSpc>
              <a:buFont typeface="Arial" panose="020B0604020202020204" pitchFamily="34" charset="0"/>
              <a:buChar char="•"/>
            </a:pPr>
            <a:r>
              <a:rPr lang="en-US" sz="2200" dirty="0">
                <a:latin typeface="Book Antiqua" panose="02040602050305030304" pitchFamily="18" charset="0"/>
              </a:rPr>
              <a:t>  Sentiment Analysis is a Natural Language Processing and Information Extraction task       that aims to obtain writer's feeling expressed in positive or negative comments, questions and request, by analyzing a large numbers of documents.</a:t>
            </a:r>
          </a:p>
          <a:p>
            <a:pPr>
              <a:lnSpc>
                <a:spcPct val="160000"/>
              </a:lnSpc>
              <a:buFont typeface="Arial" panose="020B0604020202020204" pitchFamily="34" charset="0"/>
              <a:buChar char="•"/>
            </a:pPr>
            <a:r>
              <a:rPr lang="en-US" sz="2200" dirty="0">
                <a:latin typeface="Book Antiqua" panose="02040602050305030304" pitchFamily="18" charset="0"/>
              </a:rPr>
              <a:t>  Sentiment Analysis is a study of human behavior in which we extract user opinion and emotion from plain text.</a:t>
            </a:r>
          </a:p>
          <a:p>
            <a:pPr>
              <a:lnSpc>
                <a:spcPct val="160000"/>
              </a:lnSpc>
              <a:buFont typeface="Arial" panose="020B0604020202020204" pitchFamily="34" charset="0"/>
              <a:buChar char="•"/>
            </a:pPr>
            <a:r>
              <a:rPr lang="en-US" sz="2200" dirty="0">
                <a:latin typeface="Book Antiqua" panose="02040602050305030304" pitchFamily="18" charset="0"/>
              </a:rPr>
              <a:t>  Sentiment Analysis is also known as Opinion Mining.</a:t>
            </a:r>
            <a:endParaRPr lang="en-IN" sz="2200" dirty="0">
              <a:latin typeface="Book Antiqua" panose="02040602050305030304" pitchFamily="18" charset="0"/>
            </a:endParaRPr>
          </a:p>
        </p:txBody>
      </p:sp>
    </p:spTree>
    <p:extLst>
      <p:ext uri="{BB962C8B-B14F-4D97-AF65-F5344CB8AC3E}">
        <p14:creationId xmlns:p14="http://schemas.microsoft.com/office/powerpoint/2010/main" val="149130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EDA6-AC63-7393-C6A5-6F8891DFDEA2}"/>
              </a:ext>
            </a:extLst>
          </p:cNvPr>
          <p:cNvSpPr>
            <a:spLocks noGrp="1"/>
          </p:cNvSpPr>
          <p:nvPr>
            <p:ph type="title"/>
          </p:nvPr>
        </p:nvSpPr>
        <p:spPr/>
        <p:txBody>
          <a:bodyPr/>
          <a:lstStyle/>
          <a:p>
            <a:r>
              <a:rPr lang="en-US" dirty="0">
                <a:latin typeface="Book Antiqua" panose="02040602050305030304" pitchFamily="18" charset="0"/>
              </a:rPr>
              <a:t>What is Sentiment Analysis</a:t>
            </a:r>
            <a:endParaRPr lang="en-IN" dirty="0"/>
          </a:p>
        </p:txBody>
      </p:sp>
      <p:sp>
        <p:nvSpPr>
          <p:cNvPr id="3" name="Content Placeholder 2">
            <a:extLst>
              <a:ext uri="{FF2B5EF4-FFF2-40B4-BE49-F238E27FC236}">
                <a16:creationId xmlns:a16="http://schemas.microsoft.com/office/drawing/2014/main" id="{18BFBEA0-D037-69EE-8A5E-972BF3DC2B86}"/>
              </a:ext>
            </a:extLst>
          </p:cNvPr>
          <p:cNvSpPr>
            <a:spLocks noGrp="1"/>
          </p:cNvSpPr>
          <p:nvPr>
            <p:ph idx="1"/>
          </p:nvPr>
        </p:nvSpPr>
        <p:spPr>
          <a:xfrm>
            <a:off x="1356072" y="2021937"/>
            <a:ext cx="10058400" cy="3760891"/>
          </a:xfrm>
        </p:spPr>
        <p:txBody>
          <a:bodyPr>
            <a:normAutofit/>
          </a:bodyPr>
          <a:lstStyle/>
          <a:p>
            <a:pPr>
              <a:lnSpc>
                <a:spcPct val="150000"/>
              </a:lnSpc>
              <a:buFont typeface="Arial" panose="020B0604020202020204" pitchFamily="34" charset="0"/>
              <a:buChar char="•"/>
            </a:pPr>
            <a:r>
              <a:rPr lang="en-US" sz="2000" dirty="0"/>
              <a:t> </a:t>
            </a:r>
            <a:r>
              <a:rPr lang="en-US" sz="2000" dirty="0">
                <a:latin typeface="Book Antiqua" panose="02040602050305030304" pitchFamily="18" charset="0"/>
              </a:rPr>
              <a:t>It is a task of identifying whether the opinion expressed in a text is positive or negative.</a:t>
            </a:r>
          </a:p>
          <a:p>
            <a:pPr>
              <a:lnSpc>
                <a:spcPct val="150000"/>
              </a:lnSpc>
              <a:buFont typeface="Arial" panose="020B0604020202020204" pitchFamily="34" charset="0"/>
              <a:buChar char="•"/>
            </a:pPr>
            <a:r>
              <a:rPr lang="en-US" sz="2000" dirty="0">
                <a:latin typeface="Book Antiqua" panose="02040602050305030304" pitchFamily="18" charset="0"/>
              </a:rPr>
              <a:t>Automatically extracting opinions, emotions and sentiments in text</a:t>
            </a:r>
          </a:p>
          <a:p>
            <a:pPr>
              <a:lnSpc>
                <a:spcPct val="150000"/>
              </a:lnSpc>
              <a:buFont typeface="Arial" panose="020B0604020202020204" pitchFamily="34" charset="0"/>
              <a:buChar char="•"/>
            </a:pPr>
            <a:r>
              <a:rPr lang="en-US" sz="2000" dirty="0">
                <a:latin typeface="Book Antiqua" panose="02040602050305030304" pitchFamily="18" charset="0"/>
              </a:rPr>
              <a:t>  Language-independent technology that understand the meaning of the text.</a:t>
            </a:r>
          </a:p>
          <a:p>
            <a:pPr>
              <a:lnSpc>
                <a:spcPct val="150000"/>
              </a:lnSpc>
              <a:buFont typeface="Arial" panose="020B0604020202020204" pitchFamily="34" charset="0"/>
              <a:buChar char="•"/>
            </a:pPr>
            <a:r>
              <a:rPr lang="en-US" sz="2000" dirty="0">
                <a:latin typeface="Book Antiqua" panose="02040602050305030304" pitchFamily="18" charset="0"/>
              </a:rPr>
              <a:t>It identifies the opinion or attitude that a person has towards a topic.</a:t>
            </a:r>
            <a:endParaRPr lang="en-IN" sz="2000" dirty="0">
              <a:latin typeface="Book Antiqua" panose="02040602050305030304" pitchFamily="18" charset="0"/>
            </a:endParaRPr>
          </a:p>
        </p:txBody>
      </p:sp>
    </p:spTree>
    <p:extLst>
      <p:ext uri="{BB962C8B-B14F-4D97-AF65-F5344CB8AC3E}">
        <p14:creationId xmlns:p14="http://schemas.microsoft.com/office/powerpoint/2010/main" val="340736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A2E0-5991-2524-83CB-643924E4BD8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2B288DF7-6DD9-A72F-3F73-CD4FD7083A4F}"/>
              </a:ext>
            </a:extLst>
          </p:cNvPr>
          <p:cNvSpPr>
            <a:spLocks noGrp="1"/>
          </p:cNvSpPr>
          <p:nvPr>
            <p:ph idx="1"/>
          </p:nvPr>
        </p:nvSpPr>
        <p:spPr/>
        <p:txBody>
          <a:bodyPr/>
          <a:lstStyle/>
          <a:p>
            <a:pPr>
              <a:buFont typeface="Wingdings" panose="05000000000000000000" pitchFamily="2" charset="2"/>
              <a:buChar char="q"/>
            </a:pPr>
            <a:r>
              <a:rPr lang="en-US" sz="2800" b="1" dirty="0">
                <a:latin typeface="Book Antiqua" panose="02040602050305030304" pitchFamily="18" charset="0"/>
              </a:rPr>
              <a:t>User's Opinions:</a:t>
            </a:r>
          </a:p>
          <a:p>
            <a:r>
              <a:rPr lang="en-US" dirty="0"/>
              <a:t>      </a:t>
            </a:r>
            <a:r>
              <a:rPr lang="en-US" sz="2000" dirty="0">
                <a:latin typeface="Book Antiqua" panose="02040602050305030304" pitchFamily="18" charset="0"/>
              </a:rPr>
              <a:t>Jayanth:  It's a great movie (Positive statement)</a:t>
            </a:r>
          </a:p>
          <a:p>
            <a:r>
              <a:rPr lang="en-US" sz="2000" dirty="0">
                <a:latin typeface="Book Antiqua" panose="02040602050305030304" pitchFamily="18" charset="0"/>
              </a:rPr>
              <a:t>      Vardhan: Nah!! I didn't like it at all (Negative statement) </a:t>
            </a:r>
          </a:p>
          <a:p>
            <a:r>
              <a:rPr lang="en-US" sz="2000" dirty="0">
                <a:latin typeface="Book Antiqua" panose="02040602050305030304" pitchFamily="18" charset="0"/>
              </a:rPr>
              <a:t>        Vignesh: The new Avatar movie is awesome..!!!(Positive statement)</a:t>
            </a:r>
          </a:p>
          <a:p>
            <a:pPr>
              <a:buFont typeface="Wingdings" panose="05000000000000000000" pitchFamily="2" charset="2"/>
              <a:buChar char="q"/>
            </a:pPr>
            <a:r>
              <a:rPr lang="en-US" dirty="0"/>
              <a:t> </a:t>
            </a:r>
            <a:r>
              <a:rPr lang="en-US" sz="2800" b="1" dirty="0">
                <a:latin typeface="Book Antiqua" panose="02040602050305030304" pitchFamily="18" charset="0"/>
              </a:rPr>
              <a:t>Polarity:</a:t>
            </a:r>
          </a:p>
          <a:p>
            <a:pPr>
              <a:buFont typeface="Arial" panose="020B0604020202020204" pitchFamily="34" charset="0"/>
              <a:buChar char="•"/>
            </a:pPr>
            <a:r>
              <a:rPr lang="en-US" dirty="0">
                <a:latin typeface="Book Antiqua" panose="02040602050305030304" pitchFamily="18" charset="0"/>
              </a:rPr>
              <a:t>Positive</a:t>
            </a:r>
          </a:p>
          <a:p>
            <a:pPr>
              <a:buFont typeface="Arial" panose="020B0604020202020204" pitchFamily="34" charset="0"/>
              <a:buChar char="•"/>
            </a:pPr>
            <a:r>
              <a:rPr lang="en-US" dirty="0"/>
              <a:t>Negative</a:t>
            </a:r>
            <a:endParaRPr lang="en-IN" dirty="0"/>
          </a:p>
        </p:txBody>
      </p:sp>
    </p:spTree>
    <p:extLst>
      <p:ext uri="{BB962C8B-B14F-4D97-AF65-F5344CB8AC3E}">
        <p14:creationId xmlns:p14="http://schemas.microsoft.com/office/powerpoint/2010/main" val="271920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24F7-9D84-BA00-8137-3086A13F0169}"/>
              </a:ext>
            </a:extLst>
          </p:cNvPr>
          <p:cNvSpPr>
            <a:spLocks noGrp="1"/>
          </p:cNvSpPr>
          <p:nvPr>
            <p:ph type="title"/>
          </p:nvPr>
        </p:nvSpPr>
        <p:spPr/>
        <p:txBody>
          <a:bodyPr/>
          <a:lstStyle/>
          <a:p>
            <a:r>
              <a:rPr lang="en-GB" dirty="0"/>
              <a:t>Need of Sentiment Analysis </a:t>
            </a:r>
            <a:endParaRPr lang="en-US" dirty="0"/>
          </a:p>
        </p:txBody>
      </p:sp>
      <p:sp>
        <p:nvSpPr>
          <p:cNvPr id="3" name="Content Placeholder 2">
            <a:extLst>
              <a:ext uri="{FF2B5EF4-FFF2-40B4-BE49-F238E27FC236}">
                <a16:creationId xmlns:a16="http://schemas.microsoft.com/office/drawing/2014/main" id="{27226A33-A7C6-2960-3E30-59831BE20E21}"/>
              </a:ext>
            </a:extLst>
          </p:cNvPr>
          <p:cNvSpPr>
            <a:spLocks noGrp="1"/>
          </p:cNvSpPr>
          <p:nvPr>
            <p:ph idx="1"/>
          </p:nvPr>
        </p:nvSpPr>
        <p:spPr/>
        <p:txBody>
          <a:bodyPr/>
          <a:lstStyle/>
          <a:p>
            <a:r>
              <a:rPr lang="en-GB" dirty="0"/>
              <a:t>Sentiment Analysis to improve your customer service</a:t>
            </a:r>
          </a:p>
          <a:p>
            <a:r>
              <a:rPr lang="en-GB" dirty="0"/>
              <a:t>Sentiment Analysis to boost your product and services</a:t>
            </a:r>
          </a:p>
          <a:p>
            <a:r>
              <a:rPr lang="en-GB" dirty="0"/>
              <a:t>Do better in marketing campaigns</a:t>
            </a:r>
          </a:p>
          <a:p>
            <a:r>
              <a:rPr lang="en-GB" dirty="0"/>
              <a:t>Monitor your brand perception</a:t>
            </a:r>
          </a:p>
          <a:p>
            <a:r>
              <a:rPr lang="en-GB" dirty="0"/>
              <a:t>Track the sentiments in real-time</a:t>
            </a:r>
          </a:p>
          <a:p>
            <a:endParaRPr lang="en-US" dirty="0"/>
          </a:p>
        </p:txBody>
      </p:sp>
    </p:spTree>
    <p:extLst>
      <p:ext uri="{BB962C8B-B14F-4D97-AF65-F5344CB8AC3E}">
        <p14:creationId xmlns:p14="http://schemas.microsoft.com/office/powerpoint/2010/main" val="253927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1226-3110-2C12-CCDF-F2038BA38181}"/>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FA07FFB9-BF50-B04D-B369-0609787C8935}"/>
              </a:ext>
            </a:extLst>
          </p:cNvPr>
          <p:cNvSpPr>
            <a:spLocks noGrp="1"/>
          </p:cNvSpPr>
          <p:nvPr>
            <p:ph idx="1"/>
          </p:nvPr>
        </p:nvSpPr>
        <p:spPr/>
        <p:txBody>
          <a:bodyPr/>
          <a:lstStyle/>
          <a:p>
            <a:pPr>
              <a:buFont typeface="Wingdings" panose="05000000000000000000" pitchFamily="2" charset="2"/>
              <a:buChar char="q"/>
            </a:pPr>
            <a:r>
              <a:rPr lang="en-US" sz="2400" b="1" dirty="0">
                <a:latin typeface="Book Antiqua" panose="02040602050305030304" pitchFamily="18" charset="0"/>
              </a:rPr>
              <a:t>NLP(</a:t>
            </a:r>
            <a:r>
              <a:rPr lang="en-IN" sz="2000" dirty="0">
                <a:solidFill>
                  <a:srgbClr val="111111"/>
                </a:solidFill>
                <a:latin typeface="Roboto" panose="02000000000000000000" pitchFamily="2" charset="0"/>
              </a:rPr>
              <a:t>N</a:t>
            </a:r>
            <a:r>
              <a:rPr lang="en-IN" sz="2000" b="0" i="0" dirty="0">
                <a:solidFill>
                  <a:srgbClr val="111111"/>
                </a:solidFill>
                <a:effectLst/>
                <a:latin typeface="Roboto" panose="02000000000000000000" pitchFamily="2" charset="0"/>
              </a:rPr>
              <a:t>atural </a:t>
            </a:r>
            <a:r>
              <a:rPr lang="en-IN" sz="2000" dirty="0">
                <a:solidFill>
                  <a:srgbClr val="111111"/>
                </a:solidFill>
                <a:latin typeface="Roboto" panose="02000000000000000000" pitchFamily="2" charset="0"/>
              </a:rPr>
              <a:t>L</a:t>
            </a:r>
            <a:r>
              <a:rPr lang="en-IN" sz="2000" b="0" i="0" dirty="0">
                <a:solidFill>
                  <a:srgbClr val="111111"/>
                </a:solidFill>
                <a:effectLst/>
                <a:latin typeface="Roboto" panose="02000000000000000000" pitchFamily="2" charset="0"/>
              </a:rPr>
              <a:t>anguage </a:t>
            </a:r>
            <a:r>
              <a:rPr lang="en-IN" sz="2000" dirty="0">
                <a:solidFill>
                  <a:srgbClr val="111111"/>
                </a:solidFill>
                <a:latin typeface="Roboto" panose="02000000000000000000" pitchFamily="2" charset="0"/>
              </a:rPr>
              <a:t>P</a:t>
            </a:r>
            <a:r>
              <a:rPr lang="en-IN" sz="2000" b="0" i="0" dirty="0">
                <a:solidFill>
                  <a:srgbClr val="111111"/>
                </a:solidFill>
                <a:effectLst/>
                <a:latin typeface="Roboto" panose="02000000000000000000" pitchFamily="2" charset="0"/>
              </a:rPr>
              <a:t>rocessing)</a:t>
            </a:r>
            <a:endParaRPr lang="en-US" sz="2400" b="1" dirty="0">
              <a:latin typeface="Book Antiqua" panose="02040602050305030304" pitchFamily="18" charset="0"/>
            </a:endParaRPr>
          </a:p>
          <a:p>
            <a:pPr>
              <a:buFont typeface="Arial" panose="020B0604020202020204" pitchFamily="34" charset="0"/>
              <a:buChar char="•"/>
            </a:pPr>
            <a:r>
              <a:rPr lang="en-US" sz="2000" dirty="0">
                <a:latin typeface="Book Antiqua" panose="02040602050305030304" pitchFamily="18" charset="0"/>
              </a:rPr>
              <a:t>Use semantics to understand the language</a:t>
            </a:r>
            <a:r>
              <a:rPr lang="en-US" dirty="0">
                <a:latin typeface="Book Antiqua" panose="02040602050305030304" pitchFamily="18" charset="0"/>
              </a:rPr>
              <a:t>.</a:t>
            </a:r>
          </a:p>
          <a:p>
            <a:pPr>
              <a:buFont typeface="Wingdings" panose="05000000000000000000" pitchFamily="2" charset="2"/>
              <a:buChar char="q"/>
            </a:pPr>
            <a:r>
              <a:rPr lang="en-US" sz="2400" b="1" dirty="0">
                <a:latin typeface="Book Antiqua" panose="02040602050305030304" pitchFamily="18" charset="0"/>
              </a:rPr>
              <a:t>Machine Learning</a:t>
            </a:r>
          </a:p>
          <a:p>
            <a:pPr>
              <a:buFont typeface="Arial" panose="020B0604020202020204" pitchFamily="34" charset="0"/>
              <a:buChar char="•"/>
            </a:pPr>
            <a:r>
              <a:rPr lang="en-US" sz="2000" dirty="0">
                <a:latin typeface="Book Antiqua" panose="02040602050305030304" pitchFamily="18" charset="0"/>
              </a:rPr>
              <a:t>Don't have to understand the meaning</a:t>
            </a:r>
          </a:p>
          <a:p>
            <a:pPr>
              <a:buFont typeface="Arial" panose="020B0604020202020204" pitchFamily="34" charset="0"/>
              <a:buChar char="•"/>
            </a:pPr>
            <a:r>
              <a:rPr lang="en-US" sz="2000" dirty="0">
                <a:latin typeface="Book Antiqua" panose="02040602050305030304" pitchFamily="18" charset="0"/>
              </a:rPr>
              <a:t>Uses classifiers such as Naïve Byes, Logistic </a:t>
            </a:r>
            <a:r>
              <a:rPr lang="en-US" sz="2000" dirty="0" err="1">
                <a:latin typeface="Book Antiqua" panose="02040602050305030304" pitchFamily="18" charset="0"/>
              </a:rPr>
              <a:t>Regeression</a:t>
            </a:r>
            <a:r>
              <a:rPr lang="en-US" sz="2000" dirty="0">
                <a:latin typeface="Book Antiqua" panose="02040602050305030304" pitchFamily="18" charset="0"/>
              </a:rPr>
              <a:t>.</a:t>
            </a:r>
            <a:endParaRPr lang="en-IN" sz="2000" dirty="0">
              <a:latin typeface="Book Antiqua" panose="02040602050305030304" pitchFamily="18" charset="0"/>
            </a:endParaRPr>
          </a:p>
        </p:txBody>
      </p:sp>
    </p:spTree>
    <p:extLst>
      <p:ext uri="{BB962C8B-B14F-4D97-AF65-F5344CB8AC3E}">
        <p14:creationId xmlns:p14="http://schemas.microsoft.com/office/powerpoint/2010/main" val="94523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A173-4859-4B02-F9C6-C926B9812461}"/>
              </a:ext>
            </a:extLst>
          </p:cNvPr>
          <p:cNvSpPr>
            <a:spLocks noGrp="1"/>
          </p:cNvSpPr>
          <p:nvPr>
            <p:ph type="title"/>
          </p:nvPr>
        </p:nvSpPr>
        <p:spPr/>
        <p:txBody>
          <a:bodyPr/>
          <a:lstStyle/>
          <a:p>
            <a:r>
              <a:rPr lang="en-US" dirty="0"/>
              <a:t>Naïve Bayes</a:t>
            </a:r>
            <a:endParaRPr lang="en-IN" dirty="0"/>
          </a:p>
        </p:txBody>
      </p:sp>
      <p:sp>
        <p:nvSpPr>
          <p:cNvPr id="3" name="Content Placeholder 2">
            <a:extLst>
              <a:ext uri="{FF2B5EF4-FFF2-40B4-BE49-F238E27FC236}">
                <a16:creationId xmlns:a16="http://schemas.microsoft.com/office/drawing/2014/main" id="{C9A6BFC2-062B-D5B8-9939-4875A91D16EC}"/>
              </a:ext>
            </a:extLst>
          </p:cNvPr>
          <p:cNvSpPr>
            <a:spLocks noGrp="1"/>
          </p:cNvSpPr>
          <p:nvPr>
            <p:ph idx="1"/>
          </p:nvPr>
        </p:nvSpPr>
        <p:spPr/>
        <p:txBody>
          <a:bodyPr>
            <a:noAutofit/>
          </a:bodyPr>
          <a:lstStyle/>
          <a:p>
            <a:pPr>
              <a:buFont typeface="Wingdings" panose="05000000000000000000" pitchFamily="2" charset="2"/>
              <a:buChar char="q"/>
            </a:pPr>
            <a:r>
              <a:rPr lang="en-US" sz="2000" b="0" i="0" dirty="0">
                <a:solidFill>
                  <a:srgbClr val="222222"/>
                </a:solidFill>
                <a:effectLst/>
                <a:latin typeface="Book Antiqua" panose="02040602050305030304" pitchFamily="18" charset="0"/>
              </a:rPr>
              <a:t>The Naive Bayes algorithm is a supervised machine learning algorithm based on the Bayes’ theorem. It is a probabilistic classifier that is often used in NLP tasks like sentiment analysis.</a:t>
            </a:r>
          </a:p>
          <a:p>
            <a:pPr>
              <a:buFont typeface="Wingdings" panose="05000000000000000000" pitchFamily="2" charset="2"/>
              <a:buChar char="q"/>
            </a:pPr>
            <a:r>
              <a:rPr lang="en-US" sz="2000" dirty="0">
                <a:latin typeface="Book Antiqua" panose="02040602050305030304" pitchFamily="18" charset="0"/>
              </a:rPr>
              <a:t>Advantages of working with NB algorithm are:</a:t>
            </a:r>
          </a:p>
          <a:p>
            <a:pPr>
              <a:buFont typeface="Arial" panose="020B0604020202020204" pitchFamily="34" charset="0"/>
              <a:buChar char="•"/>
            </a:pPr>
            <a:r>
              <a:rPr lang="en-US" sz="2000" dirty="0">
                <a:latin typeface="Book Antiqua" panose="02040602050305030304" pitchFamily="18" charset="0"/>
              </a:rPr>
              <a:t>Requires a small amount of training data to learn the parameters Can be trained relatively fast compared to sophisticated models</a:t>
            </a:r>
          </a:p>
          <a:p>
            <a:pPr>
              <a:buFont typeface="Wingdings" panose="05000000000000000000" pitchFamily="2" charset="2"/>
              <a:buChar char="q"/>
            </a:pPr>
            <a:r>
              <a:rPr lang="en-US" sz="2000" dirty="0">
                <a:latin typeface="Book Antiqua" panose="02040602050305030304" pitchFamily="18" charset="0"/>
              </a:rPr>
              <a:t>The main disadvantage of NB Algorithm is: </a:t>
            </a:r>
          </a:p>
          <a:p>
            <a:pPr>
              <a:buFont typeface="Arial" panose="020B0604020202020204" pitchFamily="34" charset="0"/>
              <a:buChar char="•"/>
            </a:pPr>
            <a:r>
              <a:rPr lang="en-US" sz="2000" dirty="0">
                <a:latin typeface="Book Antiqua" panose="02040602050305030304" pitchFamily="18" charset="0"/>
              </a:rPr>
              <a:t>It’s a decent classifier but a bad estimator It works well with discrete values but won’t work with continuous values</a:t>
            </a:r>
            <a:endParaRPr lang="en-IN" sz="2000" dirty="0">
              <a:latin typeface="Book Antiqua" panose="02040602050305030304" pitchFamily="18" charset="0"/>
            </a:endParaRPr>
          </a:p>
        </p:txBody>
      </p:sp>
    </p:spTree>
    <p:extLst>
      <p:ext uri="{BB962C8B-B14F-4D97-AF65-F5344CB8AC3E}">
        <p14:creationId xmlns:p14="http://schemas.microsoft.com/office/powerpoint/2010/main" val="162716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05CB-FAC7-EE7D-C035-860E63B0B8F1}"/>
              </a:ext>
            </a:extLst>
          </p:cNvPr>
          <p:cNvSpPr>
            <a:spLocks noGrp="1"/>
          </p:cNvSpPr>
          <p:nvPr>
            <p:ph type="title"/>
          </p:nvPr>
        </p:nvSpPr>
        <p:spPr>
          <a:xfrm>
            <a:off x="1097280" y="286604"/>
            <a:ext cx="10058400" cy="1145382"/>
          </a:xfrm>
        </p:spPr>
        <p:txBody>
          <a:bodyPr/>
          <a:lstStyle/>
          <a:p>
            <a:r>
              <a:rPr lang="en-US" dirty="0"/>
              <a:t>Logistic regression</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2DCA3AA5-D425-41FA-F2DE-732304BE24F0}"/>
              </a:ext>
            </a:extLst>
          </p:cNvPr>
          <p:cNvSpPr>
            <a:spLocks noGrp="1"/>
          </p:cNvSpPr>
          <p:nvPr>
            <p:ph idx="1"/>
          </p:nvPr>
        </p:nvSpPr>
        <p:spPr>
          <a:xfrm>
            <a:off x="1097280" y="1880558"/>
            <a:ext cx="10058400" cy="4502989"/>
          </a:xfrm>
        </p:spPr>
        <p:txBody>
          <a:bodyPr>
            <a:noAutofit/>
          </a:bodyPr>
          <a:lstStyle/>
          <a:p>
            <a:pPr>
              <a:lnSpc>
                <a:spcPct val="100000"/>
              </a:lnSpc>
              <a:buFont typeface="Wingdings" panose="05000000000000000000" pitchFamily="2" charset="2"/>
              <a:buChar char="q"/>
            </a:pPr>
            <a:r>
              <a:rPr lang="en-US" dirty="0">
                <a:latin typeface="Book Antiqua" panose="02040602050305030304" pitchFamily="18" charset="0"/>
              </a:rPr>
              <a:t> Logistic regression is one of the most popular Machine Learning algorithms. </a:t>
            </a:r>
          </a:p>
          <a:p>
            <a:pPr>
              <a:lnSpc>
                <a:spcPct val="100000"/>
              </a:lnSpc>
              <a:buFont typeface="Arial" panose="020B0604020202020204" pitchFamily="34" charset="0"/>
              <a:buChar char="•"/>
            </a:pPr>
            <a:r>
              <a:rPr lang="en-US" dirty="0">
                <a:latin typeface="Book Antiqua" panose="02040602050305030304" pitchFamily="18" charset="0"/>
              </a:rPr>
              <a:t> It is used for predicting the categorical dependent variable using a given set of independent variables . Logistic regression predicts the output of a categorical dependent variable. Therefore the outcome must be a categorical or discrete value. It can be either 0 or 1, true or False, etc. </a:t>
            </a:r>
          </a:p>
          <a:p>
            <a:pPr>
              <a:lnSpc>
                <a:spcPct val="100000"/>
              </a:lnSpc>
              <a:buFont typeface="Wingdings" panose="05000000000000000000" pitchFamily="2" charset="2"/>
              <a:buChar char="q"/>
            </a:pPr>
            <a:r>
              <a:rPr lang="en-US" dirty="0">
                <a:latin typeface="Book Antiqua" panose="02040602050305030304" pitchFamily="18" charset="0"/>
              </a:rPr>
              <a:t> Steps in Logistic Regression:</a:t>
            </a:r>
          </a:p>
          <a:p>
            <a:pPr>
              <a:lnSpc>
                <a:spcPct val="100000"/>
              </a:lnSpc>
              <a:buFont typeface="Arial" panose="020B0604020202020204" pitchFamily="34" charset="0"/>
              <a:buChar char="•"/>
            </a:pPr>
            <a:r>
              <a:rPr lang="en-US" dirty="0">
                <a:latin typeface="Book Antiqua" panose="02040602050305030304" pitchFamily="18" charset="0"/>
              </a:rPr>
              <a:t> Data Pre-processing step </a:t>
            </a:r>
          </a:p>
          <a:p>
            <a:pPr>
              <a:lnSpc>
                <a:spcPct val="100000"/>
              </a:lnSpc>
              <a:buFont typeface="Arial" panose="020B0604020202020204" pitchFamily="34" charset="0"/>
              <a:buChar char="•"/>
            </a:pPr>
            <a:r>
              <a:rPr lang="en-US" dirty="0">
                <a:latin typeface="Book Antiqua" panose="02040602050305030304" pitchFamily="18" charset="0"/>
              </a:rPr>
              <a:t> Fitting Logistic Regression to the </a:t>
            </a:r>
            <a:r>
              <a:rPr lang="en-US" sz="2000" dirty="0">
                <a:latin typeface="Book Antiqua" panose="02040602050305030304" pitchFamily="18" charset="0"/>
              </a:rPr>
              <a:t>Training</a:t>
            </a:r>
            <a:r>
              <a:rPr lang="en-US" dirty="0">
                <a:latin typeface="Book Antiqua" panose="02040602050305030304" pitchFamily="18" charset="0"/>
              </a:rPr>
              <a:t> set</a:t>
            </a:r>
          </a:p>
          <a:p>
            <a:pPr>
              <a:lnSpc>
                <a:spcPct val="100000"/>
              </a:lnSpc>
              <a:buFont typeface="Arial" panose="020B0604020202020204" pitchFamily="34" charset="0"/>
              <a:buChar char="•"/>
            </a:pPr>
            <a:r>
              <a:rPr lang="en-US" dirty="0">
                <a:latin typeface="Book Antiqua" panose="02040602050305030304" pitchFamily="18" charset="0"/>
              </a:rPr>
              <a:t> Predicting the test result </a:t>
            </a:r>
          </a:p>
          <a:p>
            <a:pPr>
              <a:lnSpc>
                <a:spcPct val="100000"/>
              </a:lnSpc>
              <a:buFont typeface="Arial" panose="020B0604020202020204" pitchFamily="34" charset="0"/>
              <a:buChar char="•"/>
            </a:pPr>
            <a:r>
              <a:rPr lang="en-US" dirty="0">
                <a:latin typeface="Book Antiqua" panose="02040602050305030304" pitchFamily="18" charset="0"/>
              </a:rPr>
              <a:t> Test accuracy of the result</a:t>
            </a:r>
          </a:p>
          <a:p>
            <a:pPr>
              <a:lnSpc>
                <a:spcPct val="100000"/>
              </a:lnSpc>
              <a:buFont typeface="Arial" panose="020B0604020202020204" pitchFamily="34" charset="0"/>
              <a:buChar char="•"/>
            </a:pPr>
            <a:r>
              <a:rPr lang="en-US" dirty="0">
                <a:latin typeface="Book Antiqua" panose="02040602050305030304" pitchFamily="18" charset="0"/>
              </a:rPr>
              <a:t> Visualizing the test set result.</a:t>
            </a:r>
            <a:endParaRPr lang="en-IN" dirty="0">
              <a:latin typeface="Book Antiqua" panose="02040602050305030304" pitchFamily="18" charset="0"/>
            </a:endParaRPr>
          </a:p>
        </p:txBody>
      </p:sp>
    </p:spTree>
    <p:extLst>
      <p:ext uri="{BB962C8B-B14F-4D97-AF65-F5344CB8AC3E}">
        <p14:creationId xmlns:p14="http://schemas.microsoft.com/office/powerpoint/2010/main" val="35988927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{7EABD972-9F1A-498C-A755-0E1735843E62}tf33845126_win32</Template>
  <TotalTime>186</TotalTime>
  <Words>1036</Words>
  <Application>Microsoft Office PowerPoint</Application>
  <PresentationFormat>Widescreen</PresentationFormat>
  <Paragraphs>109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1_RetrospectVTI</vt:lpstr>
      <vt:lpstr>Sentiment Analysis</vt:lpstr>
      <vt:lpstr>Outline</vt:lpstr>
      <vt:lpstr>What is Sentiment Analysis</vt:lpstr>
      <vt:lpstr>What is Sentiment Analysis</vt:lpstr>
      <vt:lpstr>Example</vt:lpstr>
      <vt:lpstr>Need of Sentiment Analysis </vt:lpstr>
      <vt:lpstr>Approach</vt:lpstr>
      <vt:lpstr>Naïve Bayes</vt:lpstr>
      <vt:lpstr>Logistic regression</vt:lpstr>
      <vt:lpstr>Equations</vt:lpstr>
      <vt:lpstr>Implementation</vt:lpstr>
      <vt:lpstr>Pre-Processing</vt:lpstr>
      <vt:lpstr>Pre-Processing</vt:lpstr>
      <vt:lpstr>Pre-Processing</vt:lpstr>
      <vt:lpstr>Accuracy</vt:lpstr>
      <vt:lpstr>Represents the total(positive, negative) reviews</vt:lpstr>
      <vt:lpstr>Advantages</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harshavardhanganji@outlook.com</dc:creator>
  <cp:lastModifiedBy>siva kumar</cp:lastModifiedBy>
  <cp:revision>2</cp:revision>
  <dcterms:created xsi:type="dcterms:W3CDTF">2022-12-21T15:00:00Z</dcterms:created>
  <dcterms:modified xsi:type="dcterms:W3CDTF">2022-12-22T03:50:55Z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