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66" r:id="rId7"/>
    <p:sldId id="258" r:id="rId8"/>
    <p:sldId id="259" r:id="rId9"/>
    <p:sldId id="267" r:id="rId10"/>
    <p:sldId id="261" r:id="rId11"/>
    <p:sldId id="260" r:id="rId12"/>
    <p:sldId id="262" r:id="rId13"/>
    <p:sldId id="263"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p:cViewPr varScale="1">
        <p:scale>
          <a:sx n="86" d="100"/>
          <a:sy n="86" d="100"/>
        </p:scale>
        <p:origin x="1382" y="67"/>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3DAE18-FF53-43C8-B129-B2254E0CD3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84C594C-BB62-4D1A-AA15-460CAB0268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AB0719-0C0B-4FCD-8C42-A758D216E1BD}" type="datetimeFigureOut">
              <a:rPr lang="en-US" smtClean="0"/>
              <a:t>2/15/2021</a:t>
            </a:fld>
            <a:endParaRPr lang="en-US" dirty="0"/>
          </a:p>
        </p:txBody>
      </p:sp>
      <p:sp>
        <p:nvSpPr>
          <p:cNvPr id="4" name="Footer Placeholder 3">
            <a:extLst>
              <a:ext uri="{FF2B5EF4-FFF2-40B4-BE49-F238E27FC236}">
                <a16:creationId xmlns:a16="http://schemas.microsoft.com/office/drawing/2014/main" id="{377CD9E3-2F3C-4226-A22C-6BC586ACB3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7FA062-CF80-4049-B333-6A99FEE14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C2621-7037-4E35-B549-8255C904F675}" type="slidenum">
              <a:rPr lang="en-US" smtClean="0"/>
              <a:t>‹#›</a:t>
            </a:fld>
            <a:endParaRPr lang="en-US" dirty="0"/>
          </a:p>
        </p:txBody>
      </p:sp>
    </p:spTree>
    <p:extLst>
      <p:ext uri="{BB962C8B-B14F-4D97-AF65-F5344CB8AC3E}">
        <p14:creationId xmlns:p14="http://schemas.microsoft.com/office/powerpoint/2010/main" val="3664887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2/15/2021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3</a:t>
            </a:fld>
            <a:endParaRPr lang="en-US" dirty="0"/>
          </a:p>
        </p:txBody>
      </p:sp>
    </p:spTree>
    <p:extLst>
      <p:ext uri="{BB962C8B-B14F-4D97-AF65-F5344CB8AC3E}">
        <p14:creationId xmlns:p14="http://schemas.microsoft.com/office/powerpoint/2010/main" val="2782170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6</a:t>
            </a:fld>
            <a:endParaRPr lang="en-US" dirty="0"/>
          </a:p>
        </p:txBody>
      </p:sp>
    </p:spTree>
    <p:extLst>
      <p:ext uri="{BB962C8B-B14F-4D97-AF65-F5344CB8AC3E}">
        <p14:creationId xmlns:p14="http://schemas.microsoft.com/office/powerpoint/2010/main" val="2650114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fld id="{A2E209FB-7A34-414B-812A-BCC5C4256F49}" type="datetime1">
              <a:rPr lang="en-US" smtClean="0"/>
              <a:pPr algn="r"/>
              <a:t>2/15/2021</a:t>
            </a:fld>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r>
              <a:rPr lang="en-US" dirty="0"/>
              <a:t>www.website.com</a:t>
            </a:r>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Click to 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r>
              <a:rPr lang="en-US" dirty="0"/>
              <a:t>www.website.com</a:t>
            </a:r>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dirty="0"/>
              <a:t>www.website.com</a:t>
            </a:r>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276600" y="1295400"/>
            <a:ext cx="5326856" cy="1425577"/>
          </a:xfrm>
        </p:spPr>
        <p:txBody>
          <a:bodyPr/>
          <a:lstStyle/>
          <a:p>
            <a:r>
              <a:rPr lang="en-US" dirty="0"/>
              <a:t>HANDWRITTEN</a:t>
            </a:r>
            <a:br>
              <a:rPr lang="en-US" dirty="0"/>
            </a:br>
            <a:r>
              <a:rPr lang="en-US" dirty="0"/>
              <a:t>RECOGNITION &amp; </a:t>
            </a:r>
            <a:br>
              <a:rPr lang="en-US" dirty="0"/>
            </a:br>
            <a:r>
              <a:rPr lang="en-US" dirty="0"/>
              <a:t>EVALUATION</a:t>
            </a:r>
            <a:endParaRPr lang="en-US" b="0" dirty="0"/>
          </a:p>
        </p:txBody>
      </p:sp>
      <p:sp>
        <p:nvSpPr>
          <p:cNvPr id="3" name="Rectangle 2"/>
          <p:cNvSpPr>
            <a:spLocks noGrp="1"/>
          </p:cNvSpPr>
          <p:nvPr>
            <p:ph type="subTitle" idx="1"/>
          </p:nvPr>
        </p:nvSpPr>
        <p:spPr>
          <a:xfrm>
            <a:off x="3563888" y="3849666"/>
            <a:ext cx="5039568" cy="2099614"/>
          </a:xfrm>
        </p:spPr>
        <p:txBody>
          <a:bodyPr>
            <a:normAutofit fontScale="92500"/>
          </a:bodyPr>
          <a:lstStyle/>
          <a:p>
            <a:pPr algn="r"/>
            <a:r>
              <a:rPr lang="en-US" b="1" dirty="0"/>
              <a:t>TEAM MEMBERS   </a:t>
            </a:r>
          </a:p>
          <a:p>
            <a:pPr algn="r"/>
            <a:r>
              <a:rPr lang="en-US" dirty="0"/>
              <a:t>Anandhan R(310917205003)</a:t>
            </a:r>
          </a:p>
          <a:p>
            <a:pPr algn="r"/>
            <a:r>
              <a:rPr lang="en-US" dirty="0" err="1"/>
              <a:t>Srimathi</a:t>
            </a:r>
            <a:r>
              <a:rPr lang="en-US" dirty="0"/>
              <a:t> B(310917205036)</a:t>
            </a:r>
          </a:p>
          <a:p>
            <a:pPr algn="r"/>
            <a:r>
              <a:rPr lang="en-US" dirty="0" err="1"/>
              <a:t>Subakeshini</a:t>
            </a:r>
            <a:r>
              <a:rPr lang="en-US" dirty="0"/>
              <a:t> R(310917205038)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REFERENCES</a:t>
            </a:r>
          </a:p>
        </p:txBody>
      </p:sp>
      <p:sp>
        <p:nvSpPr>
          <p:cNvPr id="6" name="Slide Number Placeholder 5">
            <a:extLst>
              <a:ext uri="{FF2B5EF4-FFF2-40B4-BE49-F238E27FC236}">
                <a16:creationId xmlns:a16="http://schemas.microsoft.com/office/drawing/2014/main" id="{F1415E19-0A19-48F5-975B-046833778EC7}"/>
              </a:ext>
            </a:extLst>
          </p:cNvPr>
          <p:cNvSpPr>
            <a:spLocks noGrp="1"/>
          </p:cNvSpPr>
          <p:nvPr>
            <p:ph type="sldNum" sz="quarter" idx="12"/>
          </p:nvPr>
        </p:nvSpPr>
        <p:spPr/>
        <p:txBody>
          <a:bodyPr/>
          <a:lstStyle/>
          <a:p>
            <a:fld id="{FEA1243F-3000-4347-94A4-FBDEAD3122CB}" type="slidenum">
              <a:rPr lang="en-US" smtClean="0"/>
              <a:pPr/>
              <a:t>10</a:t>
            </a:fld>
            <a:endParaRPr lang="en-US" dirty="0"/>
          </a:p>
        </p:txBody>
      </p:sp>
      <p:sp>
        <p:nvSpPr>
          <p:cNvPr id="4" name="TextBox 3">
            <a:extLst>
              <a:ext uri="{FF2B5EF4-FFF2-40B4-BE49-F238E27FC236}">
                <a16:creationId xmlns:a16="http://schemas.microsoft.com/office/drawing/2014/main" id="{2E7D2E7F-069E-46C2-8C19-09BC6F31552D}"/>
              </a:ext>
            </a:extLst>
          </p:cNvPr>
          <p:cNvSpPr txBox="1"/>
          <p:nvPr/>
        </p:nvSpPr>
        <p:spPr>
          <a:xfrm>
            <a:off x="1115616" y="2060848"/>
            <a:ext cx="6316960" cy="3139321"/>
          </a:xfrm>
          <a:prstGeom prst="rect">
            <a:avLst/>
          </a:prstGeom>
          <a:noFill/>
        </p:spPr>
        <p:txBody>
          <a:bodyPr wrap="square" rtlCol="0">
            <a:spAutoFit/>
          </a:bodyPr>
          <a:lstStyle/>
          <a:p>
            <a:pPr marL="285750" indent="-285750">
              <a:buFont typeface="Arial" panose="020B0604020202020204" pitchFamily="34" charset="0"/>
              <a:buChar char="•"/>
            </a:pPr>
            <a:r>
              <a:rPr lang="en-IN" b="1" dirty="0">
                <a:solidFill>
                  <a:schemeClr val="bg1"/>
                </a:solidFill>
              </a:rPr>
              <a:t>V. </a:t>
            </a:r>
            <a:r>
              <a:rPr lang="en-IN" b="1" dirty="0" err="1">
                <a:solidFill>
                  <a:schemeClr val="bg1"/>
                </a:solidFill>
              </a:rPr>
              <a:t>Rowtula</a:t>
            </a:r>
            <a:r>
              <a:rPr lang="en-IN" b="1" dirty="0">
                <a:solidFill>
                  <a:schemeClr val="bg1"/>
                </a:solidFill>
              </a:rPr>
              <a:t>, S. R. Oota and J. C.V, "Towards Automated Evaluation of Handwritten Assessments," 2019 International Conference on Document Analysis and Recognition (ICDAR), Sydney, Australia, 2019, pp. 426-433, </a:t>
            </a:r>
            <a:r>
              <a:rPr lang="en-IN" b="1" dirty="0" err="1">
                <a:solidFill>
                  <a:schemeClr val="bg1"/>
                </a:solidFill>
              </a:rPr>
              <a:t>doi</a:t>
            </a:r>
            <a:r>
              <a:rPr lang="en-IN" b="1" dirty="0">
                <a:solidFill>
                  <a:schemeClr val="bg1"/>
                </a:solidFill>
              </a:rPr>
              <a:t>: 10.1109/ICDAR.2019.00075.</a:t>
            </a:r>
          </a:p>
          <a:p>
            <a:pPr marL="285750" indent="-285750">
              <a:buFont typeface="Arial" panose="020B0604020202020204" pitchFamily="34" charset="0"/>
              <a:buChar char="•"/>
            </a:pPr>
            <a:endParaRPr lang="en-IN" b="1" dirty="0">
              <a:solidFill>
                <a:schemeClr val="bg1"/>
              </a:solidFill>
            </a:endParaRPr>
          </a:p>
          <a:p>
            <a:pPr marL="285750" indent="-285750">
              <a:buFont typeface="Arial" panose="020B0604020202020204" pitchFamily="34" charset="0"/>
              <a:buChar char="•"/>
            </a:pPr>
            <a:r>
              <a:rPr lang="en-US" b="1" dirty="0" err="1">
                <a:solidFill>
                  <a:schemeClr val="bg1"/>
                </a:solidFill>
              </a:rPr>
              <a:t>Pariwat</a:t>
            </a:r>
            <a:r>
              <a:rPr lang="en-US" b="1" dirty="0">
                <a:solidFill>
                  <a:schemeClr val="bg1"/>
                </a:solidFill>
              </a:rPr>
              <a:t> </a:t>
            </a:r>
            <a:r>
              <a:rPr lang="en-US" b="1" dirty="0" err="1">
                <a:solidFill>
                  <a:schemeClr val="bg1"/>
                </a:solidFill>
              </a:rPr>
              <a:t>Ongsulee</a:t>
            </a:r>
            <a:r>
              <a:rPr lang="en-US" b="1" dirty="0">
                <a:solidFill>
                  <a:schemeClr val="bg1"/>
                </a:solidFill>
              </a:rPr>
              <a:t>,” Artificial Intelligence, Machine Learning and Deep Learning”, in 2017 Fifteenth International Conference on ICT and Knowledge Engineering, 978-1-5386-2117-2/17/$31.00 ©2017 IEE</a:t>
            </a:r>
            <a:endParaRPr lang="en-IN" b="1" dirty="0">
              <a:solidFill>
                <a:schemeClr val="bg1"/>
              </a:solidFill>
            </a:endParaRPr>
          </a:p>
          <a:p>
            <a:pPr marL="285750" indent="-285750">
              <a:buFont typeface="Arial" panose="020B0604020202020204" pitchFamily="34" charset="0"/>
              <a:buChar char="•"/>
            </a:pPr>
            <a:endParaRPr lang="en-IN" b="1"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2699792" y="2564904"/>
            <a:ext cx="4638674" cy="675926"/>
          </a:xfrm>
        </p:spPr>
        <p:txBody>
          <a:bodyPr/>
          <a:lstStyle/>
          <a:p>
            <a:r>
              <a:rPr lang="en-US" b="0" dirty="0"/>
              <a:t> </a:t>
            </a:r>
            <a:br>
              <a:rPr lang="en-US" b="0" dirty="0"/>
            </a:br>
            <a:br>
              <a:rPr lang="en-US" b="0" dirty="0"/>
            </a:br>
            <a:r>
              <a:rPr lang="en-US" b="0" dirty="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 OBJECTIVES</a:t>
            </a:r>
          </a:p>
        </p:txBody>
      </p:sp>
      <p:sp>
        <p:nvSpPr>
          <p:cNvPr id="6" name="Footer Placeholder 4">
            <a:extLst>
              <a:ext uri="{FF2B5EF4-FFF2-40B4-BE49-F238E27FC236}">
                <a16:creationId xmlns:a16="http://schemas.microsoft.com/office/drawing/2014/main" id="{855D0777-B08C-4808-A096-0F7AA6935459}"/>
              </a:ext>
            </a:extLst>
          </p:cNvPr>
          <p:cNvSpPr>
            <a:spLocks noGrp="1"/>
          </p:cNvSpPr>
          <p:nvPr>
            <p:ph type="ftr" sz="quarter" idx="11"/>
          </p:nvPr>
        </p:nvSpPr>
        <p:spPr>
          <a:xfrm>
            <a:off x="5800177" y="1109151"/>
            <a:ext cx="2468880" cy="300831"/>
          </a:xfrm>
        </p:spPr>
        <p:txBody>
          <a:bodyPr/>
          <a:lstStyle>
            <a:lvl1pPr>
              <a:defRPr/>
            </a:lvl1pPr>
          </a:lstStyle>
          <a:p>
            <a:r>
              <a:rPr lang="en-US" dirty="0"/>
              <a:t>   </a:t>
            </a:r>
          </a:p>
          <a:p>
            <a:endParaRPr lang="en-US" dirty="0"/>
          </a:p>
        </p:txBody>
      </p:sp>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mtClean="0"/>
              <a:pPr/>
              <a:t>2</a:t>
            </a:fld>
            <a:endParaRPr lang="en-US" dirty="0"/>
          </a:p>
        </p:txBody>
      </p:sp>
      <p:sp>
        <p:nvSpPr>
          <p:cNvPr id="4" name="TextBox 3">
            <a:extLst>
              <a:ext uri="{FF2B5EF4-FFF2-40B4-BE49-F238E27FC236}">
                <a16:creationId xmlns:a16="http://schemas.microsoft.com/office/drawing/2014/main" id="{F7058DA8-2650-40D5-A1F7-F284A79D18E6}"/>
              </a:ext>
            </a:extLst>
          </p:cNvPr>
          <p:cNvSpPr txBox="1"/>
          <p:nvPr/>
        </p:nvSpPr>
        <p:spPr>
          <a:xfrm>
            <a:off x="899592" y="1844824"/>
            <a:ext cx="7632848"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rPr>
              <a:t>To ensure the effective Handwritten answer Evaluation of  answer based on the keyword provided to the application in form of the input by the moderator which will provide equal marks.</a:t>
            </a:r>
          </a:p>
          <a:p>
            <a:r>
              <a:rPr lang="en-US" b="1" dirty="0">
                <a:solidFill>
                  <a:schemeClr val="bg1"/>
                </a:solidFill>
              </a:rPr>
              <a:t> </a:t>
            </a:r>
          </a:p>
          <a:p>
            <a:pPr marL="285750" indent="-285750">
              <a:buFont typeface="Arial" panose="020B0604020202020204" pitchFamily="34" charset="0"/>
              <a:buChar char="•"/>
            </a:pPr>
            <a:r>
              <a:rPr lang="en-US" b="1" dirty="0">
                <a:solidFill>
                  <a:schemeClr val="bg1"/>
                </a:solidFill>
              </a:rPr>
              <a:t>Our System is divided into two modules. The first one is extracting the data from the scanned images and organizing it in the proper manner and the second is applying ML and NLP to the text retrieved from the above step and giving marks to them.</a:t>
            </a:r>
            <a:endParaRPr lang="en-IN" b="1" dirty="0">
              <a:solidFill>
                <a:schemeClr val="bg1"/>
              </a:solidFill>
            </a:endParaRPr>
          </a:p>
          <a:p>
            <a:endParaRPr lang="en-IN" b="1"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INTRODUCTION</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3</a:t>
            </a:fld>
            <a:endParaRPr lang="en-US" dirty="0"/>
          </a:p>
        </p:txBody>
      </p:sp>
      <p:sp>
        <p:nvSpPr>
          <p:cNvPr id="6" name="TextBox 5">
            <a:extLst>
              <a:ext uri="{FF2B5EF4-FFF2-40B4-BE49-F238E27FC236}">
                <a16:creationId xmlns:a16="http://schemas.microsoft.com/office/drawing/2014/main" id="{3EC0DFAC-CCC8-4BC6-B5CE-89C83E13B056}"/>
              </a:ext>
            </a:extLst>
          </p:cNvPr>
          <p:cNvSpPr txBox="1"/>
          <p:nvPr/>
        </p:nvSpPr>
        <p:spPr>
          <a:xfrm>
            <a:off x="971600" y="1988840"/>
            <a:ext cx="6552728" cy="3416320"/>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rPr>
              <a:t>In this modern age, where the world moves towards automation so, there is a need for automation in answer evaluation system.</a:t>
            </a:r>
          </a:p>
          <a:p>
            <a:pPr marL="285750" indent="-285750">
              <a:buFont typeface="Arial" panose="020B0604020202020204" pitchFamily="34" charset="0"/>
              <a:buChar char="•"/>
            </a:pPr>
            <a:endParaRPr lang="en-US" b="1" dirty="0">
              <a:solidFill>
                <a:schemeClr val="bg1"/>
              </a:solidFill>
            </a:endParaRPr>
          </a:p>
          <a:p>
            <a:pPr marL="285750" indent="-285750">
              <a:buFont typeface="Arial" panose="020B0604020202020204" pitchFamily="34" charset="0"/>
              <a:buChar char="•"/>
            </a:pPr>
            <a:r>
              <a:rPr lang="en-US" b="1" dirty="0">
                <a:solidFill>
                  <a:schemeClr val="bg1"/>
                </a:solidFill>
              </a:rPr>
              <a:t>Manual answer evaluation is a very tedious task. The manual checking is very time consuming process and also requires lots of manpower. </a:t>
            </a:r>
          </a:p>
          <a:p>
            <a:pPr marL="285750" indent="-285750">
              <a:buFont typeface="Arial" panose="020B0604020202020204" pitchFamily="34" charset="0"/>
              <a:buChar char="•"/>
            </a:pPr>
            <a:endParaRPr lang="en-US" b="1" dirty="0">
              <a:solidFill>
                <a:schemeClr val="bg1"/>
              </a:solidFill>
            </a:endParaRPr>
          </a:p>
          <a:p>
            <a:pPr marL="285750" indent="-285750">
              <a:buFont typeface="Arial" panose="020B0604020202020204" pitchFamily="34" charset="0"/>
              <a:buChar char="•"/>
            </a:pPr>
            <a:r>
              <a:rPr lang="en-US" b="1" dirty="0">
                <a:solidFill>
                  <a:schemeClr val="bg1"/>
                </a:solidFill>
              </a:rPr>
              <a:t>The paper checker is not able to give marks equally. So, our system will evaluate answer based on some keyword and also manpower will be saved.</a:t>
            </a:r>
            <a:endParaRPr lang="en-IN" b="1" dirty="0">
              <a:solidFill>
                <a:schemeClr val="bg1"/>
              </a:solidFill>
            </a:endParaRPr>
          </a:p>
          <a:p>
            <a:pPr marL="285750" indent="-285750">
              <a:buFont typeface="Arial" panose="020B0604020202020204" pitchFamily="34" charset="0"/>
              <a:buChar char="•"/>
            </a:pPr>
            <a:endParaRPr lang="en-IN" dirty="0">
              <a:solidFill>
                <a:schemeClr val="bg1"/>
              </a:solidFill>
            </a:endParaRPr>
          </a:p>
        </p:txBody>
      </p:sp>
    </p:spTree>
    <p:extLst>
      <p:ext uri="{BB962C8B-B14F-4D97-AF65-F5344CB8AC3E}">
        <p14:creationId xmlns:p14="http://schemas.microsoft.com/office/powerpoint/2010/main" val="3109393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INTRODUCTION</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4</a:t>
            </a:fld>
            <a:endParaRPr lang="en-US" dirty="0"/>
          </a:p>
        </p:txBody>
      </p:sp>
      <p:sp>
        <p:nvSpPr>
          <p:cNvPr id="6" name="TextBox 5">
            <a:extLst>
              <a:ext uri="{FF2B5EF4-FFF2-40B4-BE49-F238E27FC236}">
                <a16:creationId xmlns:a16="http://schemas.microsoft.com/office/drawing/2014/main" id="{ABA86ECB-C482-4970-97C4-F7F1BD02D843}"/>
              </a:ext>
            </a:extLst>
          </p:cNvPr>
          <p:cNvSpPr txBox="1"/>
          <p:nvPr/>
        </p:nvSpPr>
        <p:spPr>
          <a:xfrm>
            <a:off x="899592" y="1997839"/>
            <a:ext cx="6984776"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rPr>
              <a:t>The process of generating new model for evaluation involves supervised learning method in Machine Learning</a:t>
            </a:r>
          </a:p>
          <a:p>
            <a:pPr marL="285750" indent="-285750">
              <a:buFont typeface="Arial" panose="020B0604020202020204" pitchFamily="34" charset="0"/>
              <a:buChar char="•"/>
            </a:pPr>
            <a:endParaRPr lang="en-US" b="1" dirty="0">
              <a:solidFill>
                <a:schemeClr val="bg1"/>
              </a:solidFill>
            </a:endParaRPr>
          </a:p>
          <a:p>
            <a:pPr marL="285750" indent="-285750">
              <a:buFont typeface="Arial" panose="020B0604020202020204" pitchFamily="34" charset="0"/>
              <a:buChar char="•"/>
            </a:pPr>
            <a:r>
              <a:rPr lang="en-US" b="1" dirty="0">
                <a:solidFill>
                  <a:schemeClr val="bg1"/>
                </a:solidFill>
              </a:rPr>
              <a:t> Scanning the answer scripts of students, then handwritten words are recognized using machine learning algorithm, then match the handwritten words with the keywords in adaptive database using python based code</a:t>
            </a:r>
          </a:p>
          <a:p>
            <a:pPr marL="285750" indent="-285750">
              <a:buFont typeface="Arial" panose="020B0604020202020204" pitchFamily="34" charset="0"/>
              <a:buChar char="•"/>
            </a:pPr>
            <a:endParaRPr lang="en-US" b="1" dirty="0">
              <a:solidFill>
                <a:schemeClr val="bg1"/>
              </a:solidFill>
            </a:endParaRPr>
          </a:p>
          <a:p>
            <a:pPr marL="285750" indent="-285750">
              <a:buFont typeface="Arial" panose="020B0604020202020204" pitchFamily="34" charset="0"/>
              <a:buChar char="•"/>
            </a:pPr>
            <a:r>
              <a:rPr lang="en-US" b="1" dirty="0">
                <a:solidFill>
                  <a:schemeClr val="bg1"/>
                </a:solidFill>
              </a:rPr>
              <a:t>And then award the marks as per scheme of evaluation provided by the course coordinator.</a:t>
            </a:r>
            <a:endParaRPr lang="en-IN" b="1"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66724" y="381198"/>
            <a:ext cx="4897363" cy="675926"/>
          </a:xfrm>
        </p:spPr>
        <p:txBody>
          <a:bodyPr/>
          <a:lstStyle/>
          <a:p>
            <a:r>
              <a:rPr lang="en-US" b="0" dirty="0"/>
              <a:t>LITERATURE</a:t>
            </a:r>
            <a:r>
              <a:rPr lang="en-US" dirty="0"/>
              <a:t> SURVEY</a:t>
            </a:r>
          </a:p>
        </p:txBody>
      </p:sp>
      <p:sp>
        <p:nvSpPr>
          <p:cNvPr id="6" name="Slide Number Placeholder 5">
            <a:extLst>
              <a:ext uri="{FF2B5EF4-FFF2-40B4-BE49-F238E27FC236}">
                <a16:creationId xmlns:a16="http://schemas.microsoft.com/office/drawing/2014/main" id="{F2040447-BBDA-4C18-B81B-B5DA1D4FA85B}"/>
              </a:ext>
            </a:extLst>
          </p:cNvPr>
          <p:cNvSpPr>
            <a:spLocks noGrp="1"/>
          </p:cNvSpPr>
          <p:nvPr>
            <p:ph type="sldNum" sz="quarter" idx="11"/>
          </p:nvPr>
        </p:nvSpPr>
        <p:spPr/>
        <p:txBody>
          <a:bodyPr/>
          <a:lstStyle/>
          <a:p>
            <a:fld id="{FEA1243F-3000-4347-94A4-FBDEAD3122CB}" type="slidenum">
              <a:rPr lang="en-US" smtClean="0"/>
              <a:pPr/>
              <a:t>5</a:t>
            </a:fld>
            <a:endParaRPr lang="en-US" dirty="0"/>
          </a:p>
        </p:txBody>
      </p:sp>
      <p:sp>
        <p:nvSpPr>
          <p:cNvPr id="7" name="TextBox 6">
            <a:extLst>
              <a:ext uri="{FF2B5EF4-FFF2-40B4-BE49-F238E27FC236}">
                <a16:creationId xmlns:a16="http://schemas.microsoft.com/office/drawing/2014/main" id="{D013C4A2-B88B-4864-AB52-FF1DFE4DB0A0}"/>
              </a:ext>
            </a:extLst>
          </p:cNvPr>
          <p:cNvSpPr txBox="1"/>
          <p:nvPr/>
        </p:nvSpPr>
        <p:spPr>
          <a:xfrm>
            <a:off x="971600" y="2132856"/>
            <a:ext cx="7107982" cy="3416320"/>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latin typeface="Arial" panose="020B0604020202020204" pitchFamily="34" charset="0"/>
                <a:cs typeface="Arial" panose="020B0604020202020204" pitchFamily="34" charset="0"/>
              </a:rPr>
              <a:t>Handwritten character &amp; digit recognition is a field of research in artificial intelligence, computer vision, and pattern recognition. The handwriting recognition is playing a critical part in evaluating system.</a:t>
            </a:r>
          </a:p>
          <a:p>
            <a:pPr marL="285750" indent="-285750">
              <a:buFont typeface="Arial" panose="020B0604020202020204" pitchFamily="34" charset="0"/>
              <a:buChar char="•"/>
            </a:pPr>
            <a:endParaRPr lang="en-US" b="1"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solidFill>
                  <a:schemeClr val="bg1"/>
                </a:solidFill>
                <a:latin typeface="Arial" panose="020B0604020202020204" pitchFamily="34" charset="0"/>
                <a:cs typeface="Arial" panose="020B0604020202020204" pitchFamily="34" charset="0"/>
              </a:rPr>
              <a:t>Supervised learning algorithms are trained using labeled, supervised learning uses patterns to predict the values of the label on additional unlabeled data.</a:t>
            </a:r>
          </a:p>
          <a:p>
            <a:pPr marL="285750" indent="-285750">
              <a:buFont typeface="Arial" panose="020B0604020202020204" pitchFamily="34" charset="0"/>
              <a:buChar char="•"/>
            </a:pPr>
            <a:endParaRPr lang="en-US" b="1"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0" dirty="0">
                <a:solidFill>
                  <a:srgbClr val="202122"/>
                </a:solidFill>
                <a:effectLst/>
                <a:latin typeface="Arial" panose="020B0604020202020204" pitchFamily="34" charset="0"/>
                <a:cs typeface="Arial" panose="020B0604020202020204" pitchFamily="34" charset="0"/>
              </a:rPr>
              <a:t>In deep learning, a convolutional neural network (CNN) is a class of deep neural networks </a:t>
            </a:r>
            <a:r>
              <a:rPr lang="en-US" b="1" dirty="0">
                <a:solidFill>
                  <a:schemeClr val="bg1"/>
                </a:solidFill>
                <a:latin typeface="Arial" panose="020B0604020202020204" pitchFamily="34" charset="0"/>
                <a:cs typeface="Arial" panose="020B0604020202020204" pitchFamily="34" charset="0"/>
              </a:rPr>
              <a:t>deep </a:t>
            </a:r>
            <a:r>
              <a:rPr lang="en-US" b="1" i="0" dirty="0">
                <a:solidFill>
                  <a:srgbClr val="202122"/>
                </a:solidFill>
                <a:effectLst/>
                <a:latin typeface="Arial" panose="020B0604020202020204" pitchFamily="34" charset="0"/>
                <a:cs typeface="Arial" panose="020B0604020202020204" pitchFamily="34" charset="0"/>
              </a:rPr>
              <a:t>, most commonly applied to analyzing handwritten text and digits.</a:t>
            </a:r>
            <a:endParaRPr lang="en-US" b="1"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66724" y="381198"/>
            <a:ext cx="4897363" cy="675926"/>
          </a:xfrm>
        </p:spPr>
        <p:txBody>
          <a:bodyPr/>
          <a:lstStyle/>
          <a:p>
            <a:r>
              <a:rPr lang="en-US" b="0" dirty="0"/>
              <a:t>LITERATURE</a:t>
            </a:r>
            <a:r>
              <a:rPr lang="en-US" dirty="0"/>
              <a:t> SURVEY</a:t>
            </a:r>
          </a:p>
        </p:txBody>
      </p:sp>
      <p:sp>
        <p:nvSpPr>
          <p:cNvPr id="6" name="Slide Number Placeholder 5">
            <a:extLst>
              <a:ext uri="{FF2B5EF4-FFF2-40B4-BE49-F238E27FC236}">
                <a16:creationId xmlns:a16="http://schemas.microsoft.com/office/drawing/2014/main" id="{F2040447-BBDA-4C18-B81B-B5DA1D4FA85B}"/>
              </a:ext>
            </a:extLst>
          </p:cNvPr>
          <p:cNvSpPr>
            <a:spLocks noGrp="1"/>
          </p:cNvSpPr>
          <p:nvPr>
            <p:ph type="sldNum" sz="quarter" idx="11"/>
          </p:nvPr>
        </p:nvSpPr>
        <p:spPr/>
        <p:txBody>
          <a:bodyPr/>
          <a:lstStyle/>
          <a:p>
            <a:fld id="{FEA1243F-3000-4347-94A4-FBDEAD3122CB}" type="slidenum">
              <a:rPr lang="en-US" smtClean="0"/>
              <a:pPr/>
              <a:t>6</a:t>
            </a:fld>
            <a:endParaRPr lang="en-US" dirty="0"/>
          </a:p>
        </p:txBody>
      </p:sp>
      <p:sp>
        <p:nvSpPr>
          <p:cNvPr id="4" name="TextBox 3">
            <a:extLst>
              <a:ext uri="{FF2B5EF4-FFF2-40B4-BE49-F238E27FC236}">
                <a16:creationId xmlns:a16="http://schemas.microsoft.com/office/drawing/2014/main" id="{6BB75ED7-8BAA-4B19-960A-F7C5250228D5}"/>
              </a:ext>
            </a:extLst>
          </p:cNvPr>
          <p:cNvSpPr txBox="1"/>
          <p:nvPr/>
        </p:nvSpPr>
        <p:spPr>
          <a:xfrm>
            <a:off x="1223628" y="2132856"/>
            <a:ext cx="6696744" cy="3970318"/>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rPr>
              <a:t>OpenCV (Open Source Computer Vision) is a library of programming functions mainly aimed at real-time computer vision.</a:t>
            </a:r>
          </a:p>
          <a:p>
            <a:pPr marL="285750" indent="-285750">
              <a:buFont typeface="Arial" panose="020B0604020202020204" pitchFamily="34" charset="0"/>
              <a:buChar char="•"/>
            </a:pPr>
            <a:endParaRPr lang="en-US" b="1" dirty="0">
              <a:solidFill>
                <a:schemeClr val="bg1"/>
              </a:solidFill>
            </a:endParaRPr>
          </a:p>
          <a:p>
            <a:pPr marL="285750" indent="-285750">
              <a:buFont typeface="Arial" panose="020B0604020202020204" pitchFamily="34" charset="0"/>
              <a:buChar char="•"/>
            </a:pPr>
            <a:r>
              <a:rPr lang="en-US" b="1" i="0" dirty="0">
                <a:solidFill>
                  <a:schemeClr val="bg1"/>
                </a:solidFill>
                <a:effectLst/>
              </a:rPr>
              <a:t>Natural Language Processing(NLP) is a field in machine learning with the ability of a computer to understand, analyze, manipulate, and potentially generate human language</a:t>
            </a:r>
          </a:p>
          <a:p>
            <a:pPr marL="285750" indent="-285750">
              <a:buFont typeface="Arial" panose="020B0604020202020204" pitchFamily="34" charset="0"/>
              <a:buChar char="•"/>
            </a:pPr>
            <a:endParaRPr lang="en-US" b="1" dirty="0">
              <a:solidFill>
                <a:schemeClr val="bg1"/>
              </a:solidFill>
            </a:endParaRPr>
          </a:p>
          <a:p>
            <a:pPr marL="285750" indent="-285750">
              <a:buFont typeface="Arial" panose="020B0604020202020204" pitchFamily="34" charset="0"/>
              <a:buChar char="•"/>
            </a:pPr>
            <a:r>
              <a:rPr lang="en-US" b="1" i="0" dirty="0">
                <a:solidFill>
                  <a:srgbClr val="202124"/>
                </a:solidFill>
                <a:effectLst/>
                <a:latin typeface="arial" panose="020B0604020202020204" pitchFamily="34" charset="0"/>
              </a:rPr>
              <a:t>Optical Character Recognition, or OCR, is a technology that enables you to convert different types of documents, such as scanned paper documents, PDF files or images captured by a digital camera into editable and searchable data</a:t>
            </a:r>
            <a:endParaRPr lang="en-IN" b="1" dirty="0">
              <a:solidFill>
                <a:schemeClr val="bg1"/>
              </a:solidFill>
            </a:endParaRPr>
          </a:p>
        </p:txBody>
      </p:sp>
    </p:spTree>
    <p:extLst>
      <p:ext uri="{BB962C8B-B14F-4D97-AF65-F5344CB8AC3E}">
        <p14:creationId xmlns:p14="http://schemas.microsoft.com/office/powerpoint/2010/main" val="850758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0" y="381198"/>
            <a:ext cx="6660232" cy="675926"/>
          </a:xfrm>
        </p:spPr>
        <p:txBody>
          <a:bodyPr/>
          <a:lstStyle/>
          <a:p>
            <a:r>
              <a:rPr lang="en-US" b="0" dirty="0"/>
              <a:t>PROBLEM</a:t>
            </a:r>
            <a:r>
              <a:rPr lang="en-US" dirty="0"/>
              <a:t> STATEMENT</a:t>
            </a:r>
          </a:p>
        </p:txBody>
      </p:sp>
      <p:sp>
        <p:nvSpPr>
          <p:cNvPr id="6" name="Slide Number Placeholder 5">
            <a:extLst>
              <a:ext uri="{FF2B5EF4-FFF2-40B4-BE49-F238E27FC236}">
                <a16:creationId xmlns:a16="http://schemas.microsoft.com/office/drawing/2014/main" id="{0369C6F3-E4EF-4838-98C2-5EB64FEBBA51}"/>
              </a:ext>
            </a:extLst>
          </p:cNvPr>
          <p:cNvSpPr>
            <a:spLocks noGrp="1"/>
          </p:cNvSpPr>
          <p:nvPr>
            <p:ph type="sldNum" sz="quarter" idx="11"/>
          </p:nvPr>
        </p:nvSpPr>
        <p:spPr/>
        <p:txBody>
          <a:bodyPr/>
          <a:lstStyle/>
          <a:p>
            <a:fld id="{FEA1243F-3000-4347-94A4-FBDEAD3122CB}" type="slidenum">
              <a:rPr lang="en-US" smtClean="0"/>
              <a:pPr/>
              <a:t>7</a:t>
            </a:fld>
            <a:endParaRPr lang="en-US" dirty="0"/>
          </a:p>
        </p:txBody>
      </p:sp>
      <p:sp>
        <p:nvSpPr>
          <p:cNvPr id="4" name="TextBox 3">
            <a:extLst>
              <a:ext uri="{FF2B5EF4-FFF2-40B4-BE49-F238E27FC236}">
                <a16:creationId xmlns:a16="http://schemas.microsoft.com/office/drawing/2014/main" id="{CADC2D55-A80F-4CBE-9B95-F87A7D3175ED}"/>
              </a:ext>
            </a:extLst>
          </p:cNvPr>
          <p:cNvSpPr txBox="1"/>
          <p:nvPr/>
        </p:nvSpPr>
        <p:spPr>
          <a:xfrm>
            <a:off x="1187624" y="2204864"/>
            <a:ext cx="6840760"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rPr>
              <a:t>Time delay that is involved in current evaluation system.</a:t>
            </a:r>
          </a:p>
          <a:p>
            <a:pPr marL="285750" indent="-285750">
              <a:buFont typeface="Arial" panose="020B0604020202020204" pitchFamily="34" charset="0"/>
              <a:buChar char="•"/>
            </a:pPr>
            <a:endParaRPr lang="en-US" b="1" dirty="0">
              <a:solidFill>
                <a:schemeClr val="bg1"/>
              </a:solidFill>
            </a:endParaRPr>
          </a:p>
          <a:p>
            <a:pPr marL="285750" indent="-285750">
              <a:buFont typeface="Arial" panose="020B0604020202020204" pitchFamily="34" charset="0"/>
              <a:buChar char="•"/>
            </a:pPr>
            <a:r>
              <a:rPr lang="en-US" b="1" dirty="0">
                <a:solidFill>
                  <a:schemeClr val="bg1"/>
                </a:solidFill>
              </a:rPr>
              <a:t> Usually manual evaluation by the evaluator takes longer time for evaluation. As a result the students get their results delayed.</a:t>
            </a:r>
          </a:p>
          <a:p>
            <a:pPr marL="285750" indent="-285750">
              <a:buFont typeface="Arial" panose="020B0604020202020204" pitchFamily="34" charset="0"/>
              <a:buChar char="•"/>
            </a:pPr>
            <a:endParaRPr lang="en-US" b="1" dirty="0">
              <a:solidFill>
                <a:schemeClr val="bg1"/>
              </a:solidFill>
            </a:endParaRPr>
          </a:p>
          <a:p>
            <a:pPr marL="285750" indent="-285750">
              <a:buFont typeface="Arial" panose="020B0604020202020204" pitchFamily="34" charset="0"/>
              <a:buChar char="•"/>
            </a:pPr>
            <a:r>
              <a:rPr lang="en-US" b="1" dirty="0">
                <a:solidFill>
                  <a:schemeClr val="bg1"/>
                </a:solidFill>
              </a:rPr>
              <a:t>Manual Evaluation is more prone for </a:t>
            </a:r>
            <a:r>
              <a:rPr lang="en-US" b="1" dirty="0" err="1">
                <a:solidFill>
                  <a:schemeClr val="bg1"/>
                </a:solidFill>
              </a:rPr>
              <a:t>totalling</a:t>
            </a:r>
            <a:r>
              <a:rPr lang="en-US" b="1" dirty="0">
                <a:solidFill>
                  <a:schemeClr val="bg1"/>
                </a:solidFill>
              </a:rPr>
              <a:t> error, wrong marking of mistakes, etc.</a:t>
            </a:r>
          </a:p>
          <a:p>
            <a:pPr marL="285750" indent="-285750">
              <a:buFont typeface="Arial" panose="020B0604020202020204" pitchFamily="34" charset="0"/>
              <a:buChar char="•"/>
            </a:pPr>
            <a:endParaRPr lang="en-US" b="1" dirty="0">
              <a:solidFill>
                <a:schemeClr val="bg1"/>
              </a:solidFill>
            </a:endParaRPr>
          </a:p>
          <a:p>
            <a:pPr marL="285750" indent="-285750">
              <a:buFont typeface="Arial" panose="020B0604020202020204" pitchFamily="34" charset="0"/>
              <a:buChar char="•"/>
            </a:pPr>
            <a:r>
              <a:rPr lang="en-US" b="1" dirty="0">
                <a:solidFill>
                  <a:schemeClr val="bg1"/>
                </a:solidFill>
              </a:rPr>
              <a:t> Lot of time and money is spent for evaluation process</a:t>
            </a:r>
            <a:endParaRPr lang="en-IN" b="1"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b="0" dirty="0"/>
              <a:t>EXISTING</a:t>
            </a:r>
            <a:r>
              <a:rPr lang="en-US" dirty="0"/>
              <a:t> SYSTEM</a:t>
            </a:r>
          </a:p>
        </p:txBody>
      </p:sp>
      <p:sp>
        <p:nvSpPr>
          <p:cNvPr id="5" name="Slide Number Placeholder 5">
            <a:extLst>
              <a:ext uri="{FF2B5EF4-FFF2-40B4-BE49-F238E27FC236}">
                <a16:creationId xmlns:a16="http://schemas.microsoft.com/office/drawing/2014/main" id="{ECE7FF2C-0D70-4834-8ECF-4D033CBD6EFD}"/>
              </a:ext>
            </a:extLst>
          </p:cNvPr>
          <p:cNvSpPr>
            <a:spLocks noGrp="1"/>
          </p:cNvSpPr>
          <p:nvPr>
            <p:ph type="sldNum" sz="quarter" idx="12"/>
          </p:nvPr>
        </p:nvSpPr>
        <p:spPr/>
        <p:txBody>
          <a:bodyPr/>
          <a:lstStyle/>
          <a:p>
            <a:fld id="{FEA1243F-3000-4347-94A4-FBDEAD3122CB}" type="slidenum">
              <a:rPr lang="en-US" smtClean="0"/>
              <a:pPr/>
              <a:t>8</a:t>
            </a:fld>
            <a:endParaRPr lang="en-US" dirty="0"/>
          </a:p>
        </p:txBody>
      </p:sp>
      <p:sp>
        <p:nvSpPr>
          <p:cNvPr id="6" name="TextBox 5">
            <a:extLst>
              <a:ext uri="{FF2B5EF4-FFF2-40B4-BE49-F238E27FC236}">
                <a16:creationId xmlns:a16="http://schemas.microsoft.com/office/drawing/2014/main" id="{85450A85-0D58-4B87-8819-6AC9E25D8A4B}"/>
              </a:ext>
            </a:extLst>
          </p:cNvPr>
          <p:cNvSpPr txBox="1"/>
          <p:nvPr/>
        </p:nvSpPr>
        <p:spPr>
          <a:xfrm>
            <a:off x="1187624" y="2132856"/>
            <a:ext cx="6408712" cy="2862322"/>
          </a:xfrm>
          <a:prstGeom prst="rect">
            <a:avLst/>
          </a:prstGeom>
          <a:noFill/>
        </p:spPr>
        <p:txBody>
          <a:bodyPr wrap="square" rtlCol="0">
            <a:spAutoFit/>
          </a:bodyPr>
          <a:lstStyle/>
          <a:p>
            <a:pPr marL="285750" indent="-285750">
              <a:buFont typeface="Arial" panose="020B0604020202020204" pitchFamily="34" charset="0"/>
              <a:buChar char="•"/>
            </a:pPr>
            <a:r>
              <a:rPr lang="en-IN" b="1" dirty="0">
                <a:solidFill>
                  <a:schemeClr val="bg1"/>
                </a:solidFill>
                <a:effectLst/>
              </a:rPr>
              <a:t>Traditional answer evaluation i.e.. manual checking of answers  takes a lot of time and energy. </a:t>
            </a:r>
          </a:p>
          <a:p>
            <a:pPr marL="285750" indent="-285750">
              <a:buFont typeface="Arial" panose="020B0604020202020204" pitchFamily="34" charset="0"/>
              <a:buChar char="•"/>
            </a:pPr>
            <a:endParaRPr lang="en-IN" b="1" dirty="0">
              <a:solidFill>
                <a:schemeClr val="bg1"/>
              </a:solidFill>
              <a:effectLst/>
            </a:endParaRPr>
          </a:p>
          <a:p>
            <a:pPr marL="285750" indent="-285750">
              <a:buFont typeface="Arial" panose="020B0604020202020204" pitchFamily="34" charset="0"/>
              <a:buChar char="•"/>
            </a:pPr>
            <a:r>
              <a:rPr lang="en-IN" b="1" dirty="0">
                <a:solidFill>
                  <a:schemeClr val="bg1"/>
                </a:solidFill>
                <a:effectLst/>
              </a:rPr>
              <a:t> However, till now only multiple choice questions can be evaluated with the use of computers.</a:t>
            </a:r>
          </a:p>
          <a:p>
            <a:pPr marL="285750" indent="-285750">
              <a:buFont typeface="Arial" panose="020B0604020202020204" pitchFamily="34" charset="0"/>
              <a:buChar char="•"/>
            </a:pPr>
            <a:endParaRPr lang="en-IN" b="1" dirty="0">
              <a:solidFill>
                <a:schemeClr val="bg1"/>
              </a:solidFill>
              <a:effectLst/>
            </a:endParaRPr>
          </a:p>
          <a:p>
            <a:pPr marL="285750" indent="-285750">
              <a:buFont typeface="Arial" panose="020B0604020202020204" pitchFamily="34" charset="0"/>
              <a:buChar char="•"/>
            </a:pPr>
            <a:r>
              <a:rPr lang="en-IN" b="1" dirty="0">
                <a:solidFill>
                  <a:schemeClr val="bg1"/>
                </a:solidFill>
                <a:effectLst/>
              </a:rPr>
              <a:t> When it comes to theoretical &amp; mathematical evaluation of answers, there is the need for a teacher to check the answer sheet.</a:t>
            </a:r>
          </a:p>
          <a:p>
            <a:endParaRPr lang="en-IN" b="1"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323528" y="365395"/>
            <a:ext cx="5010472" cy="799306"/>
          </a:xfrm>
        </p:spPr>
        <p:txBody>
          <a:bodyPr/>
          <a:lstStyle/>
          <a:p>
            <a:r>
              <a:rPr lang="en-US" b="0" dirty="0"/>
              <a:t>PROPOSED</a:t>
            </a:r>
            <a:r>
              <a:rPr lang="en-US" dirty="0"/>
              <a:t> SYSTEM</a:t>
            </a:r>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9</a:t>
            </a:fld>
            <a:endParaRPr lang="en-US" dirty="0"/>
          </a:p>
        </p:txBody>
      </p:sp>
      <p:sp>
        <p:nvSpPr>
          <p:cNvPr id="7" name="TextBox 6">
            <a:extLst>
              <a:ext uri="{FF2B5EF4-FFF2-40B4-BE49-F238E27FC236}">
                <a16:creationId xmlns:a16="http://schemas.microsoft.com/office/drawing/2014/main" id="{2C8C7A2B-60CC-436A-8E3D-555AF5E0E358}"/>
              </a:ext>
            </a:extLst>
          </p:cNvPr>
          <p:cNvSpPr txBox="1"/>
          <p:nvPr/>
        </p:nvSpPr>
        <p:spPr>
          <a:xfrm>
            <a:off x="1151620" y="1909614"/>
            <a:ext cx="6840760" cy="3139321"/>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rPr>
              <a:t>Proposed System works as follows. Firstly Answer scripts are scanned using scanner. OpenCV is used for reading the scanned image.</a:t>
            </a:r>
          </a:p>
          <a:p>
            <a:pPr marL="285750" indent="-285750">
              <a:buFont typeface="Arial" panose="020B0604020202020204" pitchFamily="34" charset="0"/>
              <a:buChar char="•"/>
            </a:pPr>
            <a:endParaRPr lang="en-US" b="1" dirty="0">
              <a:solidFill>
                <a:schemeClr val="bg1"/>
              </a:solidFill>
            </a:endParaRPr>
          </a:p>
          <a:p>
            <a:pPr marL="285750" indent="-285750">
              <a:buFont typeface="Arial" panose="020B0604020202020204" pitchFamily="34" charset="0"/>
              <a:buChar char="•"/>
            </a:pPr>
            <a:r>
              <a:rPr lang="en-IN" b="1" i="0" dirty="0">
                <a:solidFill>
                  <a:schemeClr val="bg1"/>
                </a:solidFill>
                <a:effectLst/>
              </a:rPr>
              <a:t>This project is an application for automated answer evaluation using the matching keyword from dataset based on machine learning algorithm.</a:t>
            </a:r>
          </a:p>
          <a:p>
            <a:pPr marL="285750" indent="-285750">
              <a:buFont typeface="Arial" panose="020B0604020202020204" pitchFamily="34" charset="0"/>
              <a:buChar char="•"/>
            </a:pPr>
            <a:endParaRPr lang="en-IN" b="1" i="0" dirty="0">
              <a:solidFill>
                <a:schemeClr val="bg1"/>
              </a:solidFill>
              <a:effectLst/>
            </a:endParaRPr>
          </a:p>
          <a:p>
            <a:pPr marL="285750" indent="-285750">
              <a:buFont typeface="Arial" panose="020B0604020202020204" pitchFamily="34" charset="0"/>
              <a:buChar char="•"/>
            </a:pPr>
            <a:r>
              <a:rPr lang="en-US" b="1" dirty="0">
                <a:solidFill>
                  <a:schemeClr val="bg1"/>
                </a:solidFill>
              </a:rPr>
              <a:t>overcomes major drawbacks of manual evaluation system As the system keeps on generating more electronic records</a:t>
            </a:r>
            <a:endParaRPr lang="en-IN" b="1" dirty="0">
              <a:solidFill>
                <a:schemeClr val="bg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F10167107_Project status report_RVA_v3.potx" id="{4F81F982-6C51-4092-B8D8-4B9E627EB026}" vid="{408BF7D7-5259-4FB8-AB61-68B3FB5EA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1AD0D4C-03C4-489C-932A-66E2D74FA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DC31EBE-A492-4CE5-9650-1E2C8FDDD7CE}">
  <ds:schemaRefs>
    <ds:schemaRef ds:uri="http://schemas.microsoft.com/sharepoint/v3/contenttype/forms"/>
  </ds:schemaRefs>
</ds:datastoreItem>
</file>

<file path=customXml/itemProps3.xml><?xml version="1.0" encoding="utf-8"?>
<ds:datastoreItem xmlns:ds="http://schemas.openxmlformats.org/officeDocument/2006/customXml" ds:itemID="{DCB47EFB-BDBB-4CE5-A848-1507BE3B798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status report</Template>
  <TotalTime>619</TotalTime>
  <Words>726</Words>
  <Application>Microsoft Office PowerPoint</Application>
  <PresentationFormat>On-screen Show (4:3)</PresentationFormat>
  <Paragraphs>79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vt:lpstr>
      <vt:lpstr>Calibri</vt:lpstr>
      <vt:lpstr>Segoe UI</vt:lpstr>
      <vt:lpstr>Wingdings 2</vt:lpstr>
      <vt:lpstr>Verve</vt:lpstr>
      <vt:lpstr>HANDWRITTEN RECOGNITION &amp;  EVALUATION</vt:lpstr>
      <vt:lpstr> OBJECTIVES</vt:lpstr>
      <vt:lpstr>INTRODUCTION</vt:lpstr>
      <vt:lpstr>INTRODUCTION</vt:lpstr>
      <vt:lpstr>LITERATURE SURVEY</vt:lpstr>
      <vt:lpstr>LITERATURE SURVEY</vt:lpstr>
      <vt:lpstr>PROBLEM STATEMENT</vt:lpstr>
      <vt:lpstr>EXISTING SYSTEM</vt:lpstr>
      <vt:lpstr>PROPOSED SYSTEM</vt:lpstr>
      <vt:lpstr>REFERENCES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ANSWERSHEET  RECOGNITON Progress or Status</dc:title>
  <dc:creator>Anandhan R</dc:creator>
  <cp:lastModifiedBy>Anandhan R</cp:lastModifiedBy>
  <cp:revision>24</cp:revision>
  <dcterms:created xsi:type="dcterms:W3CDTF">2020-12-29T08:48:03Z</dcterms:created>
  <dcterms:modified xsi:type="dcterms:W3CDTF">2021-02-15T15:00:37Z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