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6" r:id="rId7"/>
    <p:sldId id="258" r:id="rId8"/>
    <p:sldId id="259" r:id="rId9"/>
    <p:sldId id="261" r:id="rId10"/>
    <p:sldId id="260" r:id="rId11"/>
    <p:sldId id="262" r:id="rId12"/>
    <p:sldId id="272" r:id="rId13"/>
    <p:sldId id="273" r:id="rId14"/>
    <p:sldId id="263" r:id="rId15"/>
    <p:sldId id="271"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2/18/2021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2/18/2021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93359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68574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78217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19300259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2/18/2021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HANDWRITTEN</a:t>
            </a:r>
            <a:br>
              <a:rPr lang="en-US" dirty="0"/>
            </a:br>
            <a:r>
              <a:rPr lang="en-US" dirty="0"/>
              <a:t>RECOGNITION &amp; </a:t>
            </a:r>
            <a:br>
              <a:rPr lang="en-US" dirty="0"/>
            </a:br>
            <a:r>
              <a:rPr lang="en-US" dirty="0"/>
              <a:t>EVALUATION</a:t>
            </a:r>
            <a:endParaRPr lang="en-US" b="0" dirty="0"/>
          </a:p>
        </p:txBody>
      </p:sp>
      <p:sp>
        <p:nvSpPr>
          <p:cNvPr id="3" name="Rectangle 2"/>
          <p:cNvSpPr>
            <a:spLocks noGrp="1"/>
          </p:cNvSpPr>
          <p:nvPr>
            <p:ph type="subTitle" idx="1"/>
          </p:nvPr>
        </p:nvSpPr>
        <p:spPr>
          <a:xfrm>
            <a:off x="3563888" y="3849666"/>
            <a:ext cx="5039568" cy="2099614"/>
          </a:xfrm>
        </p:spPr>
        <p:txBody>
          <a:bodyPr>
            <a:normAutofit fontScale="62500" lnSpcReduction="20000"/>
          </a:bodyPr>
          <a:lstStyle/>
          <a:p>
            <a:pPr algn="r"/>
            <a:r>
              <a:rPr lang="en-US" b="1" dirty="0"/>
              <a:t>TEAM MEMBERS   </a:t>
            </a:r>
          </a:p>
          <a:p>
            <a:pPr algn="r"/>
            <a:r>
              <a:rPr lang="en-US" dirty="0"/>
              <a:t>Anandhan R(310917205003)</a:t>
            </a:r>
          </a:p>
          <a:p>
            <a:pPr algn="r"/>
            <a:r>
              <a:rPr lang="en-US" dirty="0" err="1"/>
              <a:t>Srimathi</a:t>
            </a:r>
            <a:r>
              <a:rPr lang="en-US" dirty="0"/>
              <a:t> B(310917205036)</a:t>
            </a:r>
          </a:p>
          <a:p>
            <a:pPr algn="r"/>
            <a:r>
              <a:rPr lang="en-US" dirty="0" err="1"/>
              <a:t>Subakeshini</a:t>
            </a:r>
            <a:r>
              <a:rPr lang="en-US" dirty="0"/>
              <a:t> R(310917205038)</a:t>
            </a:r>
          </a:p>
          <a:p>
            <a:pPr algn="r"/>
            <a:r>
              <a:rPr lang="en-US" b="1" dirty="0"/>
              <a:t>GUIDE</a:t>
            </a:r>
          </a:p>
          <a:p>
            <a:pPr algn="r"/>
            <a:r>
              <a:rPr lang="en-US" dirty="0"/>
              <a:t>Mr. I. George Fernandez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07702" y="179512"/>
            <a:ext cx="5256584" cy="799306"/>
          </a:xfrm>
        </p:spPr>
        <p:txBody>
          <a:bodyPr/>
          <a:lstStyle/>
          <a:p>
            <a:r>
              <a:rPr lang="en-US" b="0" dirty="0"/>
              <a:t>Flow  </a:t>
            </a:r>
            <a:r>
              <a:rPr lang="en-US" dirty="0"/>
              <a:t>Diagram(HTR)</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7" name="Rectangle 5">
            <a:extLst>
              <a:ext uri="{FF2B5EF4-FFF2-40B4-BE49-F238E27FC236}">
                <a16:creationId xmlns:a16="http://schemas.microsoft.com/office/drawing/2014/main" id="{B15CD6E4-C7C2-4CBB-93D8-515795E83A67}"/>
              </a:ext>
            </a:extLst>
          </p:cNvPr>
          <p:cNvSpPr>
            <a:spLocks noChangeArrowheads="1"/>
          </p:cNvSpPr>
          <p:nvPr/>
        </p:nvSpPr>
        <p:spPr bwMode="auto">
          <a:xfrm>
            <a:off x="1547664" y="1654100"/>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solidFill>
                  <a:schemeClr val="bg1"/>
                </a:solidFill>
              </a:rPr>
              <a:t>HANDWRITTEN  SCRIPT INPUT</a:t>
            </a:r>
            <a:endParaRPr kumimoji="0" lang="en-US" altLang="en-US" sz="1200" b="1" i="0" u="none" strike="noStrike" cap="none" normalizeH="0" baseline="0" dirty="0">
              <a:ln>
                <a:noFill/>
              </a:ln>
              <a:solidFill>
                <a:schemeClr val="bg1"/>
              </a:solidFill>
              <a:effectLst/>
            </a:endParaRPr>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5">
            <a:extLst>
              <a:ext uri="{FF2B5EF4-FFF2-40B4-BE49-F238E27FC236}">
                <a16:creationId xmlns:a16="http://schemas.microsoft.com/office/drawing/2014/main" id="{42D44992-BFA5-443E-BD25-AA5E8E64C9EE}"/>
              </a:ext>
            </a:extLst>
          </p:cNvPr>
          <p:cNvSpPr>
            <a:spLocks noChangeArrowheads="1"/>
          </p:cNvSpPr>
          <p:nvPr/>
        </p:nvSpPr>
        <p:spPr bwMode="auto">
          <a:xfrm>
            <a:off x="1547663" y="2668962"/>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LOADING THE DATA</a:t>
            </a:r>
          </a:p>
        </p:txBody>
      </p:sp>
      <p:sp>
        <p:nvSpPr>
          <p:cNvPr id="19" name="Rectangle 5">
            <a:extLst>
              <a:ext uri="{FF2B5EF4-FFF2-40B4-BE49-F238E27FC236}">
                <a16:creationId xmlns:a16="http://schemas.microsoft.com/office/drawing/2014/main" id="{F47DCBD1-8546-4329-8240-2F4272BDBDE9}"/>
              </a:ext>
            </a:extLst>
          </p:cNvPr>
          <p:cNvSpPr>
            <a:spLocks noChangeArrowheads="1"/>
          </p:cNvSpPr>
          <p:nvPr/>
        </p:nvSpPr>
        <p:spPr bwMode="auto">
          <a:xfrm>
            <a:off x="1547663" y="3683824"/>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PREPROCESS THE LOADED DATA</a:t>
            </a:r>
          </a:p>
        </p:txBody>
      </p:sp>
      <p:sp>
        <p:nvSpPr>
          <p:cNvPr id="24" name="Rectangle 5">
            <a:extLst>
              <a:ext uri="{FF2B5EF4-FFF2-40B4-BE49-F238E27FC236}">
                <a16:creationId xmlns:a16="http://schemas.microsoft.com/office/drawing/2014/main" id="{5F5F750C-61F5-4DB2-A50B-05D369416DB5}"/>
              </a:ext>
            </a:extLst>
          </p:cNvPr>
          <p:cNvSpPr>
            <a:spLocks noChangeArrowheads="1"/>
          </p:cNvSpPr>
          <p:nvPr/>
        </p:nvSpPr>
        <p:spPr bwMode="auto">
          <a:xfrm>
            <a:off x="1547662" y="4838449"/>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DEFINITION OF MODEL</a:t>
            </a:r>
          </a:p>
        </p:txBody>
      </p:sp>
      <p:sp>
        <p:nvSpPr>
          <p:cNvPr id="25" name="Rectangle 5">
            <a:extLst>
              <a:ext uri="{FF2B5EF4-FFF2-40B4-BE49-F238E27FC236}">
                <a16:creationId xmlns:a16="http://schemas.microsoft.com/office/drawing/2014/main" id="{1F72661C-B9C1-46EC-9FA6-740964B6B5CC}"/>
              </a:ext>
            </a:extLst>
          </p:cNvPr>
          <p:cNvSpPr>
            <a:spLocks noChangeArrowheads="1"/>
          </p:cNvSpPr>
          <p:nvPr/>
        </p:nvSpPr>
        <p:spPr bwMode="auto">
          <a:xfrm>
            <a:off x="5004048" y="1654100"/>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COMPILING THE MODEL</a:t>
            </a:r>
          </a:p>
        </p:txBody>
      </p:sp>
      <p:sp>
        <p:nvSpPr>
          <p:cNvPr id="27" name="Rectangle 5">
            <a:extLst>
              <a:ext uri="{FF2B5EF4-FFF2-40B4-BE49-F238E27FC236}">
                <a16:creationId xmlns:a16="http://schemas.microsoft.com/office/drawing/2014/main" id="{EDF02B43-D723-4FB7-9DBE-494208215495}"/>
              </a:ext>
            </a:extLst>
          </p:cNvPr>
          <p:cNvSpPr>
            <a:spLocks noChangeArrowheads="1"/>
          </p:cNvSpPr>
          <p:nvPr/>
        </p:nvSpPr>
        <p:spPr bwMode="auto">
          <a:xfrm>
            <a:off x="5021799" y="2668961"/>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solidFill>
                  <a:schemeClr val="bg1"/>
                </a:solidFill>
              </a:rPr>
              <a:t>FIT THE SPECIFIED MODEL</a:t>
            </a:r>
            <a:endParaRPr kumimoji="0" lang="en-US" altLang="en-US" sz="1200" b="1" i="0" u="none" strike="noStrike" cap="none" normalizeH="0" baseline="0" dirty="0">
              <a:ln>
                <a:noFill/>
              </a:ln>
              <a:solidFill>
                <a:schemeClr val="bg1"/>
              </a:solidFill>
              <a:effectLst/>
            </a:endParaRPr>
          </a:p>
        </p:txBody>
      </p:sp>
      <p:sp>
        <p:nvSpPr>
          <p:cNvPr id="28" name="Rectangle 5">
            <a:extLst>
              <a:ext uri="{FF2B5EF4-FFF2-40B4-BE49-F238E27FC236}">
                <a16:creationId xmlns:a16="http://schemas.microsoft.com/office/drawing/2014/main" id="{CF5A6F28-0A85-4DF5-8538-87537B8E9FF2}"/>
              </a:ext>
            </a:extLst>
          </p:cNvPr>
          <p:cNvSpPr>
            <a:spLocks noChangeArrowheads="1"/>
          </p:cNvSpPr>
          <p:nvPr/>
        </p:nvSpPr>
        <p:spPr bwMode="auto">
          <a:xfrm>
            <a:off x="5004047" y="3736069"/>
            <a:ext cx="1920875" cy="63159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EVALUATE IT &amp; </a:t>
            </a:r>
            <a:r>
              <a:rPr lang="en-US" altLang="en-US" sz="1200" b="1" dirty="0">
                <a:solidFill>
                  <a:schemeClr val="bg1"/>
                </a:solidFill>
              </a:rPr>
              <a:t>MAKE REQUIRED PREDICTIONS</a:t>
            </a:r>
            <a:endParaRPr kumimoji="0" lang="en-US" altLang="en-US" sz="1200" b="1" i="0" u="none" strike="noStrike" cap="none" normalizeH="0" baseline="0" dirty="0">
              <a:ln>
                <a:noFill/>
              </a:ln>
              <a:solidFill>
                <a:schemeClr val="bg1"/>
              </a:solidFill>
              <a:effectLst/>
            </a:endParaRPr>
          </a:p>
        </p:txBody>
      </p:sp>
      <p:sp>
        <p:nvSpPr>
          <p:cNvPr id="29" name="Rectangle 5">
            <a:extLst>
              <a:ext uri="{FF2B5EF4-FFF2-40B4-BE49-F238E27FC236}">
                <a16:creationId xmlns:a16="http://schemas.microsoft.com/office/drawing/2014/main" id="{50A862DB-2DB6-4417-AE89-38E934476760}"/>
              </a:ext>
            </a:extLst>
          </p:cNvPr>
          <p:cNvSpPr>
            <a:spLocks noChangeArrowheads="1"/>
          </p:cNvSpPr>
          <p:nvPr/>
        </p:nvSpPr>
        <p:spPr bwMode="auto">
          <a:xfrm>
            <a:off x="5004046" y="4872905"/>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rPr>
              <a:t>SAVE THE MODEL</a:t>
            </a:r>
          </a:p>
        </p:txBody>
      </p:sp>
      <p:cxnSp>
        <p:nvCxnSpPr>
          <p:cNvPr id="4" name="Straight Arrow Connector 3">
            <a:extLst>
              <a:ext uri="{FF2B5EF4-FFF2-40B4-BE49-F238E27FC236}">
                <a16:creationId xmlns:a16="http://schemas.microsoft.com/office/drawing/2014/main" id="{07449337-2FE8-4516-A8B8-A6297E236E3D}"/>
              </a:ext>
            </a:extLst>
          </p:cNvPr>
          <p:cNvCxnSpPr>
            <a:stCxn id="7" idx="2"/>
            <a:endCxn id="18" idx="0"/>
          </p:cNvCxnSpPr>
          <p:nvPr/>
        </p:nvCxnSpPr>
        <p:spPr>
          <a:xfrm flipH="1">
            <a:off x="2508101" y="2179563"/>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64308C-0E85-4E7C-A10C-3C501DCA48BE}"/>
              </a:ext>
            </a:extLst>
          </p:cNvPr>
          <p:cNvCxnSpPr/>
          <p:nvPr/>
        </p:nvCxnSpPr>
        <p:spPr>
          <a:xfrm flipH="1">
            <a:off x="2493469" y="3184300"/>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525FA00-D59B-4431-9A94-34DB8D0CCDF1}"/>
              </a:ext>
            </a:extLst>
          </p:cNvPr>
          <p:cNvCxnSpPr/>
          <p:nvPr/>
        </p:nvCxnSpPr>
        <p:spPr>
          <a:xfrm flipH="1">
            <a:off x="2483270" y="4261532"/>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0F6F961-BB51-4E4C-A4E4-E489F8F6DC26}"/>
              </a:ext>
            </a:extLst>
          </p:cNvPr>
          <p:cNvCxnSpPr/>
          <p:nvPr/>
        </p:nvCxnSpPr>
        <p:spPr>
          <a:xfrm flipH="1">
            <a:off x="5868144" y="2161530"/>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892442-0F8F-41C9-AC52-FA6CB059D2B4}"/>
              </a:ext>
            </a:extLst>
          </p:cNvPr>
          <p:cNvCxnSpPr/>
          <p:nvPr/>
        </p:nvCxnSpPr>
        <p:spPr>
          <a:xfrm flipH="1">
            <a:off x="5868144" y="3210265"/>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DE21-8863-4E59-8358-51E1FBBAD71A}"/>
              </a:ext>
            </a:extLst>
          </p:cNvPr>
          <p:cNvCxnSpPr/>
          <p:nvPr/>
        </p:nvCxnSpPr>
        <p:spPr>
          <a:xfrm flipH="1">
            <a:off x="5871262" y="4308028"/>
            <a:ext cx="1" cy="4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A3B3CB-23AE-43EC-8067-9240EBB863BF}"/>
              </a:ext>
            </a:extLst>
          </p:cNvPr>
          <p:cNvCxnSpPr/>
          <p:nvPr/>
        </p:nvCxnSpPr>
        <p:spPr>
          <a:xfrm>
            <a:off x="2508099" y="5398368"/>
            <a:ext cx="0" cy="47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2C6B7E-40FB-4052-916E-24023D33AC5B}"/>
              </a:ext>
            </a:extLst>
          </p:cNvPr>
          <p:cNvSpPr/>
          <p:nvPr/>
        </p:nvSpPr>
        <p:spPr>
          <a:xfrm>
            <a:off x="2304241" y="5933276"/>
            <a:ext cx="407715" cy="3993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36" name="Oval 35">
            <a:extLst>
              <a:ext uri="{FF2B5EF4-FFF2-40B4-BE49-F238E27FC236}">
                <a16:creationId xmlns:a16="http://schemas.microsoft.com/office/drawing/2014/main" id="{D2F13447-3D70-4E04-985C-A40F070D6CED}"/>
              </a:ext>
            </a:extLst>
          </p:cNvPr>
          <p:cNvSpPr/>
          <p:nvPr/>
        </p:nvSpPr>
        <p:spPr>
          <a:xfrm>
            <a:off x="5664286" y="878725"/>
            <a:ext cx="407715" cy="3993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B2AC1B3C-0A10-4948-80B5-B2256B8838CB}"/>
              </a:ext>
            </a:extLst>
          </p:cNvPr>
          <p:cNvCxnSpPr>
            <a:cxnSpLocks/>
          </p:cNvCxnSpPr>
          <p:nvPr/>
        </p:nvCxnSpPr>
        <p:spPr>
          <a:xfrm>
            <a:off x="5868143" y="1340768"/>
            <a:ext cx="0" cy="22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Time Line</a:t>
            </a:r>
            <a:r>
              <a:rPr lang="en-US" dirty="0"/>
              <a:t> Chart</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4" name="Rectangle 3">
            <a:extLst>
              <a:ext uri="{FF2B5EF4-FFF2-40B4-BE49-F238E27FC236}">
                <a16:creationId xmlns:a16="http://schemas.microsoft.com/office/drawing/2014/main" id="{39ADDEE4-0C86-42D7-87CE-4EF9759CF5EA}"/>
              </a:ext>
            </a:extLst>
          </p:cNvPr>
          <p:cNvSpPr/>
          <p:nvPr/>
        </p:nvSpPr>
        <p:spPr>
          <a:xfrm>
            <a:off x="1763688" y="2190878"/>
            <a:ext cx="180020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Planning</a:t>
            </a:r>
            <a:endParaRPr lang="en-IN" dirty="0"/>
          </a:p>
        </p:txBody>
      </p:sp>
      <p:sp>
        <p:nvSpPr>
          <p:cNvPr id="7" name="Rectangle 6">
            <a:extLst>
              <a:ext uri="{FF2B5EF4-FFF2-40B4-BE49-F238E27FC236}">
                <a16:creationId xmlns:a16="http://schemas.microsoft.com/office/drawing/2014/main" id="{BE88501D-7FB3-4325-A336-DDD89A006F8B}"/>
              </a:ext>
            </a:extLst>
          </p:cNvPr>
          <p:cNvSpPr/>
          <p:nvPr/>
        </p:nvSpPr>
        <p:spPr>
          <a:xfrm>
            <a:off x="1763688" y="4226760"/>
            <a:ext cx="180020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Final result</a:t>
            </a:r>
            <a:endParaRPr lang="en-IN" dirty="0"/>
          </a:p>
        </p:txBody>
      </p:sp>
      <p:sp>
        <p:nvSpPr>
          <p:cNvPr id="8" name="Rectangle 7">
            <a:extLst>
              <a:ext uri="{FF2B5EF4-FFF2-40B4-BE49-F238E27FC236}">
                <a16:creationId xmlns:a16="http://schemas.microsoft.com/office/drawing/2014/main" id="{38B7282D-7159-4A58-8526-4C8F411D9B99}"/>
              </a:ext>
            </a:extLst>
          </p:cNvPr>
          <p:cNvSpPr/>
          <p:nvPr/>
        </p:nvSpPr>
        <p:spPr>
          <a:xfrm>
            <a:off x="1763688" y="2854975"/>
            <a:ext cx="180020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Implementation</a:t>
            </a:r>
            <a:endParaRPr lang="en-IN" dirty="0"/>
          </a:p>
        </p:txBody>
      </p:sp>
      <p:sp>
        <p:nvSpPr>
          <p:cNvPr id="9" name="Rectangle 8">
            <a:extLst>
              <a:ext uri="{FF2B5EF4-FFF2-40B4-BE49-F238E27FC236}">
                <a16:creationId xmlns:a16="http://schemas.microsoft.com/office/drawing/2014/main" id="{B14C89C4-19CC-47E7-8872-02ECDE2C5FE0}"/>
              </a:ext>
            </a:extLst>
          </p:cNvPr>
          <p:cNvSpPr/>
          <p:nvPr/>
        </p:nvSpPr>
        <p:spPr>
          <a:xfrm>
            <a:off x="4930065" y="2810990"/>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en-US" baseline="30000" dirty="0"/>
              <a:t>st</a:t>
            </a:r>
            <a:r>
              <a:rPr lang="en-US" dirty="0"/>
              <a:t> week of March</a:t>
            </a:r>
            <a:endParaRPr lang="en-IN" dirty="0"/>
          </a:p>
        </p:txBody>
      </p:sp>
      <p:sp>
        <p:nvSpPr>
          <p:cNvPr id="10" name="Rectangle 9">
            <a:extLst>
              <a:ext uri="{FF2B5EF4-FFF2-40B4-BE49-F238E27FC236}">
                <a16:creationId xmlns:a16="http://schemas.microsoft.com/office/drawing/2014/main" id="{62B872D1-30EA-46F6-8D2B-44640D76D2D8}"/>
              </a:ext>
            </a:extLst>
          </p:cNvPr>
          <p:cNvSpPr/>
          <p:nvPr/>
        </p:nvSpPr>
        <p:spPr>
          <a:xfrm>
            <a:off x="4922173" y="3453418"/>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r>
              <a:rPr lang="en-US" baseline="30000" dirty="0"/>
              <a:t>th</a:t>
            </a:r>
            <a:r>
              <a:rPr lang="en-US" dirty="0"/>
              <a:t> week of March</a:t>
            </a:r>
            <a:endParaRPr lang="en-IN" dirty="0"/>
          </a:p>
        </p:txBody>
      </p:sp>
      <p:sp>
        <p:nvSpPr>
          <p:cNvPr id="11" name="Rectangle 10">
            <a:extLst>
              <a:ext uri="{FF2B5EF4-FFF2-40B4-BE49-F238E27FC236}">
                <a16:creationId xmlns:a16="http://schemas.microsoft.com/office/drawing/2014/main" id="{F1949251-CF1A-4DB1-862E-C9D280A6C97B}"/>
              </a:ext>
            </a:extLst>
          </p:cNvPr>
          <p:cNvSpPr/>
          <p:nvPr/>
        </p:nvSpPr>
        <p:spPr>
          <a:xfrm>
            <a:off x="1763688" y="3516575"/>
            <a:ext cx="180020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Testing</a:t>
            </a:r>
            <a:endParaRPr lang="en-IN" dirty="0"/>
          </a:p>
        </p:txBody>
      </p:sp>
      <p:sp>
        <p:nvSpPr>
          <p:cNvPr id="12" name="Rectangle 11">
            <a:extLst>
              <a:ext uri="{FF2B5EF4-FFF2-40B4-BE49-F238E27FC236}">
                <a16:creationId xmlns:a16="http://schemas.microsoft.com/office/drawing/2014/main" id="{9B857555-BE0B-4011-943D-680E1D4C06E0}"/>
              </a:ext>
            </a:extLst>
          </p:cNvPr>
          <p:cNvSpPr/>
          <p:nvPr/>
        </p:nvSpPr>
        <p:spPr>
          <a:xfrm>
            <a:off x="4922173" y="4117513"/>
            <a:ext cx="1368152" cy="535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en-US" baseline="30000" dirty="0"/>
              <a:t>st</a:t>
            </a:r>
            <a:r>
              <a:rPr lang="en-US" dirty="0"/>
              <a:t> week of April</a:t>
            </a:r>
            <a:endParaRPr lang="en-IN" dirty="0"/>
          </a:p>
        </p:txBody>
      </p:sp>
      <p:sp>
        <p:nvSpPr>
          <p:cNvPr id="13" name="Rectangle 12">
            <a:extLst>
              <a:ext uri="{FF2B5EF4-FFF2-40B4-BE49-F238E27FC236}">
                <a16:creationId xmlns:a16="http://schemas.microsoft.com/office/drawing/2014/main" id="{D81F6AE5-403E-4104-B28C-DAB435A3D0AB}"/>
              </a:ext>
            </a:extLst>
          </p:cNvPr>
          <p:cNvSpPr/>
          <p:nvPr/>
        </p:nvSpPr>
        <p:spPr>
          <a:xfrm>
            <a:off x="4922173" y="2142004"/>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en-US" baseline="30000" dirty="0"/>
              <a:t>st</a:t>
            </a:r>
            <a:r>
              <a:rPr lang="en-US" dirty="0"/>
              <a:t> week of Jan</a:t>
            </a:r>
            <a:endParaRPr lang="en-IN" dirty="0"/>
          </a:p>
        </p:txBody>
      </p:sp>
      <p:cxnSp>
        <p:nvCxnSpPr>
          <p:cNvPr id="14" name="Straight Arrow Connector 13">
            <a:extLst>
              <a:ext uri="{FF2B5EF4-FFF2-40B4-BE49-F238E27FC236}">
                <a16:creationId xmlns:a16="http://schemas.microsoft.com/office/drawing/2014/main" id="{4B9BDE17-4E2A-4A14-AF54-B6FC7DC6349D}"/>
              </a:ext>
            </a:extLst>
          </p:cNvPr>
          <p:cNvCxnSpPr>
            <a:cxnSpLocks/>
          </p:cNvCxnSpPr>
          <p:nvPr/>
        </p:nvCxnSpPr>
        <p:spPr>
          <a:xfrm>
            <a:off x="3491880" y="2334894"/>
            <a:ext cx="1358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3360292-BD51-4D6E-B5CB-B705FA15FDFF}"/>
              </a:ext>
            </a:extLst>
          </p:cNvPr>
          <p:cNvCxnSpPr>
            <a:cxnSpLocks/>
          </p:cNvCxnSpPr>
          <p:nvPr/>
        </p:nvCxnSpPr>
        <p:spPr>
          <a:xfrm>
            <a:off x="3579673" y="3027311"/>
            <a:ext cx="1342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008296A-7001-4185-8EDB-683EF136BFFE}"/>
              </a:ext>
            </a:extLst>
          </p:cNvPr>
          <p:cNvCxnSpPr>
            <a:cxnSpLocks/>
          </p:cNvCxnSpPr>
          <p:nvPr/>
        </p:nvCxnSpPr>
        <p:spPr>
          <a:xfrm flipV="1">
            <a:off x="3579673" y="3660591"/>
            <a:ext cx="1350392" cy="9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4D7C3EC-5F4A-44F0-8503-E94EC11C816A}"/>
              </a:ext>
            </a:extLst>
          </p:cNvPr>
          <p:cNvCxnSpPr/>
          <p:nvPr/>
        </p:nvCxnSpPr>
        <p:spPr>
          <a:xfrm>
            <a:off x="3563888" y="4385324"/>
            <a:ext cx="1358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4" name="TextBox 3">
            <a:extLst>
              <a:ext uri="{FF2B5EF4-FFF2-40B4-BE49-F238E27FC236}">
                <a16:creationId xmlns:a16="http://schemas.microsoft.com/office/drawing/2014/main" id="{2E7D2E7F-069E-46C2-8C19-09BC6F31552D}"/>
              </a:ext>
            </a:extLst>
          </p:cNvPr>
          <p:cNvSpPr txBox="1"/>
          <p:nvPr/>
        </p:nvSpPr>
        <p:spPr>
          <a:xfrm>
            <a:off x="1115616" y="1484784"/>
            <a:ext cx="6316960" cy="4801314"/>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solidFill>
              </a:rPr>
              <a:t>V. </a:t>
            </a:r>
            <a:r>
              <a:rPr lang="en-IN" b="1" dirty="0" err="1">
                <a:solidFill>
                  <a:schemeClr val="bg1"/>
                </a:solidFill>
              </a:rPr>
              <a:t>Rowtula</a:t>
            </a:r>
            <a:r>
              <a:rPr lang="en-IN" b="1" dirty="0">
                <a:solidFill>
                  <a:schemeClr val="bg1"/>
                </a:solidFill>
              </a:rPr>
              <a:t>, S. R. Oota and J. C.V, "Towards Automated Evaluation of Handwritten Assessments," 2019 International Conference on Document Analysis and Recognition (ICDAR), Sydney, Australia, 2019, pp. 426-433, </a:t>
            </a:r>
            <a:r>
              <a:rPr lang="en-IN" b="1" dirty="0" err="1">
                <a:solidFill>
                  <a:schemeClr val="bg1"/>
                </a:solidFill>
              </a:rPr>
              <a:t>doi</a:t>
            </a:r>
            <a:r>
              <a:rPr lang="en-IN" b="1" dirty="0">
                <a:solidFill>
                  <a:schemeClr val="bg1"/>
                </a:solidFill>
              </a:rPr>
              <a:t>: 10.1109/ICDAR.2019.00075.</a:t>
            </a:r>
          </a:p>
          <a:p>
            <a:pPr marL="285750" indent="-285750" algn="just">
              <a:buFont typeface="Arial" panose="020B0604020202020204" pitchFamily="34" charset="0"/>
              <a:buChar char="•"/>
            </a:pPr>
            <a:endParaRPr lang="en-IN" b="1" dirty="0">
              <a:solidFill>
                <a:schemeClr val="bg1"/>
              </a:solidFill>
            </a:endParaRPr>
          </a:p>
          <a:p>
            <a:pPr marL="285750" indent="-285750" algn="just">
              <a:buFont typeface="Arial" panose="020B0604020202020204" pitchFamily="34" charset="0"/>
              <a:buChar char="•"/>
            </a:pPr>
            <a:r>
              <a:rPr lang="en-US" b="1" dirty="0" err="1">
                <a:solidFill>
                  <a:schemeClr val="bg1"/>
                </a:solidFill>
              </a:rPr>
              <a:t>Pariwat</a:t>
            </a:r>
            <a:r>
              <a:rPr lang="en-US" b="1" dirty="0">
                <a:solidFill>
                  <a:schemeClr val="bg1"/>
                </a:solidFill>
              </a:rPr>
              <a:t> </a:t>
            </a:r>
            <a:r>
              <a:rPr lang="en-US" b="1" dirty="0" err="1">
                <a:solidFill>
                  <a:schemeClr val="bg1"/>
                </a:solidFill>
              </a:rPr>
              <a:t>Ongsulee</a:t>
            </a:r>
            <a:r>
              <a:rPr lang="en-US" b="1" dirty="0">
                <a:solidFill>
                  <a:schemeClr val="bg1"/>
                </a:solidFill>
              </a:rPr>
              <a:t>,” Artificial Intelligence, Machine Learning and Deep Learning”, in 2017 Fifteenth International Conference on ICT and Knowledge Engineering, 978-1-5386-2117-2/17/$31.00 ©2017 IEE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IN" b="1" dirty="0" err="1">
                <a:solidFill>
                  <a:schemeClr val="bg1"/>
                </a:solidFill>
              </a:rPr>
              <a:t>Anupriya</a:t>
            </a:r>
            <a:r>
              <a:rPr lang="en-IN" b="1" dirty="0">
                <a:solidFill>
                  <a:schemeClr val="bg1"/>
                </a:solidFill>
              </a:rPr>
              <a:t> Choudhury1, Kartikeya Jain2, </a:t>
            </a:r>
            <a:r>
              <a:rPr lang="en-IN" b="1" dirty="0" err="1">
                <a:solidFill>
                  <a:schemeClr val="bg1"/>
                </a:solidFill>
              </a:rPr>
              <a:t>Lakshya</a:t>
            </a:r>
            <a:r>
              <a:rPr lang="en-IN" b="1" dirty="0">
                <a:solidFill>
                  <a:schemeClr val="bg1"/>
                </a:solidFill>
              </a:rPr>
              <a:t> Aggarwal3, Ayushi Gupta4, </a:t>
            </a:r>
            <a:r>
              <a:rPr lang="en-IN" b="1" dirty="0" err="1">
                <a:solidFill>
                  <a:schemeClr val="bg1"/>
                </a:solidFill>
              </a:rPr>
              <a:t>Garv</a:t>
            </a:r>
            <a:r>
              <a:rPr lang="en-IN" b="1" dirty="0">
                <a:solidFill>
                  <a:schemeClr val="bg1"/>
                </a:solidFill>
              </a:rPr>
              <a:t> Saxena5, “Computerized Paper Evaluation Using Neural Network” in International Journal of IEEE, 978-1-5386-0514-1/17/$31.00 ©2017 IEE</a:t>
            </a:r>
          </a:p>
          <a:p>
            <a:pPr marL="28575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331148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99792" y="2564904"/>
            <a:ext cx="4638674" cy="675926"/>
          </a:xfrm>
        </p:spPr>
        <p:txBody>
          <a:bodyPr/>
          <a:lstStyle/>
          <a:p>
            <a:r>
              <a:rPr lang="en-US" b="0" dirty="0"/>
              <a:t> </a:t>
            </a:r>
            <a:br>
              <a:rPr lang="en-US" b="0" dirty="0"/>
            </a:br>
            <a:br>
              <a:rPr lang="en-US" b="0" dirty="0"/>
            </a:br>
            <a:r>
              <a:rPr lang="en-US" b="0"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 OBJECTIVES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a:xfrm>
            <a:off x="5800177" y="1109151"/>
            <a:ext cx="2468880" cy="300831"/>
          </a:xfrm>
        </p:spPr>
        <p:txBody>
          <a:bodyPr/>
          <a:lstStyle>
            <a:lvl1pPr>
              <a:defRPr/>
            </a:lvl1pPr>
          </a:lstStyle>
          <a:p>
            <a:r>
              <a:rPr lang="en-US" dirty="0"/>
              <a:t>   </a:t>
            </a:r>
          </a:p>
          <a:p>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4" name="TextBox 3">
            <a:extLst>
              <a:ext uri="{FF2B5EF4-FFF2-40B4-BE49-F238E27FC236}">
                <a16:creationId xmlns:a16="http://schemas.microsoft.com/office/drawing/2014/main" id="{F7058DA8-2650-40D5-A1F7-F284A79D18E6}"/>
              </a:ext>
            </a:extLst>
          </p:cNvPr>
          <p:cNvSpPr txBox="1"/>
          <p:nvPr/>
        </p:nvSpPr>
        <p:spPr>
          <a:xfrm>
            <a:off x="899592" y="1844824"/>
            <a:ext cx="763284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To ensure the effective Handwritten  Evaluation of  answer based on the keyword provided to the application in form of the input by the moderator which will provide  marks.</a:t>
            </a:r>
          </a:p>
          <a:p>
            <a:pPr algn="just"/>
            <a:r>
              <a:rPr lang="en-US" b="1" dirty="0">
                <a:solidFill>
                  <a:schemeClr val="bg1"/>
                </a:solidFill>
              </a:rPr>
              <a:t> </a:t>
            </a:r>
          </a:p>
          <a:p>
            <a:pPr marL="285750" indent="-285750" algn="just">
              <a:buFont typeface="Arial" panose="020B0604020202020204" pitchFamily="34" charset="0"/>
              <a:buChar char="•"/>
            </a:pPr>
            <a:r>
              <a:rPr lang="en-US" b="1" dirty="0">
                <a:solidFill>
                  <a:schemeClr val="bg1"/>
                </a:solidFill>
              </a:rPr>
              <a:t>Our System is extracting the data from the scanned </a:t>
            </a:r>
            <a:r>
              <a:rPr lang="en-US" b="1" dirty="0" err="1">
                <a:solidFill>
                  <a:schemeClr val="bg1"/>
                </a:solidFill>
              </a:rPr>
              <a:t>answersheet</a:t>
            </a:r>
            <a:r>
              <a:rPr lang="en-US" b="1" dirty="0">
                <a:solidFill>
                  <a:schemeClr val="bg1"/>
                </a:solidFill>
              </a:rPr>
              <a:t> and organizing it in the proper manner </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applying ML and NLP to the text retrieved from the above step and giving marks to them.</a:t>
            </a:r>
            <a:endParaRPr lang="en-IN" b="1" dirty="0">
              <a:solidFill>
                <a:schemeClr val="bg1"/>
              </a:solidFill>
            </a:endParaRPr>
          </a:p>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TextBox 5">
            <a:extLst>
              <a:ext uri="{FF2B5EF4-FFF2-40B4-BE49-F238E27FC236}">
                <a16:creationId xmlns:a16="http://schemas.microsoft.com/office/drawing/2014/main" id="{3EC0DFAC-CCC8-4BC6-B5CE-89C83E13B056}"/>
              </a:ext>
            </a:extLst>
          </p:cNvPr>
          <p:cNvSpPr txBox="1"/>
          <p:nvPr/>
        </p:nvSpPr>
        <p:spPr>
          <a:xfrm>
            <a:off x="1115616" y="1679117"/>
            <a:ext cx="655272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In this modern age, where the world moves towards automation so, there is a need for automation in answer evaluation system.</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Manual answer evaluation is a very tedious task. The manual checking is very time consuming process and also requires lots of manpower. </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Human evaluator sometimes not able to give marks correctly. So, our system will evaluate answer based on some keyword and also manpower will be saved.</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process of generating new model for evaluation involves supervised learning method in Machine Learning</a:t>
            </a: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1093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6" name="TextBox 5">
            <a:extLst>
              <a:ext uri="{FF2B5EF4-FFF2-40B4-BE49-F238E27FC236}">
                <a16:creationId xmlns:a16="http://schemas.microsoft.com/office/drawing/2014/main" id="{ABA86ECB-C482-4970-97C4-F7F1BD02D843}"/>
              </a:ext>
            </a:extLst>
          </p:cNvPr>
          <p:cNvSpPr txBox="1"/>
          <p:nvPr/>
        </p:nvSpPr>
        <p:spPr>
          <a:xfrm>
            <a:off x="899592" y="1340768"/>
            <a:ext cx="6984776" cy="5078313"/>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Scanning the answer scripts of students, then handwritten words are recognized using machine learning algorithm, then match the handwritten words with the keywords in adaptive database using python based code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Then award the marks as per scheme of evaluation keyword provided by the course coordinator.</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i="0" dirty="0">
                <a:solidFill>
                  <a:srgbClr val="292929"/>
                </a:solidFill>
                <a:effectLst/>
              </a:rPr>
              <a:t>Handwritten Text Recognition (HTR) systems transcribe text contained in scanned images into digital text</a:t>
            </a:r>
            <a:endParaRPr lang="en-US" b="1" i="0" dirty="0">
              <a:solidFill>
                <a:schemeClr val="bg1"/>
              </a:solidFill>
              <a:effectLst/>
            </a:endParaRPr>
          </a:p>
          <a:p>
            <a:pPr marL="285750" indent="-285750" algn="just">
              <a:buFont typeface="Arial" panose="020B0604020202020204" pitchFamily="34" charset="0"/>
              <a:buChar char="•"/>
            </a:pPr>
            <a:endParaRPr lang="en-US" b="1" i="0" dirty="0">
              <a:solidFill>
                <a:schemeClr val="bg1"/>
              </a:solidFill>
              <a:effectLst/>
            </a:endParaRPr>
          </a:p>
          <a:p>
            <a:pPr marL="285750" indent="-285750" algn="just">
              <a:buFont typeface="Arial" panose="020B0604020202020204" pitchFamily="34" charset="0"/>
              <a:buChar char="•"/>
            </a:pPr>
            <a:r>
              <a:rPr lang="en-US" b="1" i="0" dirty="0">
                <a:solidFill>
                  <a:schemeClr val="bg1"/>
                </a:solidFill>
                <a:effectLst/>
              </a:rPr>
              <a:t>Natural Language Processing(NLP) is a field in machine learning with the ability of a computer to understand, analyze, manipulate, and potentially generate human language</a:t>
            </a:r>
          </a:p>
          <a:p>
            <a:pPr marL="285750" indent="-285750" algn="just">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4897363" cy="675926"/>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5</a:t>
            </a:fld>
            <a:endParaRPr lang="en-US" dirty="0"/>
          </a:p>
        </p:txBody>
      </p:sp>
      <p:graphicFrame>
        <p:nvGraphicFramePr>
          <p:cNvPr id="3" name="Table 3">
            <a:extLst>
              <a:ext uri="{FF2B5EF4-FFF2-40B4-BE49-F238E27FC236}">
                <a16:creationId xmlns:a16="http://schemas.microsoft.com/office/drawing/2014/main" id="{ED03F000-1700-48DD-871F-AD923A059E9A}"/>
              </a:ext>
            </a:extLst>
          </p:cNvPr>
          <p:cNvGraphicFramePr>
            <a:graphicFrameLocks noGrp="1"/>
          </p:cNvGraphicFramePr>
          <p:nvPr>
            <p:extLst>
              <p:ext uri="{D42A27DB-BD31-4B8C-83A1-F6EECF244321}">
                <p14:modId xmlns:p14="http://schemas.microsoft.com/office/powerpoint/2010/main" val="2164158673"/>
              </p:ext>
            </p:extLst>
          </p:nvPr>
        </p:nvGraphicFramePr>
        <p:xfrm>
          <a:off x="827584" y="1772816"/>
          <a:ext cx="7704855" cy="4392488"/>
        </p:xfrm>
        <a:graphic>
          <a:graphicData uri="http://schemas.openxmlformats.org/drawingml/2006/table">
            <a:tbl>
              <a:tblPr firstRow="1" bandRow="1">
                <a:tableStyleId>{72833802-FEF1-4C79-8D5D-14CF1EAF98D9}</a:tableStyleId>
              </a:tblPr>
              <a:tblGrid>
                <a:gridCol w="2808312">
                  <a:extLst>
                    <a:ext uri="{9D8B030D-6E8A-4147-A177-3AD203B41FA5}">
                      <a16:colId xmlns:a16="http://schemas.microsoft.com/office/drawing/2014/main" val="1176400118"/>
                    </a:ext>
                  </a:extLst>
                </a:gridCol>
                <a:gridCol w="2160240">
                  <a:extLst>
                    <a:ext uri="{9D8B030D-6E8A-4147-A177-3AD203B41FA5}">
                      <a16:colId xmlns:a16="http://schemas.microsoft.com/office/drawing/2014/main" val="3328395192"/>
                    </a:ext>
                  </a:extLst>
                </a:gridCol>
                <a:gridCol w="2736303">
                  <a:extLst>
                    <a:ext uri="{9D8B030D-6E8A-4147-A177-3AD203B41FA5}">
                      <a16:colId xmlns:a16="http://schemas.microsoft.com/office/drawing/2014/main" val="25363103"/>
                    </a:ext>
                  </a:extLst>
                </a:gridCol>
              </a:tblGrid>
              <a:tr h="759384">
                <a:tc>
                  <a:txBody>
                    <a:bodyPr/>
                    <a:lstStyle/>
                    <a:p>
                      <a:r>
                        <a:rPr lang="en-US" dirty="0">
                          <a:solidFill>
                            <a:schemeClr val="bg1"/>
                          </a:solidFill>
                        </a:rPr>
                        <a:t> </a:t>
                      </a:r>
                    </a:p>
                    <a:p>
                      <a:pPr algn="ctr"/>
                      <a:r>
                        <a:rPr lang="en-US" sz="2000" dirty="0">
                          <a:solidFill>
                            <a:schemeClr val="bg1"/>
                          </a:solidFill>
                        </a:rPr>
                        <a:t>REFERENCES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2000" dirty="0">
                        <a:solidFill>
                          <a:schemeClr val="bg1"/>
                        </a:solidFill>
                      </a:endParaRPr>
                    </a:p>
                    <a:p>
                      <a:pPr algn="ctr"/>
                      <a:r>
                        <a:rPr lang="en-US" sz="2000" dirty="0">
                          <a:solidFill>
                            <a:schemeClr val="bg1"/>
                          </a:solidFill>
                        </a:rPr>
                        <a:t>AUTHOR</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endParaRPr lang="en-US" dirty="0">
                        <a:solidFill>
                          <a:schemeClr val="bg1"/>
                        </a:solidFill>
                      </a:endParaRPr>
                    </a:p>
                    <a:p>
                      <a:pPr algn="ctr"/>
                      <a:r>
                        <a:rPr lang="en-US" sz="2000" dirty="0">
                          <a:solidFill>
                            <a:schemeClr val="bg1"/>
                          </a:solidFill>
                        </a:rPr>
                        <a:t>FINDINGS</a:t>
                      </a:r>
                      <a:endParaRPr lang="en-IN" sz="20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52677568"/>
                  </a:ext>
                </a:extLst>
              </a:tr>
              <a:tr h="3633104">
                <a:tc>
                  <a:txBody>
                    <a:bodyPr/>
                    <a:lstStyle/>
                    <a:p>
                      <a:pPr marL="342900" indent="-342900">
                        <a:buAutoNum type="arabicPeriod"/>
                      </a:pPr>
                      <a:r>
                        <a:rPr lang="en-US" b="1" dirty="0">
                          <a:solidFill>
                            <a:schemeClr val="bg1"/>
                          </a:solidFill>
                        </a:rPr>
                        <a:t>An Approach to Evaluate Subjective Questions for Online Examination System.(2019)</a:t>
                      </a:r>
                    </a:p>
                    <a:p>
                      <a:pPr marL="342900" indent="-342900">
                        <a:buAutoNum type="arabicPeriod"/>
                      </a:pPr>
                      <a:endParaRPr lang="en-US" b="1" dirty="0">
                        <a:solidFill>
                          <a:schemeClr val="bg1"/>
                        </a:solidFill>
                      </a:endParaRPr>
                    </a:p>
                    <a:p>
                      <a:pPr marL="342900" indent="-342900">
                        <a:buAutoNum type="arabicPeriod"/>
                      </a:pPr>
                      <a:r>
                        <a:rPr lang="en-US" b="1" dirty="0">
                          <a:solidFill>
                            <a:schemeClr val="bg1"/>
                          </a:solidFill>
                        </a:rPr>
                        <a:t>Optical Character Recognition algorithms.(2018)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err="1">
                          <a:solidFill>
                            <a:schemeClr val="bg1"/>
                          </a:solidFill>
                        </a:rPr>
                        <a:t>Sheeba</a:t>
                      </a:r>
                      <a:r>
                        <a:rPr lang="en-US" b="1" dirty="0">
                          <a:solidFill>
                            <a:schemeClr val="bg1"/>
                          </a:solidFill>
                        </a:rPr>
                        <a:t> Praveen</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IN" b="1" dirty="0">
                          <a:solidFill>
                            <a:schemeClr val="bg1"/>
                          </a:solidFill>
                        </a:rPr>
                        <a:t>B </a:t>
                      </a:r>
                      <a:r>
                        <a:rPr lang="en-IN" b="1" dirty="0" err="1">
                          <a:solidFill>
                            <a:schemeClr val="bg1"/>
                          </a:solidFill>
                        </a:rPr>
                        <a:t>Vanni</a:t>
                      </a:r>
                      <a:r>
                        <a:rPr lang="en-IN" b="1" dirty="0">
                          <a:solidFill>
                            <a:schemeClr val="bg1"/>
                          </a:solidFill>
                        </a:rPr>
                        <a:t>, M </a:t>
                      </a:r>
                      <a:r>
                        <a:rPr lang="en-IN" b="1" dirty="0" err="1">
                          <a:solidFill>
                            <a:schemeClr val="bg1"/>
                          </a:solidFill>
                        </a:rPr>
                        <a:t>shynu</a:t>
                      </a:r>
                      <a:r>
                        <a:rPr lang="en-IN" b="1" dirty="0">
                          <a:solidFill>
                            <a:schemeClr val="bg1"/>
                          </a:solidFill>
                        </a:rPr>
                        <a:t> and R </a:t>
                      </a:r>
                      <a:r>
                        <a:rPr lang="en-IN" b="1" dirty="0" err="1">
                          <a:solidFill>
                            <a:schemeClr val="bg1"/>
                          </a:solidFill>
                        </a:rPr>
                        <a:t>Deepalakshmi</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b="1" dirty="0">
                          <a:solidFill>
                            <a:schemeClr val="bg1"/>
                          </a:solidFill>
                        </a:rPr>
                        <a:t>He designed an algorithm that automatically evaluate the single sentence descriptive answer.</a:t>
                      </a:r>
                    </a:p>
                    <a:p>
                      <a:endParaRPr lang="en-US" b="1" dirty="0">
                        <a:solidFill>
                          <a:schemeClr val="bg1"/>
                        </a:solidFill>
                      </a:endParaRPr>
                    </a:p>
                    <a:p>
                      <a:r>
                        <a:rPr lang="en-IN" b="1" dirty="0">
                          <a:solidFill>
                            <a:schemeClr val="bg1"/>
                          </a:solidFill>
                        </a:rPr>
                        <a:t> They translate handwritten text to machine readable format using character database.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535675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324071"/>
            <a:ext cx="6660232" cy="675926"/>
          </a:xfrm>
        </p:spPr>
        <p:txBody>
          <a:bodyPr/>
          <a:lstStyle/>
          <a:p>
            <a:r>
              <a:rPr lang="en-US" b="0" dirty="0"/>
              <a:t>PROBLEM</a:t>
            </a:r>
            <a:r>
              <a:rPr lang="en-US" dirty="0"/>
              <a:t> STATEMENT</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1151620" y="1628800"/>
            <a:ext cx="6840760" cy="4801314"/>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The current way of checking subjective paper is adverse. Evaluating the Subjective Answers is a critical task to perform. </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When human being evaluates anything, the quality of evaluation may vary along with the emotions of Person. In Machine Learning, all result is only based on the input data provided by the user.</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Our proposed algorithm will match these keywords with detected words that are extracted from the </a:t>
            </a:r>
            <a:r>
              <a:rPr lang="en-US" b="1" dirty="0" err="1">
                <a:solidFill>
                  <a:schemeClr val="bg1"/>
                </a:solidFill>
              </a:rPr>
              <a:t>answersheet</a:t>
            </a:r>
            <a:r>
              <a:rPr lang="en-US" b="1" dirty="0">
                <a:solidFill>
                  <a:schemeClr val="bg1"/>
                </a:solidFill>
              </a:rPr>
              <a:t>  using supervised learning algorithm</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It provide the score based on percentage of words are matched from the keyword.</a:t>
            </a:r>
          </a:p>
          <a:p>
            <a:pPr marL="285750" indent="-285750" algn="just">
              <a:buFont typeface="Arial" panose="020B0604020202020204" pitchFamily="34" charset="0"/>
              <a:buChar char="•"/>
            </a:pPr>
            <a:endParaRPr lang="en-US"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EXISTING</a:t>
            </a:r>
            <a:r>
              <a:rPr lang="en-US" dirty="0"/>
              <a:t> SYSTEM</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
        <p:nvSpPr>
          <p:cNvPr id="6" name="TextBox 5">
            <a:extLst>
              <a:ext uri="{FF2B5EF4-FFF2-40B4-BE49-F238E27FC236}">
                <a16:creationId xmlns:a16="http://schemas.microsoft.com/office/drawing/2014/main" id="{85450A85-0D58-4B87-8819-6AC9E25D8A4B}"/>
              </a:ext>
            </a:extLst>
          </p:cNvPr>
          <p:cNvSpPr txBox="1"/>
          <p:nvPr/>
        </p:nvSpPr>
        <p:spPr>
          <a:xfrm>
            <a:off x="1187624" y="2136338"/>
            <a:ext cx="6408712" cy="3139321"/>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solidFill>
                <a:effectLst/>
              </a:rPr>
              <a:t>Traditional answer evaluation i.e.. manual checking of answers  takes a lot of time and energy. </a:t>
            </a: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r>
              <a:rPr lang="en-IN" b="1" dirty="0">
                <a:solidFill>
                  <a:schemeClr val="bg1"/>
                </a:solidFill>
                <a:effectLst/>
              </a:rPr>
              <a:t>Hand</a:t>
            </a:r>
            <a:r>
              <a:rPr lang="en-IN" b="1" dirty="0">
                <a:solidFill>
                  <a:schemeClr val="bg1"/>
                </a:solidFill>
              </a:rPr>
              <a:t>written text can be recognised in the form .jpeg format   </a:t>
            </a:r>
            <a:endParaRPr lang="en-IN" b="1" dirty="0">
              <a:solidFill>
                <a:schemeClr val="bg1"/>
              </a:solidFill>
              <a:effectLst/>
            </a:endParaRP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r>
              <a:rPr lang="en-IN" b="1" dirty="0">
                <a:solidFill>
                  <a:schemeClr val="bg1"/>
                </a:solidFill>
                <a:effectLst/>
              </a:rPr>
              <a:t> However, till now only multiple choice questions can be evaluated  automatically with the use of computers.</a:t>
            </a:r>
          </a:p>
          <a:p>
            <a:pPr marL="285750" indent="-285750" algn="just">
              <a:buFont typeface="Arial" panose="020B0604020202020204" pitchFamily="34" charset="0"/>
              <a:buChar char="•"/>
            </a:pPr>
            <a:endParaRPr lang="en-IN" b="1" dirty="0">
              <a:solidFill>
                <a:schemeClr val="bg1"/>
              </a:solidFill>
              <a:effectLst/>
            </a:endParaRPr>
          </a:p>
          <a:p>
            <a:pPr marL="285750" indent="-285750" algn="just">
              <a:buFont typeface="Arial" panose="020B0604020202020204" pitchFamily="34" charset="0"/>
              <a:buChar char="•"/>
            </a:pPr>
            <a:endParaRPr lang="en-IN" b="1" dirty="0">
              <a:solidFill>
                <a:schemeClr val="bg1"/>
              </a:solidFill>
              <a:effectLst/>
            </a:endParaRPr>
          </a:p>
          <a:p>
            <a:endParaRPr lang="en-IN"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23528" y="365395"/>
            <a:ext cx="5010472" cy="799306"/>
          </a:xfrm>
        </p:spPr>
        <p:txBody>
          <a:bodyPr/>
          <a:lstStyle/>
          <a:p>
            <a:r>
              <a:rPr lang="en-US" b="0" dirty="0"/>
              <a:t>PROPOSED</a:t>
            </a:r>
            <a:r>
              <a:rPr lang="en-US" dirty="0"/>
              <a:t> SYSTEM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7" name="TextBox 6">
            <a:extLst>
              <a:ext uri="{FF2B5EF4-FFF2-40B4-BE49-F238E27FC236}">
                <a16:creationId xmlns:a16="http://schemas.microsoft.com/office/drawing/2014/main" id="{2C8C7A2B-60CC-436A-8E3D-555AF5E0E358}"/>
              </a:ext>
            </a:extLst>
          </p:cNvPr>
          <p:cNvSpPr txBox="1"/>
          <p:nvPr/>
        </p:nvSpPr>
        <p:spPr>
          <a:xfrm>
            <a:off x="1151620" y="1909614"/>
            <a:ext cx="684076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292929"/>
                </a:solidFill>
              </a:rPr>
              <a:t>We </a:t>
            </a:r>
            <a:r>
              <a:rPr lang="en-US" b="1" i="0" dirty="0">
                <a:solidFill>
                  <a:srgbClr val="292929"/>
                </a:solidFill>
                <a:effectLst/>
              </a:rPr>
              <a:t>Build a Handwritten Text Recognition System using TensorFlow</a:t>
            </a:r>
          </a:p>
          <a:p>
            <a:pPr marL="285750" indent="-285750" algn="just">
              <a:buFont typeface="Arial" panose="020B0604020202020204" pitchFamily="34" charset="0"/>
              <a:buChar char="•"/>
            </a:pPr>
            <a:endParaRPr lang="en-US" b="1" dirty="0">
              <a:solidFill>
                <a:srgbClr val="292929"/>
              </a:solidFill>
            </a:endParaRPr>
          </a:p>
          <a:p>
            <a:pPr marL="285750" indent="-285750" algn="just">
              <a:buFont typeface="Arial" panose="020B0604020202020204" pitchFamily="34" charset="0"/>
              <a:buChar char="•"/>
            </a:pPr>
            <a:r>
              <a:rPr lang="en-US" b="1" dirty="0">
                <a:solidFill>
                  <a:schemeClr val="bg1"/>
                </a:solidFill>
              </a:rPr>
              <a:t>RNN is used with LSTM(Long Short Term Memory) to save long sequence of characters in string. This model was termed as CRNN(Convolutional Recurrent Neural Network)</a:t>
            </a:r>
          </a:p>
          <a:p>
            <a:pPr algn="just"/>
            <a:endParaRPr lang="en-US" b="1" dirty="0">
              <a:solidFill>
                <a:schemeClr val="bg1"/>
              </a:solidFill>
            </a:endParaRPr>
          </a:p>
          <a:p>
            <a:pPr marL="285750" indent="-285750" algn="just">
              <a:buFont typeface="Arial" panose="020B0604020202020204" pitchFamily="34" charset="0"/>
              <a:buChar char="•"/>
            </a:pPr>
            <a:r>
              <a:rPr lang="en-US" b="1" dirty="0">
                <a:solidFill>
                  <a:schemeClr val="bg1"/>
                </a:solidFill>
              </a:rPr>
              <a:t>Natural Language Processing (NLP) methods to derive a set of useful feature.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C97494-C123-4634-962D-B6C3BDAD981E}"/>
              </a:ext>
            </a:extLst>
          </p:cNvPr>
          <p:cNvSpPr/>
          <p:nvPr/>
        </p:nvSpPr>
        <p:spPr>
          <a:xfrm>
            <a:off x="3559522" y="2871555"/>
            <a:ext cx="1683146" cy="1664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Rectangle 1"/>
          <p:cNvSpPr>
            <a:spLocks noGrp="1"/>
          </p:cNvSpPr>
          <p:nvPr>
            <p:ph type="title"/>
          </p:nvPr>
        </p:nvSpPr>
        <p:spPr>
          <a:xfrm>
            <a:off x="323528" y="365395"/>
            <a:ext cx="5256584" cy="799306"/>
          </a:xfrm>
        </p:spPr>
        <p:txBody>
          <a:bodyPr/>
          <a:lstStyle/>
          <a:p>
            <a:r>
              <a:rPr lang="en-US" b="0" dirty="0"/>
              <a:t>Architecture </a:t>
            </a:r>
            <a:r>
              <a:rPr lang="en-US" dirty="0"/>
              <a:t>Diagram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7" name="Rectangle 5">
            <a:extLst>
              <a:ext uri="{FF2B5EF4-FFF2-40B4-BE49-F238E27FC236}">
                <a16:creationId xmlns:a16="http://schemas.microsoft.com/office/drawing/2014/main" id="{B15CD6E4-C7C2-4CBB-93D8-515795E83A67}"/>
              </a:ext>
            </a:extLst>
          </p:cNvPr>
          <p:cNvSpPr>
            <a:spLocks noChangeArrowheads="1"/>
          </p:cNvSpPr>
          <p:nvPr/>
        </p:nvSpPr>
        <p:spPr bwMode="auto">
          <a:xfrm>
            <a:off x="1565821" y="2288307"/>
            <a:ext cx="1920875" cy="525463"/>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rPr>
              <a:t>HANDWRITTEN  ANSWER SHEET INPUT</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39A33DBD-B312-4A90-840A-EE22733FBD0D}"/>
              </a:ext>
            </a:extLst>
          </p:cNvPr>
          <p:cNvSpPr>
            <a:spLocks noChangeArrowheads="1"/>
          </p:cNvSpPr>
          <p:nvPr/>
        </p:nvSpPr>
        <p:spPr bwMode="auto">
          <a:xfrm>
            <a:off x="1979712" y="3375744"/>
            <a:ext cx="1158875" cy="5334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ea typeface="Times New Roman" panose="02020603050405020304" pitchFamily="18" charset="0"/>
              </a:rPr>
              <a:t>APPLICATION   INTERFACE</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INTERFACE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A92F3BC5-1E63-44F3-89DD-CAF685E70B71}"/>
              </a:ext>
            </a:extLst>
          </p:cNvPr>
          <p:cNvSpPr>
            <a:spLocks noChangeArrowheads="1"/>
          </p:cNvSpPr>
          <p:nvPr/>
        </p:nvSpPr>
        <p:spPr bwMode="auto">
          <a:xfrm>
            <a:off x="1483271" y="4536207"/>
            <a:ext cx="2003425" cy="5334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rPr>
              <a:t>ANSWER KEY INPUT</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9A97C9E4-8092-4537-AF41-022EB27DFBCF}"/>
              </a:ext>
            </a:extLst>
          </p:cNvPr>
          <p:cNvSpPr>
            <a:spLocks noChangeArrowheads="1"/>
          </p:cNvSpPr>
          <p:nvPr/>
        </p:nvSpPr>
        <p:spPr bwMode="auto">
          <a:xfrm>
            <a:off x="3608933" y="3115396"/>
            <a:ext cx="1584325" cy="467676"/>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HANDWRITING</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ea typeface="Times New Roman" panose="02020603050405020304" pitchFamily="18" charset="0"/>
              </a:rPr>
              <a:t>RECOGNITION</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6B657646-32DA-4594-A2D6-7EFEE729DD3F}"/>
              </a:ext>
            </a:extLst>
          </p:cNvPr>
          <p:cNvSpPr>
            <a:spLocks noChangeArrowheads="1"/>
          </p:cNvSpPr>
          <p:nvPr/>
        </p:nvSpPr>
        <p:spPr bwMode="auto">
          <a:xfrm>
            <a:off x="3631159" y="3794845"/>
            <a:ext cx="1539875" cy="53022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IMAGE</a:t>
            </a:r>
            <a:r>
              <a:rPr lang="en-US" altLang="en-US" sz="1100" b="1" dirty="0">
                <a:latin typeface="Arial" panose="020B0604020202020204" pitchFamily="34" charset="0"/>
                <a:ea typeface="Times New Roman" panose="02020603050405020304" pitchFamily="18" charset="0"/>
              </a:rPr>
              <a:t> </a:t>
            </a:r>
            <a:r>
              <a:rPr lang="en-US" altLang="en-US" sz="1100" b="1" dirty="0">
                <a:solidFill>
                  <a:schemeClr val="bg1"/>
                </a:solidFill>
                <a:latin typeface="Arial" panose="020B0604020202020204" pitchFamily="34" charset="0"/>
                <a:ea typeface="Times New Roman" panose="02020603050405020304" pitchFamily="18" charset="0"/>
              </a:rPr>
              <a:t>TEXT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RE</a:t>
            </a:r>
            <a:r>
              <a:rPr lang="en-US" altLang="en-US" sz="1100" b="1" dirty="0">
                <a:solidFill>
                  <a:schemeClr val="bg1"/>
                </a:solidFill>
                <a:latin typeface="Arial" panose="020B0604020202020204" pitchFamily="34" charset="0"/>
                <a:ea typeface="Times New Roman" panose="02020603050405020304" pitchFamily="18" charset="0"/>
              </a:rPr>
              <a:t>COGNITION </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TEXT RECOGNITION</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AutoShape 10">
            <a:extLst>
              <a:ext uri="{FF2B5EF4-FFF2-40B4-BE49-F238E27FC236}">
                <a16:creationId xmlns:a16="http://schemas.microsoft.com/office/drawing/2014/main" id="{9834327E-8296-40F2-BD02-1F05DCCA5F4D}"/>
              </a:ext>
            </a:extLst>
          </p:cNvPr>
          <p:cNvSpPr>
            <a:spLocks noChangeArrowheads="1"/>
          </p:cNvSpPr>
          <p:nvPr/>
        </p:nvSpPr>
        <p:spPr bwMode="auto">
          <a:xfrm>
            <a:off x="5535396" y="2994559"/>
            <a:ext cx="1158875" cy="1287463"/>
          </a:xfrm>
          <a:prstGeom prst="roundRect">
            <a:avLst>
              <a:gd name="adj" fmla="val 16667"/>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b="1" dirty="0">
              <a:solidFill>
                <a:schemeClr val="bg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rial" panose="020B0604020202020204" pitchFamily="34" charset="0"/>
              </a:rPr>
              <a:t>COSINE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Arial" panose="020B0604020202020204" pitchFamily="34" charset="0"/>
              </a:rPr>
              <a:t>FUNCTION</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402E64A9-A3A4-40F2-A36B-12E2822E0D80}"/>
              </a:ext>
            </a:extLst>
          </p:cNvPr>
          <p:cNvSpPr>
            <a:spLocks noChangeArrowheads="1"/>
          </p:cNvSpPr>
          <p:nvPr/>
        </p:nvSpPr>
        <p:spPr bwMode="auto">
          <a:xfrm>
            <a:off x="7153562" y="3413845"/>
            <a:ext cx="914400" cy="3810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SCORE</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SCORE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AutoShape 12">
            <a:extLst>
              <a:ext uri="{FF2B5EF4-FFF2-40B4-BE49-F238E27FC236}">
                <a16:creationId xmlns:a16="http://schemas.microsoft.com/office/drawing/2014/main" id="{493F7A12-B442-49B4-8259-261C5AACC353}"/>
              </a:ext>
            </a:extLst>
          </p:cNvPr>
          <p:cNvSpPr>
            <a:spLocks noChangeArrowheads="1"/>
          </p:cNvSpPr>
          <p:nvPr/>
        </p:nvSpPr>
        <p:spPr bwMode="auto">
          <a:xfrm>
            <a:off x="2409100" y="2871555"/>
            <a:ext cx="234316" cy="460083"/>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sp>
        <p:nvSpPr>
          <p:cNvPr id="17" name="AutoShape 13">
            <a:extLst>
              <a:ext uri="{FF2B5EF4-FFF2-40B4-BE49-F238E27FC236}">
                <a16:creationId xmlns:a16="http://schemas.microsoft.com/office/drawing/2014/main" id="{1C8BBECB-BE58-46F0-B3CF-FC4704159D1E}"/>
              </a:ext>
            </a:extLst>
          </p:cNvPr>
          <p:cNvSpPr>
            <a:spLocks noChangeArrowheads="1"/>
          </p:cNvSpPr>
          <p:nvPr/>
        </p:nvSpPr>
        <p:spPr bwMode="auto">
          <a:xfrm rot="10800000">
            <a:off x="2409100" y="3937376"/>
            <a:ext cx="276354" cy="474680"/>
          </a:xfrm>
          <a:prstGeom prst="downArrow">
            <a:avLst>
              <a:gd name="adj1" fmla="val 50000"/>
              <a:gd name="adj2" fmla="val 52033"/>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cxnSp>
        <p:nvCxnSpPr>
          <p:cNvPr id="20" name="AutoShape 16">
            <a:extLst>
              <a:ext uri="{FF2B5EF4-FFF2-40B4-BE49-F238E27FC236}">
                <a16:creationId xmlns:a16="http://schemas.microsoft.com/office/drawing/2014/main" id="{A6C44C0A-4A62-4855-A032-2F1AD0CA9B79}"/>
              </a:ext>
            </a:extLst>
          </p:cNvPr>
          <p:cNvCxnSpPr>
            <a:cxnSpLocks noChangeShapeType="1"/>
          </p:cNvCxnSpPr>
          <p:nvPr/>
        </p:nvCxnSpPr>
        <p:spPr bwMode="auto">
          <a:xfrm>
            <a:off x="5242668" y="3638290"/>
            <a:ext cx="273367"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1" name="AutoShape 17">
            <a:extLst>
              <a:ext uri="{FF2B5EF4-FFF2-40B4-BE49-F238E27FC236}">
                <a16:creationId xmlns:a16="http://schemas.microsoft.com/office/drawing/2014/main" id="{E06FF836-2CFD-40F8-9426-B6A19C6F8339}"/>
              </a:ext>
            </a:extLst>
          </p:cNvPr>
          <p:cNvSpPr>
            <a:spLocks noChangeArrowheads="1"/>
          </p:cNvSpPr>
          <p:nvPr/>
        </p:nvSpPr>
        <p:spPr bwMode="auto">
          <a:xfrm rot="16200000">
            <a:off x="6846067" y="3484646"/>
            <a:ext cx="165100" cy="273367"/>
          </a:xfrm>
          <a:prstGeom prst="downArrow">
            <a:avLst>
              <a:gd name="adj1" fmla="val 50000"/>
              <a:gd name="adj2" fmla="val 61364"/>
            </a:avLst>
          </a:prstGeom>
          <a:solidFill>
            <a:schemeClr val="dk1">
              <a:lumMod val="100000"/>
              <a:lumOff val="0"/>
            </a:schemeClr>
          </a:solidFill>
          <a:ln w="38100" cmpd="sng">
            <a:solidFill>
              <a:schemeClr val="lt1">
                <a:lumMod val="95000"/>
                <a:lumOff val="0"/>
              </a:schemeClr>
            </a:solidFill>
            <a:prstDash val="solid"/>
            <a:miter lim="800000"/>
            <a:headEnd/>
            <a:tailEnd/>
          </a:ln>
          <a:effectLst>
            <a:outerShdw dist="28398" dir="3806097" algn="ctr" rotWithShape="0">
              <a:schemeClr val="lt1">
                <a:lumMod val="50000"/>
                <a:lumOff val="0"/>
                <a:alpha val="50000"/>
              </a:schemeClr>
            </a:outerShdw>
          </a:effectLst>
        </p:spPr>
        <p:txBody>
          <a:bodyPr rot="0" vert="eaVert" wrap="square" lIns="91440" tIns="45720" rIns="91440" bIns="45720" anchor="t" anchorCtr="0" upright="1">
            <a:noAutofit/>
          </a:bodyPr>
          <a:lstStyle/>
          <a:p>
            <a:endParaRPr lang="en-IN" b="1"/>
          </a:p>
        </p:txBody>
      </p:sp>
      <p:sp>
        <p:nvSpPr>
          <p:cNvPr id="22" name="Rectangle 14">
            <a:extLst>
              <a:ext uri="{FF2B5EF4-FFF2-40B4-BE49-F238E27FC236}">
                <a16:creationId xmlns:a16="http://schemas.microsoft.com/office/drawing/2014/main" id="{3636FE34-895D-4385-B411-51AACC930B23}"/>
              </a:ext>
            </a:extLst>
          </p:cNvPr>
          <p:cNvSpPr>
            <a:spLocks noChangeArrowheads="1"/>
          </p:cNvSpPr>
          <p:nvPr/>
        </p:nvSpPr>
        <p:spPr bwMode="auto">
          <a:xfrm>
            <a:off x="1772196" y="14596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22">
            <a:extLst>
              <a:ext uri="{FF2B5EF4-FFF2-40B4-BE49-F238E27FC236}">
                <a16:creationId xmlns:a16="http://schemas.microsoft.com/office/drawing/2014/main" id="{5313C786-FDF0-4D00-9DBF-985E02A05EBA}"/>
              </a:ext>
            </a:extLst>
          </p:cNvPr>
          <p:cNvSpPr>
            <a:spLocks noChangeArrowheads="1"/>
          </p:cNvSpPr>
          <p:nvPr/>
        </p:nvSpPr>
        <p:spPr bwMode="auto">
          <a:xfrm>
            <a:off x="1835696" y="19168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6" name="AutoShape 16">
            <a:extLst>
              <a:ext uri="{FF2B5EF4-FFF2-40B4-BE49-F238E27FC236}">
                <a16:creationId xmlns:a16="http://schemas.microsoft.com/office/drawing/2014/main" id="{48B039DD-F13F-4410-93C0-93F86B36B8AF}"/>
              </a:ext>
            </a:extLst>
          </p:cNvPr>
          <p:cNvCxnSpPr>
            <a:cxnSpLocks noChangeShapeType="1"/>
          </p:cNvCxnSpPr>
          <p:nvPr/>
        </p:nvCxnSpPr>
        <p:spPr bwMode="auto">
          <a:xfrm>
            <a:off x="3213329" y="3642444"/>
            <a:ext cx="273367"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92039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1690</TotalTime>
  <Words>781</Words>
  <Application>Microsoft Office PowerPoint</Application>
  <PresentationFormat>On-screen Show (4:3)</PresentationFormat>
  <Paragraphs>140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Wingdings 2</vt:lpstr>
      <vt:lpstr>Verve</vt:lpstr>
      <vt:lpstr>HANDWRITTEN RECOGNITION &amp;  EVALUATION</vt:lpstr>
      <vt:lpstr> OBJECTIVES</vt:lpstr>
      <vt:lpstr>INTRODUCTION</vt:lpstr>
      <vt:lpstr>INTRODUCTION</vt:lpstr>
      <vt:lpstr>LITERATURE SURVEY</vt:lpstr>
      <vt:lpstr>PROBLEM STATEMENT</vt:lpstr>
      <vt:lpstr>EXISTING SYSTEM</vt:lpstr>
      <vt:lpstr>PROPOSED SYSTEM</vt:lpstr>
      <vt:lpstr>Architecture Diagram</vt:lpstr>
      <vt:lpstr>Flow  Diagram(HTR)</vt:lpstr>
      <vt:lpstr>Time Line Chart</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ANSWERSHEET  RECOGNITON Progress or Status</dc:title>
  <dc:creator>Anandhan R</dc:creator>
  <cp:lastModifiedBy>Anandhan R</cp:lastModifiedBy>
  <cp:revision>64</cp:revision>
  <dcterms:created xsi:type="dcterms:W3CDTF">2020-12-29T08:48:03Z</dcterms:created>
  <dcterms:modified xsi:type="dcterms:W3CDTF">2021-02-18T04:39:36Z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