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257" r:id="rId6"/>
    <p:sldId id="266" r:id="rId7"/>
    <p:sldId id="281" r:id="rId8"/>
    <p:sldId id="259" r:id="rId9"/>
    <p:sldId id="275" r:id="rId10"/>
    <p:sldId id="283" r:id="rId11"/>
    <p:sldId id="282" r:id="rId12"/>
    <p:sldId id="262" r:id="rId13"/>
    <p:sldId id="276" r:id="rId14"/>
    <p:sldId id="272" r:id="rId15"/>
    <p:sldId id="285" r:id="rId16"/>
    <p:sldId id="279" r:id="rId17"/>
    <p:sldId id="290" r:id="rId18"/>
    <p:sldId id="291" r:id="rId19"/>
    <p:sldId id="292" r:id="rId20"/>
    <p:sldId id="293" r:id="rId21"/>
    <p:sldId id="294" r:id="rId22"/>
    <p:sldId id="277" r:id="rId23"/>
    <p:sldId id="278" r:id="rId24"/>
    <p:sldId id="284" r:id="rId25"/>
    <p:sldId id="295" r:id="rId26"/>
    <p:sldId id="271" r:id="rId27"/>
    <p:sldId id="26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5256" autoAdjust="0"/>
  </p:normalViewPr>
  <p:slideViewPr>
    <p:cSldViewPr>
      <p:cViewPr varScale="1">
        <p:scale>
          <a:sx n="82" d="100"/>
          <a:sy n="82" d="100"/>
        </p:scale>
        <p:origin x="1502" y="67"/>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pPr/>
              <a:t>5/5/2021</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pPr/>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5/5/2021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extLst>
      <p:ext uri="{BB962C8B-B14F-4D97-AF65-F5344CB8AC3E}">
        <p14:creationId xmlns:p14="http://schemas.microsoft.com/office/powerpoint/2010/main" val="1478215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dirty="0"/>
          </a:p>
        </p:txBody>
      </p:sp>
    </p:spTree>
    <p:extLst>
      <p:ext uri="{BB962C8B-B14F-4D97-AF65-F5344CB8AC3E}">
        <p14:creationId xmlns:p14="http://schemas.microsoft.com/office/powerpoint/2010/main" val="1930025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dirty="0"/>
          </a:p>
        </p:txBody>
      </p:sp>
    </p:spTree>
    <p:extLst>
      <p:ext uri="{BB962C8B-B14F-4D97-AF65-F5344CB8AC3E}">
        <p14:creationId xmlns:p14="http://schemas.microsoft.com/office/powerpoint/2010/main" val="1192389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14</a:t>
            </a:fld>
            <a:endParaRPr lang="en-US" dirty="0"/>
          </a:p>
        </p:txBody>
      </p:sp>
    </p:spTree>
    <p:extLst>
      <p:ext uri="{BB962C8B-B14F-4D97-AF65-F5344CB8AC3E}">
        <p14:creationId xmlns:p14="http://schemas.microsoft.com/office/powerpoint/2010/main" val="468905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15</a:t>
            </a:fld>
            <a:endParaRPr lang="en-US" dirty="0"/>
          </a:p>
        </p:txBody>
      </p:sp>
    </p:spTree>
    <p:extLst>
      <p:ext uri="{BB962C8B-B14F-4D97-AF65-F5344CB8AC3E}">
        <p14:creationId xmlns:p14="http://schemas.microsoft.com/office/powerpoint/2010/main" val="3874901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16</a:t>
            </a:fld>
            <a:endParaRPr lang="en-US" dirty="0"/>
          </a:p>
        </p:txBody>
      </p:sp>
    </p:spTree>
    <p:extLst>
      <p:ext uri="{BB962C8B-B14F-4D97-AF65-F5344CB8AC3E}">
        <p14:creationId xmlns:p14="http://schemas.microsoft.com/office/powerpoint/2010/main" val="205133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19</a:t>
            </a:fld>
            <a:endParaRPr lang="en-US" dirty="0"/>
          </a:p>
        </p:txBody>
      </p:sp>
    </p:spTree>
    <p:extLst>
      <p:ext uri="{BB962C8B-B14F-4D97-AF65-F5344CB8AC3E}">
        <p14:creationId xmlns:p14="http://schemas.microsoft.com/office/powerpoint/2010/main" val="3227409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20</a:t>
            </a:fld>
            <a:endParaRPr lang="en-US" dirty="0"/>
          </a:p>
        </p:txBody>
      </p:sp>
    </p:spTree>
    <p:extLst>
      <p:ext uri="{BB962C8B-B14F-4D97-AF65-F5344CB8AC3E}">
        <p14:creationId xmlns:p14="http://schemas.microsoft.com/office/powerpoint/2010/main" val="2601346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21</a:t>
            </a:fld>
            <a:endParaRPr lang="en-US" dirty="0"/>
          </a:p>
        </p:txBody>
      </p:sp>
    </p:spTree>
    <p:extLst>
      <p:ext uri="{BB962C8B-B14F-4D97-AF65-F5344CB8AC3E}">
        <p14:creationId xmlns:p14="http://schemas.microsoft.com/office/powerpoint/2010/main" val="2212856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22</a:t>
            </a:fld>
            <a:endParaRPr lang="en-US" dirty="0"/>
          </a:p>
        </p:txBody>
      </p:sp>
    </p:spTree>
    <p:extLst>
      <p:ext uri="{BB962C8B-B14F-4D97-AF65-F5344CB8AC3E}">
        <p14:creationId xmlns:p14="http://schemas.microsoft.com/office/powerpoint/2010/main" val="18208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23</a:t>
            </a:fld>
            <a:endParaRPr lang="en-US" dirty="0"/>
          </a:p>
        </p:txBody>
      </p:sp>
    </p:spTree>
    <p:extLst>
      <p:ext uri="{BB962C8B-B14F-4D97-AF65-F5344CB8AC3E}">
        <p14:creationId xmlns:p14="http://schemas.microsoft.com/office/powerpoint/2010/main" val="3685748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extLst>
      <p:ext uri="{BB962C8B-B14F-4D97-AF65-F5344CB8AC3E}">
        <p14:creationId xmlns:p14="http://schemas.microsoft.com/office/powerpoint/2010/main" val="2782170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extLst>
      <p:ext uri="{BB962C8B-B14F-4D97-AF65-F5344CB8AC3E}">
        <p14:creationId xmlns:p14="http://schemas.microsoft.com/office/powerpoint/2010/main" val="1529659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extLst>
      <p:ext uri="{BB962C8B-B14F-4D97-AF65-F5344CB8AC3E}">
        <p14:creationId xmlns:p14="http://schemas.microsoft.com/office/powerpoint/2010/main" val="290959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extLst>
      <p:ext uri="{BB962C8B-B14F-4D97-AF65-F5344CB8AC3E}">
        <p14:creationId xmlns:p14="http://schemas.microsoft.com/office/powerpoint/2010/main" val="381645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extLst>
      <p:ext uri="{BB962C8B-B14F-4D97-AF65-F5344CB8AC3E}">
        <p14:creationId xmlns:p14="http://schemas.microsoft.com/office/powerpoint/2010/main" val="2889505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5/5/2021</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365394"/>
            <a:ext cx="8003232" cy="2631558"/>
          </a:xfrm>
        </p:spPr>
        <p:txBody>
          <a:bodyPr/>
          <a:lstStyle/>
          <a:p>
            <a:r>
              <a:rPr lang="en-US" dirty="0"/>
              <a:t>HANDWRITTEN ANSWERSHEET EVALUATION APPLICATION  </a:t>
            </a:r>
            <a:endParaRPr lang="en-US" b="0" dirty="0"/>
          </a:p>
        </p:txBody>
      </p:sp>
      <p:sp>
        <p:nvSpPr>
          <p:cNvPr id="3" name="Rectangle 2"/>
          <p:cNvSpPr>
            <a:spLocks noGrp="1"/>
          </p:cNvSpPr>
          <p:nvPr>
            <p:ph idx="1"/>
          </p:nvPr>
        </p:nvSpPr>
        <p:spPr>
          <a:xfrm>
            <a:off x="1979712" y="2564904"/>
            <a:ext cx="6707088" cy="3607296"/>
          </a:xfrm>
        </p:spPr>
        <p:txBody>
          <a:bodyPr>
            <a:normAutofit fontScale="77500" lnSpcReduction="20000"/>
          </a:bodyPr>
          <a:lstStyle/>
          <a:p>
            <a:pPr marL="64008" indent="0" algn="r">
              <a:buNone/>
            </a:pPr>
            <a:r>
              <a:rPr lang="en-US" b="1" dirty="0">
                <a:latin typeface="Times New Roman" pitchFamily="18" charset="0"/>
                <a:cs typeface="Times New Roman" pitchFamily="18" charset="0"/>
              </a:rPr>
              <a:t>TEAM MEMBERS   </a:t>
            </a:r>
          </a:p>
          <a:p>
            <a:pPr marL="64008" indent="0" algn="r">
              <a:buNone/>
            </a:pPr>
            <a:r>
              <a:rPr lang="en-US" dirty="0">
                <a:latin typeface="Times New Roman" pitchFamily="18" charset="0"/>
                <a:cs typeface="Times New Roman" pitchFamily="18" charset="0"/>
              </a:rPr>
              <a:t>Anandhan R(310917205003)</a:t>
            </a:r>
          </a:p>
          <a:p>
            <a:pPr marL="64008" indent="0" algn="r">
              <a:buNone/>
            </a:pPr>
            <a:r>
              <a:rPr lang="en-US" dirty="0" err="1">
                <a:latin typeface="Times New Roman" pitchFamily="18" charset="0"/>
                <a:cs typeface="Times New Roman" pitchFamily="18" charset="0"/>
              </a:rPr>
              <a:t>Srimathi</a:t>
            </a:r>
            <a:r>
              <a:rPr lang="en-US" dirty="0">
                <a:latin typeface="Times New Roman" pitchFamily="18" charset="0"/>
                <a:cs typeface="Times New Roman" pitchFamily="18" charset="0"/>
              </a:rPr>
              <a:t> B(310917205036)</a:t>
            </a:r>
          </a:p>
          <a:p>
            <a:pPr marL="64008" indent="0" algn="r">
              <a:buNone/>
            </a:pPr>
            <a:r>
              <a:rPr lang="en-US" dirty="0" err="1">
                <a:latin typeface="Times New Roman" pitchFamily="18" charset="0"/>
                <a:cs typeface="Times New Roman" pitchFamily="18" charset="0"/>
              </a:rPr>
              <a:t>Subakeshini</a:t>
            </a:r>
            <a:r>
              <a:rPr lang="en-US" dirty="0">
                <a:latin typeface="Times New Roman" pitchFamily="18" charset="0"/>
                <a:cs typeface="Times New Roman" pitchFamily="18" charset="0"/>
              </a:rPr>
              <a:t> R(310917205038)</a:t>
            </a:r>
          </a:p>
          <a:p>
            <a:pPr marL="64008" indent="0" algn="r">
              <a:buNone/>
            </a:pPr>
            <a:r>
              <a:rPr lang="en-US" b="1" dirty="0">
                <a:latin typeface="Times New Roman" pitchFamily="18" charset="0"/>
                <a:cs typeface="Times New Roman" pitchFamily="18" charset="0"/>
              </a:rPr>
              <a:t>GUIDE</a:t>
            </a:r>
          </a:p>
          <a:p>
            <a:pPr marL="64008" indent="0" algn="r">
              <a:buNone/>
            </a:pPr>
            <a:r>
              <a:rPr lang="en-US" dirty="0">
                <a:latin typeface="Times New Roman" pitchFamily="18" charset="0"/>
                <a:cs typeface="Times New Roman" pitchFamily="18" charset="0"/>
              </a:rPr>
              <a:t>Mr. I. George Fernandez</a:t>
            </a:r>
          </a:p>
          <a:p>
            <a:pPr marL="64008" indent="0" algn="r">
              <a:buNone/>
            </a:pPr>
            <a:r>
              <a:rPr lang="en-US" dirty="0">
                <a:latin typeface="Times New Roman" pitchFamily="18" charset="0"/>
                <a:cs typeface="Times New Roman" pitchFamily="18" charset="0"/>
              </a:rPr>
              <a:t>Assistant Professor,</a:t>
            </a:r>
          </a:p>
          <a:p>
            <a:pPr marL="64008" indent="0" algn="r">
              <a:buNone/>
            </a:pPr>
            <a:r>
              <a:rPr lang="en-US" dirty="0">
                <a:latin typeface="Times New Roman" pitchFamily="18" charset="0"/>
                <a:cs typeface="Times New Roman" pitchFamily="18" charset="0"/>
              </a:rPr>
              <a:t>Department of Information Technology</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85720" y="357166"/>
            <a:ext cx="5868144" cy="709012"/>
          </a:xfrm>
        </p:spPr>
        <p:txBody>
          <a:bodyPr/>
          <a:lstStyle/>
          <a:p>
            <a:r>
              <a:rPr lang="en-US" sz="3600" b="0" dirty="0"/>
              <a:t>REQUIREMENT </a:t>
            </a:r>
            <a:r>
              <a:rPr lang="en-US" sz="3600" dirty="0"/>
              <a:t>ANALYSIS </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10</a:t>
            </a:fld>
            <a:endParaRPr lang="en-US" dirty="0"/>
          </a:p>
        </p:txBody>
      </p:sp>
      <p:sp>
        <p:nvSpPr>
          <p:cNvPr id="6" name="TextBox 5">
            <a:extLst>
              <a:ext uri="{FF2B5EF4-FFF2-40B4-BE49-F238E27FC236}">
                <a16:creationId xmlns:a16="http://schemas.microsoft.com/office/drawing/2014/main" id="{85450A85-0D58-4B87-8819-6AC9E25D8A4B}"/>
              </a:ext>
            </a:extLst>
          </p:cNvPr>
          <p:cNvSpPr txBox="1"/>
          <p:nvPr/>
        </p:nvSpPr>
        <p:spPr>
          <a:xfrm>
            <a:off x="1115616" y="1447031"/>
            <a:ext cx="6408712" cy="4647426"/>
          </a:xfrm>
          <a:prstGeom prst="rect">
            <a:avLst/>
          </a:prstGeom>
          <a:noFill/>
        </p:spPr>
        <p:txBody>
          <a:bodyPr wrap="square" rtlCol="0">
            <a:spAutoFit/>
          </a:bodyPr>
          <a:lstStyle/>
          <a:p>
            <a:pPr marL="0" indent="0" algn="just">
              <a:lnSpc>
                <a:spcPct val="150000"/>
              </a:lnSpc>
              <a:buNone/>
            </a:pPr>
            <a:r>
              <a:rPr lang="en-US" sz="2000" b="1" dirty="0">
                <a:solidFill>
                  <a:schemeClr val="bg2"/>
                </a:solidFill>
                <a:latin typeface="Times New Roman" pitchFamily="18" charset="0"/>
                <a:cs typeface="Times New Roman" pitchFamily="18" charset="0"/>
              </a:rPr>
              <a:t>HARDWARE REQUIREMENTS</a:t>
            </a:r>
          </a:p>
          <a:p>
            <a:pPr marL="285750" indent="-285750" algn="just">
              <a:lnSpc>
                <a:spcPct val="150000"/>
              </a:lnSpc>
              <a:buFont typeface="Arial" panose="020B0604020202020204" pitchFamily="34" charset="0"/>
              <a:buChar char="•"/>
            </a:pPr>
            <a:r>
              <a:rPr lang="en-US" sz="2000" dirty="0">
                <a:solidFill>
                  <a:schemeClr val="bg2"/>
                </a:solidFill>
                <a:latin typeface="Times New Roman" pitchFamily="18" charset="0"/>
                <a:cs typeface="Times New Roman" pitchFamily="18" charset="0"/>
              </a:rPr>
              <a:t>Processor   : corei3</a:t>
            </a:r>
          </a:p>
          <a:p>
            <a:pPr marL="285750" indent="-285750" algn="just">
              <a:lnSpc>
                <a:spcPct val="150000"/>
              </a:lnSpc>
              <a:buFont typeface="Arial" panose="020B0604020202020204" pitchFamily="34" charset="0"/>
              <a:buChar char="•"/>
            </a:pPr>
            <a:r>
              <a:rPr lang="en-US" sz="2000" dirty="0">
                <a:solidFill>
                  <a:schemeClr val="bg2"/>
                </a:solidFill>
                <a:latin typeface="Times New Roman" pitchFamily="18" charset="0"/>
                <a:cs typeface="Times New Roman" pitchFamily="18" charset="0"/>
              </a:rPr>
              <a:t>Hard Disk  : 500GB</a:t>
            </a:r>
          </a:p>
          <a:p>
            <a:pPr marL="285750" indent="-285750" algn="just">
              <a:lnSpc>
                <a:spcPct val="150000"/>
              </a:lnSpc>
              <a:buFont typeface="Arial" panose="020B0604020202020204" pitchFamily="34" charset="0"/>
              <a:buChar char="•"/>
            </a:pPr>
            <a:r>
              <a:rPr lang="en-US" sz="2000" dirty="0">
                <a:solidFill>
                  <a:schemeClr val="bg2"/>
                </a:solidFill>
                <a:latin typeface="Times New Roman" pitchFamily="18" charset="0"/>
                <a:cs typeface="Times New Roman" pitchFamily="18" charset="0"/>
              </a:rPr>
              <a:t>RAM         : 3GB and above</a:t>
            </a:r>
          </a:p>
          <a:p>
            <a:pPr marL="0" indent="0" algn="just">
              <a:lnSpc>
                <a:spcPct val="150000"/>
              </a:lnSpc>
              <a:buNone/>
            </a:pPr>
            <a:r>
              <a:rPr lang="en-US" sz="2000" b="1" dirty="0">
                <a:solidFill>
                  <a:schemeClr val="bg2"/>
                </a:solidFill>
                <a:latin typeface="Times New Roman" pitchFamily="18" charset="0"/>
                <a:cs typeface="Times New Roman" pitchFamily="18" charset="0"/>
              </a:rPr>
              <a:t>SOFTWARE REQUIREMENTS</a:t>
            </a:r>
          </a:p>
          <a:p>
            <a:pPr marL="285750" indent="-285750" algn="just">
              <a:lnSpc>
                <a:spcPct val="150000"/>
              </a:lnSpc>
              <a:buFont typeface="Arial" panose="020B0604020202020204" pitchFamily="34" charset="0"/>
              <a:buChar char="•"/>
            </a:pPr>
            <a:r>
              <a:rPr lang="en-US" sz="2000" dirty="0">
                <a:solidFill>
                  <a:schemeClr val="bg2"/>
                </a:solidFill>
                <a:latin typeface="Times New Roman" pitchFamily="18" charset="0"/>
                <a:cs typeface="Times New Roman" pitchFamily="18" charset="0"/>
              </a:rPr>
              <a:t>Operating system :  Windows, Linux, MacOS</a:t>
            </a:r>
          </a:p>
          <a:p>
            <a:pPr marL="285750" indent="-285750" algn="just">
              <a:lnSpc>
                <a:spcPct val="150000"/>
              </a:lnSpc>
              <a:buFont typeface="Arial" panose="020B0604020202020204" pitchFamily="34" charset="0"/>
              <a:buChar char="•"/>
            </a:pPr>
            <a:r>
              <a:rPr lang="en-US" sz="2000" dirty="0">
                <a:solidFill>
                  <a:schemeClr val="bg2"/>
                </a:solidFill>
                <a:latin typeface="Times New Roman" pitchFamily="18" charset="0"/>
                <a:cs typeface="Times New Roman" pitchFamily="18" charset="0"/>
              </a:rPr>
              <a:t>Coding Language :  Python3</a:t>
            </a:r>
          </a:p>
          <a:p>
            <a:pPr marL="285750" indent="-285750" algn="just">
              <a:lnSpc>
                <a:spcPct val="150000"/>
              </a:lnSpc>
              <a:buFont typeface="Arial" panose="020B0604020202020204" pitchFamily="34" charset="0"/>
              <a:buChar char="•"/>
            </a:pPr>
            <a:r>
              <a:rPr lang="en-US" sz="2000" dirty="0" err="1">
                <a:solidFill>
                  <a:schemeClr val="bg2"/>
                </a:solidFill>
                <a:latin typeface="Times New Roman" pitchFamily="18" charset="0"/>
                <a:cs typeface="Times New Roman" pitchFamily="18" charset="0"/>
              </a:rPr>
              <a:t>Softwaretools</a:t>
            </a:r>
            <a:r>
              <a:rPr lang="en-US" sz="2000" dirty="0">
                <a:solidFill>
                  <a:schemeClr val="bg2"/>
                </a:solidFill>
                <a:latin typeface="Times New Roman" pitchFamily="18" charset="0"/>
                <a:cs typeface="Times New Roman" pitchFamily="18" charset="0"/>
              </a:rPr>
              <a:t>       : Tesseract OCR, PIP, </a:t>
            </a:r>
            <a:r>
              <a:rPr lang="en-US" sz="2000" dirty="0" err="1">
                <a:solidFill>
                  <a:schemeClr val="bg2"/>
                </a:solidFill>
                <a:latin typeface="Times New Roman" pitchFamily="18" charset="0"/>
                <a:cs typeface="Times New Roman" pitchFamily="18" charset="0"/>
              </a:rPr>
              <a:t>tkinter</a:t>
            </a:r>
            <a:r>
              <a:rPr lang="en-US" sz="2000" dirty="0">
                <a:solidFill>
                  <a:schemeClr val="bg2"/>
                </a:solidFill>
                <a:latin typeface="Times New Roman" pitchFamily="18" charset="0"/>
                <a:cs typeface="Times New Roman" pitchFamily="18" charset="0"/>
              </a:rPr>
              <a:t> interface</a:t>
            </a:r>
          </a:p>
          <a:p>
            <a:pPr algn="just"/>
            <a:endParaRPr lang="en-IN" sz="2000" dirty="0">
              <a:solidFill>
                <a:schemeClr val="bg1"/>
              </a:solidFill>
              <a:effectLst/>
              <a:latin typeface="Times New Roman" pitchFamily="18" charset="0"/>
              <a:cs typeface="Times New Roman" pitchFamily="18" charset="0"/>
            </a:endParaRPr>
          </a:p>
          <a:p>
            <a:pPr marL="285750" indent="-285750" algn="just">
              <a:buFont typeface="Arial" panose="020B0604020202020204" pitchFamily="34" charset="0"/>
              <a:buChar char="•"/>
            </a:pPr>
            <a:endParaRPr lang="en-IN" b="1" dirty="0">
              <a:solidFill>
                <a:schemeClr val="bg1"/>
              </a:solidFill>
              <a:effectLst/>
            </a:endParaRPr>
          </a:p>
          <a:p>
            <a:endParaRPr lang="en-IN" b="1" dirty="0">
              <a:solidFill>
                <a:schemeClr val="bg1"/>
              </a:solidFill>
            </a:endParaRPr>
          </a:p>
        </p:txBody>
      </p:sp>
    </p:spTree>
    <p:extLst>
      <p:ext uri="{BB962C8B-B14F-4D97-AF65-F5344CB8AC3E}">
        <p14:creationId xmlns:p14="http://schemas.microsoft.com/office/powerpoint/2010/main" val="2298791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1520" y="123690"/>
            <a:ext cx="5256584" cy="799306"/>
          </a:xfrm>
        </p:spPr>
        <p:txBody>
          <a:bodyPr/>
          <a:lstStyle/>
          <a:p>
            <a:br>
              <a:rPr lang="en-US" b="0" dirty="0"/>
            </a:br>
            <a:r>
              <a:rPr lang="en-US" b="0" dirty="0"/>
              <a:t>ARCHITECTURE </a:t>
            </a:r>
            <a:r>
              <a:rPr lang="en-US" dirty="0"/>
              <a:t>DIAGRAM</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11</a:t>
            </a:fld>
            <a:endParaRPr lang="en-US" dirty="0"/>
          </a:p>
        </p:txBody>
      </p:sp>
      <p:sp>
        <p:nvSpPr>
          <p:cNvPr id="22" name="Rectangle 14">
            <a:extLst>
              <a:ext uri="{FF2B5EF4-FFF2-40B4-BE49-F238E27FC236}">
                <a16:creationId xmlns:a16="http://schemas.microsoft.com/office/drawing/2014/main" id="{3636FE34-895D-4385-B411-51AACC930B23}"/>
              </a:ext>
            </a:extLst>
          </p:cNvPr>
          <p:cNvSpPr>
            <a:spLocks noChangeArrowheads="1"/>
          </p:cNvSpPr>
          <p:nvPr/>
        </p:nvSpPr>
        <p:spPr bwMode="auto">
          <a:xfrm>
            <a:off x="1772196" y="145963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3" name="Rectangle 22">
            <a:extLst>
              <a:ext uri="{FF2B5EF4-FFF2-40B4-BE49-F238E27FC236}">
                <a16:creationId xmlns:a16="http://schemas.microsoft.com/office/drawing/2014/main" id="{5313C786-FDF0-4D00-9DBF-985E02A05EBA}"/>
              </a:ext>
            </a:extLst>
          </p:cNvPr>
          <p:cNvSpPr>
            <a:spLocks noChangeArrowheads="1"/>
          </p:cNvSpPr>
          <p:nvPr/>
        </p:nvSpPr>
        <p:spPr bwMode="auto">
          <a:xfrm>
            <a:off x="1835696" y="19168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C3BDF380-8367-4066-96CF-73AFE061B386}"/>
              </a:ext>
            </a:extLst>
          </p:cNvPr>
          <p:cNvPicPr>
            <a:picLocks noChangeAspect="1"/>
          </p:cNvPicPr>
          <p:nvPr/>
        </p:nvPicPr>
        <p:blipFill rotWithShape="1">
          <a:blip r:embed="rId3"/>
          <a:srcRect l="27452" t="39587" r="24702" b="12062"/>
          <a:stretch/>
        </p:blipFill>
        <p:spPr>
          <a:xfrm>
            <a:off x="798271" y="1628800"/>
            <a:ext cx="7660225" cy="4680517"/>
          </a:xfrm>
          <a:prstGeom prst="rect">
            <a:avLst/>
          </a:prstGeom>
        </p:spPr>
      </p:pic>
    </p:spTree>
    <p:extLst>
      <p:ext uri="{BB962C8B-B14F-4D97-AF65-F5344CB8AC3E}">
        <p14:creationId xmlns:p14="http://schemas.microsoft.com/office/powerpoint/2010/main" val="319203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D581-6A13-4094-811B-F6EED3FD15E0}"/>
              </a:ext>
            </a:extLst>
          </p:cNvPr>
          <p:cNvSpPr>
            <a:spLocks noGrp="1"/>
          </p:cNvSpPr>
          <p:nvPr>
            <p:ph type="title"/>
          </p:nvPr>
        </p:nvSpPr>
        <p:spPr/>
        <p:txBody>
          <a:bodyPr/>
          <a:lstStyle/>
          <a:p>
            <a:r>
              <a:rPr lang="en-US" dirty="0"/>
              <a:t>METHODOLOGIES</a:t>
            </a:r>
            <a:endParaRPr lang="en-IN" dirty="0"/>
          </a:p>
        </p:txBody>
      </p:sp>
      <p:sp>
        <p:nvSpPr>
          <p:cNvPr id="9" name="TextBox 8">
            <a:extLst>
              <a:ext uri="{FF2B5EF4-FFF2-40B4-BE49-F238E27FC236}">
                <a16:creationId xmlns:a16="http://schemas.microsoft.com/office/drawing/2014/main" id="{D98D1041-B931-4A4F-A092-7BF413074E64}"/>
              </a:ext>
            </a:extLst>
          </p:cNvPr>
          <p:cNvSpPr txBox="1"/>
          <p:nvPr/>
        </p:nvSpPr>
        <p:spPr>
          <a:xfrm>
            <a:off x="899592" y="1844824"/>
            <a:ext cx="7488832" cy="3785652"/>
          </a:xfrm>
          <a:prstGeom prst="rect">
            <a:avLst/>
          </a:prstGeom>
          <a:noFill/>
        </p:spPr>
        <p:txBody>
          <a:bodyPr wrap="square">
            <a:spAutoFit/>
          </a:bodyPr>
          <a:lstStyle/>
          <a:p>
            <a:pPr marL="285750" indent="-285750" algn="just">
              <a:buFont typeface="Arial" panose="020B0604020202020204" pitchFamily="34" charset="0"/>
              <a:buChar char="•"/>
            </a:pPr>
            <a:r>
              <a:rPr lang="en-US" sz="2000" dirty="0">
                <a:solidFill>
                  <a:srgbClr val="292929"/>
                </a:solidFill>
                <a:latin typeface="Times New Roman" pitchFamily="18" charset="0"/>
                <a:cs typeface="Times New Roman" pitchFamily="18" charset="0"/>
              </a:rPr>
              <a:t>The Answer key image and Student Handwritten image are given as a input to application interface</a:t>
            </a:r>
          </a:p>
          <a:p>
            <a:pPr marL="285750" indent="-285750" algn="just">
              <a:buFont typeface="Arial" panose="020B0604020202020204" pitchFamily="34" charset="0"/>
              <a:buChar char="•"/>
            </a:pPr>
            <a:endParaRPr lang="en-US" sz="2000" dirty="0">
              <a:solidFill>
                <a:srgbClr val="292929"/>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2000" i="0" dirty="0">
                <a:solidFill>
                  <a:srgbClr val="292929"/>
                </a:solidFill>
                <a:effectLst/>
                <a:latin typeface="Times New Roman" pitchFamily="18" charset="0"/>
                <a:cs typeface="Times New Roman" pitchFamily="18" charset="0"/>
              </a:rPr>
              <a:t>Ex</a:t>
            </a:r>
            <a:r>
              <a:rPr lang="en-US" sz="2000" dirty="0">
                <a:solidFill>
                  <a:srgbClr val="292929"/>
                </a:solidFill>
                <a:latin typeface="Times New Roman" pitchFamily="18" charset="0"/>
                <a:cs typeface="Times New Roman" pitchFamily="18" charset="0"/>
              </a:rPr>
              <a:t>tracting the text from both Answer key image and handwritten image</a:t>
            </a:r>
            <a:endParaRPr lang="en-US" sz="2000" i="0" dirty="0">
              <a:solidFill>
                <a:srgbClr val="292929"/>
              </a:solidFill>
              <a:effectLst/>
              <a:latin typeface="Times New Roman" pitchFamily="18" charset="0"/>
              <a:cs typeface="Times New Roman" pitchFamily="18" charset="0"/>
            </a:endParaRPr>
          </a:p>
          <a:p>
            <a:pPr marL="285750" indent="-285750" algn="just">
              <a:buFont typeface="Arial" panose="020B0604020202020204" pitchFamily="34" charset="0"/>
              <a:buChar char="•"/>
            </a:pPr>
            <a:endParaRPr lang="en-US" sz="2000" dirty="0">
              <a:solidFill>
                <a:srgbClr val="292929"/>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2000" dirty="0">
                <a:solidFill>
                  <a:srgbClr val="292929"/>
                </a:solidFill>
                <a:latin typeface="Times New Roman" pitchFamily="18" charset="0"/>
                <a:cs typeface="Times New Roman" pitchFamily="18" charset="0"/>
              </a:rPr>
              <a:t>Processing the extracted text using NLP such as Tokenize , </a:t>
            </a:r>
            <a:r>
              <a:rPr lang="en-US" sz="2000" dirty="0" err="1">
                <a:solidFill>
                  <a:srgbClr val="292929"/>
                </a:solidFill>
                <a:latin typeface="Times New Roman" pitchFamily="18" charset="0"/>
                <a:cs typeface="Times New Roman" pitchFamily="18" charset="0"/>
              </a:rPr>
              <a:t>lemmentize</a:t>
            </a:r>
            <a:r>
              <a:rPr lang="en-US" sz="2000" dirty="0">
                <a:solidFill>
                  <a:srgbClr val="292929"/>
                </a:solidFill>
                <a:latin typeface="Times New Roman" pitchFamily="18" charset="0"/>
                <a:cs typeface="Times New Roman" pitchFamily="18" charset="0"/>
              </a:rPr>
              <a:t> and removing stop words by NLTK </a:t>
            </a:r>
          </a:p>
          <a:p>
            <a:pPr marL="285750" indent="-285750" algn="just">
              <a:buFont typeface="Arial" panose="020B0604020202020204" pitchFamily="34" charset="0"/>
              <a:buChar char="•"/>
            </a:pPr>
            <a:endParaRPr lang="en-US" sz="2000" i="0" dirty="0">
              <a:solidFill>
                <a:srgbClr val="292929"/>
              </a:solidFill>
              <a:effectLst/>
              <a:latin typeface="Times New Roman" pitchFamily="18" charset="0"/>
              <a:cs typeface="Times New Roman" pitchFamily="18" charset="0"/>
            </a:endParaRPr>
          </a:p>
          <a:p>
            <a:pPr marL="285750" indent="-285750" algn="just">
              <a:buFont typeface="Arial" panose="020B0604020202020204" pitchFamily="34" charset="0"/>
              <a:buChar char="•"/>
            </a:pPr>
            <a:r>
              <a:rPr lang="en-US" sz="2000" i="0" dirty="0">
                <a:solidFill>
                  <a:srgbClr val="292929"/>
                </a:solidFill>
                <a:effectLst/>
                <a:latin typeface="Times New Roman" pitchFamily="18" charset="0"/>
                <a:cs typeface="Times New Roman" pitchFamily="18" charset="0"/>
              </a:rPr>
              <a:t>Changing the text into vector format and apply Cosine similarity to get a result.</a:t>
            </a:r>
          </a:p>
          <a:p>
            <a:pPr marL="285750" indent="-285750" algn="just">
              <a:buFont typeface="Arial" panose="020B0604020202020204" pitchFamily="34" charset="0"/>
              <a:buChar char="•"/>
            </a:pPr>
            <a:endParaRPr lang="en-US" sz="2000" dirty="0">
              <a:solidFill>
                <a:srgbClr val="292929"/>
              </a:solidFill>
              <a:latin typeface="Times New Roman" pitchFamily="18" charset="0"/>
              <a:cs typeface="Times New Roman" pitchFamily="18" charset="0"/>
            </a:endParaRPr>
          </a:p>
        </p:txBody>
      </p:sp>
    </p:spTree>
    <p:extLst>
      <p:ext uri="{BB962C8B-B14F-4D97-AF65-F5344CB8AC3E}">
        <p14:creationId xmlns:p14="http://schemas.microsoft.com/office/powerpoint/2010/main" val="2946464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14282" y="196530"/>
            <a:ext cx="5149806" cy="799306"/>
          </a:xfrm>
        </p:spPr>
        <p:txBody>
          <a:bodyPr/>
          <a:lstStyle/>
          <a:p>
            <a:r>
              <a:rPr lang="en-US" sz="3600" dirty="0"/>
              <a:t>MODULES</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13</a:t>
            </a:fld>
            <a:endParaRPr lang="en-US" dirty="0"/>
          </a:p>
        </p:txBody>
      </p:sp>
      <p:sp>
        <p:nvSpPr>
          <p:cNvPr id="23" name="Rectangle 22">
            <a:extLst>
              <a:ext uri="{FF2B5EF4-FFF2-40B4-BE49-F238E27FC236}">
                <a16:creationId xmlns:a16="http://schemas.microsoft.com/office/drawing/2014/main" id="{5313C786-FDF0-4D00-9DBF-985E02A05EBA}"/>
              </a:ext>
            </a:extLst>
          </p:cNvPr>
          <p:cNvSpPr>
            <a:spLocks noChangeArrowheads="1"/>
          </p:cNvSpPr>
          <p:nvPr/>
        </p:nvSpPr>
        <p:spPr bwMode="auto">
          <a:xfrm>
            <a:off x="1835696" y="19168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6" name="TextBox 25">
            <a:extLst>
              <a:ext uri="{FF2B5EF4-FFF2-40B4-BE49-F238E27FC236}">
                <a16:creationId xmlns:a16="http://schemas.microsoft.com/office/drawing/2014/main" id="{FF44A0E3-2EB5-4180-91B9-4EFDA6A58FB5}"/>
              </a:ext>
            </a:extLst>
          </p:cNvPr>
          <p:cNvSpPr txBox="1"/>
          <p:nvPr/>
        </p:nvSpPr>
        <p:spPr>
          <a:xfrm>
            <a:off x="1043608" y="1271473"/>
            <a:ext cx="8265672" cy="4062651"/>
          </a:xfrm>
          <a:prstGeom prst="rect">
            <a:avLst/>
          </a:prstGeom>
          <a:noFill/>
        </p:spPr>
        <p:txBody>
          <a:bodyPr wrap="square">
            <a:spAutoFit/>
          </a:bodyPr>
          <a:lstStyle/>
          <a:p>
            <a:pPr marL="0" indent="0" algn="just">
              <a:lnSpc>
                <a:spcPct val="150000"/>
              </a:lnSpc>
              <a:buNone/>
            </a:pPr>
            <a:endParaRPr lang="en-US" sz="2000" b="1" dirty="0">
              <a:solidFill>
                <a:schemeClr val="bg1"/>
              </a:solidFill>
              <a:latin typeface="Times New Roman" panose="02020603050405020304" charset="0"/>
              <a:cs typeface="Times New Roman" panose="02020603050405020304" charset="0"/>
            </a:endParaRPr>
          </a:p>
          <a:p>
            <a:pPr algn="just">
              <a:lnSpc>
                <a:spcPct val="150000"/>
              </a:lnSpc>
            </a:pPr>
            <a:r>
              <a:rPr lang="en-US" sz="2000" dirty="0">
                <a:solidFill>
                  <a:schemeClr val="bg1"/>
                </a:solidFill>
                <a:latin typeface="Times New Roman" panose="02020603050405020304" charset="0"/>
                <a:cs typeface="Times New Roman" panose="02020603050405020304" charset="0"/>
              </a:rPr>
              <a:t>OUR PROPOSED SYSTEM WORKS UNDER THREE MODULE</a:t>
            </a:r>
            <a:r>
              <a:rPr lang="en-US" dirty="0">
                <a:solidFill>
                  <a:schemeClr val="bg1"/>
                </a:solidFill>
                <a:latin typeface="Times New Roman" panose="02020603050405020304" charset="0"/>
                <a:cs typeface="Times New Roman" panose="02020603050405020304" charset="0"/>
              </a:rPr>
              <a:t>:</a:t>
            </a:r>
          </a:p>
          <a:p>
            <a:pPr algn="just">
              <a:lnSpc>
                <a:spcPct val="150000"/>
              </a:lnSpc>
            </a:pPr>
            <a:endParaRPr lang="en-US" dirty="0">
              <a:solidFill>
                <a:schemeClr val="bg1"/>
              </a:solidFill>
              <a:latin typeface="Times New Roman" panose="02020603050405020304" charset="0"/>
              <a:cs typeface="Times New Roman" panose="02020603050405020304" charset="0"/>
            </a:endParaRPr>
          </a:p>
          <a:p>
            <a:pPr marL="342900" indent="-342900" algn="just">
              <a:lnSpc>
                <a:spcPct val="150000"/>
              </a:lnSpc>
              <a:buFont typeface="+mj-lt"/>
              <a:buAutoNum type="arabicPeriod"/>
            </a:pPr>
            <a:r>
              <a:rPr lang="en-US" dirty="0">
                <a:solidFill>
                  <a:schemeClr val="bg1"/>
                </a:solidFill>
                <a:latin typeface="Times New Roman" panose="02020603050405020304" charset="0"/>
                <a:cs typeface="Times New Roman" panose="02020603050405020304" charset="0"/>
              </a:rPr>
              <a:t>  </a:t>
            </a:r>
            <a:r>
              <a:rPr lang="en-US" sz="2000" dirty="0">
                <a:solidFill>
                  <a:schemeClr val="bg1"/>
                </a:solidFill>
                <a:latin typeface="Times New Roman" panose="02020603050405020304" charset="0"/>
                <a:cs typeface="Times New Roman" panose="02020603050405020304" charset="0"/>
              </a:rPr>
              <a:t>Answer key text extraction module</a:t>
            </a:r>
          </a:p>
          <a:p>
            <a:pPr marL="342900" indent="-342900" algn="just">
              <a:lnSpc>
                <a:spcPct val="150000"/>
              </a:lnSpc>
              <a:buFont typeface="+mj-lt"/>
              <a:buAutoNum type="arabicPeriod"/>
            </a:pPr>
            <a:r>
              <a:rPr lang="en-US" sz="2000" dirty="0">
                <a:solidFill>
                  <a:schemeClr val="bg1"/>
                </a:solidFill>
                <a:latin typeface="Times New Roman" panose="02020603050405020304" charset="0"/>
                <a:cs typeface="Times New Roman" panose="02020603050405020304" charset="0"/>
              </a:rPr>
              <a:t>  Handwritten text extraction module</a:t>
            </a:r>
          </a:p>
          <a:p>
            <a:pPr marL="342900" indent="-342900" algn="just">
              <a:lnSpc>
                <a:spcPct val="150000"/>
              </a:lnSpc>
              <a:buFont typeface="+mj-lt"/>
              <a:buAutoNum type="arabicPeriod"/>
            </a:pPr>
            <a:r>
              <a:rPr lang="en-US" sz="2000" dirty="0">
                <a:solidFill>
                  <a:schemeClr val="bg1"/>
                </a:solidFill>
                <a:latin typeface="Times New Roman" panose="02020603050405020304" charset="0"/>
                <a:cs typeface="Times New Roman" panose="02020603050405020304" charset="0"/>
              </a:rPr>
              <a:t>  Evaluation module</a:t>
            </a:r>
          </a:p>
          <a:p>
            <a:pPr marL="0" indent="0" algn="just">
              <a:lnSpc>
                <a:spcPct val="150000"/>
              </a:lnSpc>
              <a:buNone/>
            </a:pPr>
            <a:endParaRPr lang="en-US" dirty="0">
              <a:solidFill>
                <a:schemeClr val="bg1"/>
              </a:solidFill>
              <a:latin typeface="Times New Roman" panose="02020603050405020304" charset="0"/>
              <a:cs typeface="Times New Roman" panose="02020603050405020304" charset="0"/>
            </a:endParaRPr>
          </a:p>
          <a:p>
            <a:pPr marL="0" indent="0" algn="just">
              <a:lnSpc>
                <a:spcPct val="150000"/>
              </a:lnSpc>
              <a:buNone/>
            </a:pPr>
            <a:endParaRPr lang="en-US" dirty="0">
              <a:solidFill>
                <a:schemeClr val="bg1"/>
              </a:solidFill>
              <a:latin typeface="Times New Roman" panose="02020603050405020304" charset="0"/>
              <a:cs typeface="Times New Roman" panose="02020603050405020304" charset="0"/>
            </a:endParaRPr>
          </a:p>
          <a:p>
            <a:pPr marL="0" indent="0" algn="just">
              <a:lnSpc>
                <a:spcPct val="150000"/>
              </a:lnSpc>
              <a:buNone/>
            </a:pPr>
            <a:endParaRPr lang="en-IN" dirty="0">
              <a:solidFill>
                <a:schemeClr val="bg1"/>
              </a:solidFill>
            </a:endParaRPr>
          </a:p>
        </p:txBody>
      </p:sp>
    </p:spTree>
    <p:extLst>
      <p:ext uri="{BB962C8B-B14F-4D97-AF65-F5344CB8AC3E}">
        <p14:creationId xmlns:p14="http://schemas.microsoft.com/office/powerpoint/2010/main" val="3664868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7158" y="571480"/>
            <a:ext cx="5256584" cy="567232"/>
          </a:xfrm>
        </p:spPr>
        <p:txBody>
          <a:bodyPr/>
          <a:lstStyle/>
          <a:p>
            <a:r>
              <a:rPr lang="en-US" sz="3600" b="0" dirty="0"/>
              <a:t>ANSWER KEY </a:t>
            </a:r>
            <a:r>
              <a:rPr lang="en-US" sz="3600" dirty="0"/>
              <a:t>EXTRACTION</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14</a:t>
            </a:fld>
            <a:endParaRPr lang="en-US" dirty="0"/>
          </a:p>
        </p:txBody>
      </p:sp>
      <p:sp>
        <p:nvSpPr>
          <p:cNvPr id="23" name="Rectangle 22">
            <a:extLst>
              <a:ext uri="{FF2B5EF4-FFF2-40B4-BE49-F238E27FC236}">
                <a16:creationId xmlns:a16="http://schemas.microsoft.com/office/drawing/2014/main" id="{5313C786-FDF0-4D00-9DBF-985E02A05EBA}"/>
              </a:ext>
            </a:extLst>
          </p:cNvPr>
          <p:cNvSpPr>
            <a:spLocks noChangeArrowheads="1"/>
          </p:cNvSpPr>
          <p:nvPr/>
        </p:nvSpPr>
        <p:spPr bwMode="auto">
          <a:xfrm>
            <a:off x="1835696" y="19168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6" name="TextBox 25">
            <a:extLst>
              <a:ext uri="{FF2B5EF4-FFF2-40B4-BE49-F238E27FC236}">
                <a16:creationId xmlns:a16="http://schemas.microsoft.com/office/drawing/2014/main" id="{FF44A0E3-2EB5-4180-91B9-4EFDA6A58FB5}"/>
              </a:ext>
            </a:extLst>
          </p:cNvPr>
          <p:cNvSpPr txBox="1"/>
          <p:nvPr/>
        </p:nvSpPr>
        <p:spPr>
          <a:xfrm>
            <a:off x="755576" y="1271472"/>
            <a:ext cx="7602638" cy="5750292"/>
          </a:xfrm>
          <a:prstGeom prst="rect">
            <a:avLst/>
          </a:prstGeom>
          <a:noFill/>
        </p:spPr>
        <p:txBody>
          <a:bodyPr wrap="square">
            <a:spAutoFit/>
          </a:bodyPr>
          <a:lstStyle/>
          <a:p>
            <a:pPr marL="0" indent="0">
              <a:lnSpc>
                <a:spcPct val="150000"/>
              </a:lnSpc>
              <a:buNone/>
            </a:pPr>
            <a:endParaRPr lang="en-US" sz="2000" b="1" dirty="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b="0" i="0" dirty="0">
                <a:solidFill>
                  <a:schemeClr val="bg1"/>
                </a:solidFill>
                <a:effectLst/>
                <a:latin typeface="Times New Roman" pitchFamily="18" charset="0"/>
                <a:cs typeface="Times New Roman" pitchFamily="18" charset="0"/>
              </a:rPr>
              <a:t>OCR systems transform a two-dimensional image of text, that could contain machine printed  from its image representation into machine-readable text.</a:t>
            </a:r>
          </a:p>
          <a:p>
            <a:pPr marL="342900" indent="-342900">
              <a:buFont typeface="Arial" panose="020B0604020202020204" pitchFamily="34" charset="0"/>
              <a:buChar char="•"/>
            </a:pPr>
            <a:endParaRPr lang="en-US" sz="2000" b="0" i="0" dirty="0">
              <a:solidFill>
                <a:schemeClr val="bg1"/>
              </a:solidFill>
              <a:effectLst/>
              <a:latin typeface="Times New Roman" pitchFamily="18" charset="0"/>
              <a:cs typeface="Times New Roman" pitchFamily="18" charset="0"/>
            </a:endParaRPr>
          </a:p>
          <a:p>
            <a:pPr marL="342900" indent="-342900">
              <a:buFont typeface="Arial" panose="020B0604020202020204" pitchFamily="34" charset="0"/>
              <a:buChar char="•"/>
            </a:pPr>
            <a:r>
              <a:rPr lang="en-US" sz="2000" dirty="0">
                <a:solidFill>
                  <a:schemeClr val="bg1"/>
                </a:solidFill>
                <a:latin typeface="Times New Roman" pitchFamily="18" charset="0"/>
                <a:cs typeface="Times New Roman" pitchFamily="18" charset="0"/>
              </a:rPr>
              <a:t>Tesseract is an open-source OCR engine that can be used to extract the key word text. It performs the image Pre-processing, segmentation and feature extraction.</a:t>
            </a:r>
          </a:p>
          <a:p>
            <a:pPr marL="342900" indent="-342900">
              <a:buFont typeface="Arial" panose="020B0604020202020204" pitchFamily="34" charset="0"/>
              <a:buChar char="•"/>
            </a:pPr>
            <a:endParaRPr lang="en-US" sz="2000" dirty="0">
              <a:solidFill>
                <a:schemeClr val="bg1"/>
              </a:solidFill>
              <a:latin typeface="Times New Roman" pitchFamily="18" charset="0"/>
              <a:cs typeface="Times New Roman" pitchFamily="18" charset="0"/>
            </a:endParaRPr>
          </a:p>
          <a:p>
            <a:pPr marL="342900" indent="-342900">
              <a:buFont typeface="Arial" panose="020B0604020202020204" pitchFamily="34" charset="0"/>
              <a:buChar char="•"/>
            </a:pPr>
            <a:r>
              <a:rPr lang="en-US" sz="2000" dirty="0">
                <a:solidFill>
                  <a:schemeClr val="bg1"/>
                </a:solidFill>
                <a:latin typeface="Times New Roman" pitchFamily="18" charset="0"/>
                <a:cs typeface="Times New Roman" pitchFamily="18" charset="0"/>
              </a:rPr>
              <a:t>The machine readable text will be given as input to the evaluation model</a:t>
            </a:r>
          </a:p>
          <a:p>
            <a:pPr marL="342900" indent="-342900">
              <a:buFont typeface="Arial" panose="020B0604020202020204" pitchFamily="34" charset="0"/>
              <a:buChar char="•"/>
            </a:pPr>
            <a:endParaRPr lang="en-US" sz="2000" b="1" dirty="0">
              <a:solidFill>
                <a:schemeClr val="bg1"/>
              </a:solidFill>
              <a:latin typeface="Times New Roman" pitchFamily="18" charset="0"/>
              <a:cs typeface="Times New Roman" pitchFamily="18" charset="0"/>
            </a:endParaRPr>
          </a:p>
          <a:p>
            <a:pPr marL="342900" indent="-342900">
              <a:buFont typeface="Arial" panose="020B0604020202020204" pitchFamily="34" charset="0"/>
              <a:buChar char="•"/>
            </a:pPr>
            <a:endParaRPr lang="en-US" sz="2000" b="1" dirty="0">
              <a:solidFill>
                <a:schemeClr val="bg1"/>
              </a:solidFill>
              <a:latin typeface="Times New Roman" pitchFamily="18" charset="0"/>
              <a:cs typeface="Times New Roman" pitchFamily="18" charset="0"/>
            </a:endParaRPr>
          </a:p>
          <a:p>
            <a:r>
              <a:rPr lang="en-US" sz="2000" dirty="0">
                <a:solidFill>
                  <a:schemeClr val="bg1"/>
                </a:solidFill>
                <a:latin typeface="Times New Roman" pitchFamily="18" charset="0"/>
                <a:cs typeface="Times New Roman" pitchFamily="18" charset="0"/>
              </a:rPr>
              <a:t> </a:t>
            </a:r>
          </a:p>
          <a:p>
            <a:pPr marL="0" indent="0">
              <a:lnSpc>
                <a:spcPct val="150000"/>
              </a:lnSpc>
              <a:buNone/>
            </a:pPr>
            <a:endParaRPr lang="en-US" dirty="0">
              <a:solidFill>
                <a:schemeClr val="bg1"/>
              </a:solidFill>
              <a:latin typeface="Times New Roman" panose="02020603050405020304" charset="0"/>
              <a:cs typeface="Times New Roman" panose="02020603050405020304" charset="0"/>
            </a:endParaRPr>
          </a:p>
          <a:p>
            <a:pPr marL="0" indent="0">
              <a:lnSpc>
                <a:spcPct val="150000"/>
              </a:lnSpc>
              <a:buNone/>
            </a:pPr>
            <a:endParaRPr lang="en-US" dirty="0">
              <a:solidFill>
                <a:schemeClr val="bg1"/>
              </a:solidFill>
              <a:latin typeface="Times New Roman" panose="02020603050405020304" charset="0"/>
              <a:cs typeface="Times New Roman" panose="02020603050405020304" charset="0"/>
            </a:endParaRPr>
          </a:p>
          <a:p>
            <a:pPr marL="0" indent="0">
              <a:lnSpc>
                <a:spcPct val="150000"/>
              </a:lnSpc>
              <a:buNone/>
            </a:pPr>
            <a:endParaRPr lang="en-IN" dirty="0">
              <a:solidFill>
                <a:schemeClr val="bg1"/>
              </a:solidFill>
            </a:endParaRPr>
          </a:p>
        </p:txBody>
      </p:sp>
    </p:spTree>
    <p:extLst>
      <p:ext uri="{BB962C8B-B14F-4D97-AF65-F5344CB8AC3E}">
        <p14:creationId xmlns:p14="http://schemas.microsoft.com/office/powerpoint/2010/main" val="2572721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85720" y="642918"/>
            <a:ext cx="5871026" cy="550793"/>
          </a:xfrm>
        </p:spPr>
        <p:txBody>
          <a:bodyPr/>
          <a:lstStyle/>
          <a:p>
            <a:r>
              <a:rPr lang="en-US" sz="3600" b="0" dirty="0"/>
              <a:t>HANDWRITTEN TEXT</a:t>
            </a:r>
            <a:r>
              <a:rPr lang="en-US" sz="3600" dirty="0"/>
              <a:t> EXTRACTION</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15</a:t>
            </a:fld>
            <a:endParaRPr lang="en-US" dirty="0"/>
          </a:p>
        </p:txBody>
      </p:sp>
      <p:sp>
        <p:nvSpPr>
          <p:cNvPr id="23" name="Rectangle 22">
            <a:extLst>
              <a:ext uri="{FF2B5EF4-FFF2-40B4-BE49-F238E27FC236}">
                <a16:creationId xmlns:a16="http://schemas.microsoft.com/office/drawing/2014/main" id="{5313C786-FDF0-4D00-9DBF-985E02A05EBA}"/>
              </a:ext>
            </a:extLst>
          </p:cNvPr>
          <p:cNvSpPr>
            <a:spLocks noChangeArrowheads="1"/>
          </p:cNvSpPr>
          <p:nvPr/>
        </p:nvSpPr>
        <p:spPr bwMode="auto">
          <a:xfrm>
            <a:off x="1835696" y="19168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6" name="TextBox 25">
            <a:extLst>
              <a:ext uri="{FF2B5EF4-FFF2-40B4-BE49-F238E27FC236}">
                <a16:creationId xmlns:a16="http://schemas.microsoft.com/office/drawing/2014/main" id="{FF44A0E3-2EB5-4180-91B9-4EFDA6A58FB5}"/>
              </a:ext>
            </a:extLst>
          </p:cNvPr>
          <p:cNvSpPr txBox="1"/>
          <p:nvPr/>
        </p:nvSpPr>
        <p:spPr>
          <a:xfrm>
            <a:off x="428596" y="1643050"/>
            <a:ext cx="8286808" cy="4572032"/>
          </a:xfrm>
          <a:prstGeom prst="rect">
            <a:avLst/>
          </a:prstGeom>
          <a:noFill/>
        </p:spPr>
        <p:txBody>
          <a:bodyPr wrap="square">
            <a:spAutoFit/>
          </a:bodyPr>
          <a:lstStyle/>
          <a:p>
            <a:pPr marL="0" indent="0" algn="just">
              <a:lnSpc>
                <a:spcPct val="150000"/>
              </a:lnSpc>
              <a:buNone/>
            </a:pPr>
            <a:endParaRPr lang="en-US" sz="2000" b="1" dirty="0">
              <a:solidFill>
                <a:schemeClr val="bg1"/>
              </a:solidFill>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000" dirty="0">
                <a:solidFill>
                  <a:schemeClr val="bg1"/>
                </a:solidFill>
                <a:latin typeface="Times New Roman" pitchFamily="18" charset="0"/>
                <a:cs typeface="Times New Roman" pitchFamily="18" charset="0"/>
              </a:rPr>
              <a:t>In this module we use the  Google Cloud’s Vision API, it offers powerful pre-trained machine learning models through REST and RPC APIs. </a:t>
            </a:r>
          </a:p>
          <a:p>
            <a:pPr marL="342900" indent="-342900" algn="just">
              <a:buFont typeface="Arial" panose="020B0604020202020204" pitchFamily="34" charset="0"/>
              <a:buChar char="•"/>
            </a:pPr>
            <a:endParaRPr lang="en-US" sz="2000" dirty="0">
              <a:solidFill>
                <a:schemeClr val="bg1"/>
              </a:solidFill>
              <a:latin typeface="Times New Roman" pitchFamily="18" charset="0"/>
              <a:cs typeface="Times New Roman" pitchFamily="18" charset="0"/>
            </a:endParaRPr>
          </a:p>
          <a:p>
            <a:pPr marL="342900" indent="-342900" algn="just">
              <a:buFont typeface="Arial" panose="020B0604020202020204" pitchFamily="34" charset="0"/>
              <a:buChar char="•"/>
            </a:pPr>
            <a:r>
              <a:rPr lang="en-US" sz="2000" dirty="0">
                <a:solidFill>
                  <a:schemeClr val="bg1"/>
                </a:solidFill>
                <a:latin typeface="Times New Roman" pitchFamily="18" charset="0"/>
                <a:cs typeface="Times New Roman" pitchFamily="18" charset="0"/>
              </a:rPr>
              <a:t>Need to create a new project in google cloud platform console and select a service account  to get private key in the form of JSON.</a:t>
            </a:r>
          </a:p>
          <a:p>
            <a:pPr marL="342900" indent="-342900" algn="just">
              <a:buFont typeface="Arial" panose="020B0604020202020204" pitchFamily="34" charset="0"/>
              <a:buChar char="•"/>
            </a:pPr>
            <a:endParaRPr lang="en-US" sz="2000" dirty="0">
              <a:solidFill>
                <a:schemeClr val="bg1"/>
              </a:solidFill>
              <a:latin typeface="Times New Roman" pitchFamily="18" charset="0"/>
              <a:cs typeface="Times New Roman" pitchFamily="18" charset="0"/>
            </a:endParaRPr>
          </a:p>
          <a:p>
            <a:pPr marL="342900" indent="-342900" algn="just">
              <a:buFont typeface="Arial" panose="020B0604020202020204" pitchFamily="34" charset="0"/>
              <a:buChar char="•"/>
            </a:pPr>
            <a:r>
              <a:rPr lang="en-US" sz="2000" dirty="0">
                <a:solidFill>
                  <a:schemeClr val="bg1"/>
                </a:solidFill>
                <a:latin typeface="Times New Roman" pitchFamily="18" charset="0"/>
                <a:cs typeface="Times New Roman" pitchFamily="18" charset="0"/>
              </a:rPr>
              <a:t>Using private key we implement this module in order to extract the handwritten text from student answer sheet.</a:t>
            </a:r>
          </a:p>
          <a:p>
            <a:pPr algn="just"/>
            <a:r>
              <a:rPr lang="en-US" sz="2000" dirty="0">
                <a:solidFill>
                  <a:schemeClr val="bg1"/>
                </a:solidFill>
                <a:latin typeface="Times New Roman" pitchFamily="18" charset="0"/>
                <a:cs typeface="Times New Roman" pitchFamily="18" charset="0"/>
              </a:rPr>
              <a:t> </a:t>
            </a:r>
          </a:p>
          <a:p>
            <a:pPr marL="0" indent="0" algn="just">
              <a:buNone/>
            </a:pPr>
            <a:endParaRPr lang="en-US" sz="2000" dirty="0">
              <a:solidFill>
                <a:schemeClr val="bg1"/>
              </a:solidFill>
              <a:latin typeface="Times New Roman" panose="02020603050405020304" charset="0"/>
              <a:cs typeface="Times New Roman" panose="02020603050405020304" charset="0"/>
            </a:endParaRPr>
          </a:p>
          <a:p>
            <a:pPr marL="0" indent="0" algn="just">
              <a:lnSpc>
                <a:spcPct val="150000"/>
              </a:lnSpc>
              <a:buNone/>
            </a:pPr>
            <a:endParaRPr lang="en-US" sz="2000" dirty="0">
              <a:solidFill>
                <a:schemeClr val="bg1"/>
              </a:solidFill>
              <a:latin typeface="Times New Roman" panose="02020603050405020304" charset="0"/>
              <a:cs typeface="Times New Roman" panose="02020603050405020304" charset="0"/>
            </a:endParaRPr>
          </a:p>
          <a:p>
            <a:pPr marL="0" indent="0" algn="just">
              <a:lnSpc>
                <a:spcPct val="150000"/>
              </a:lnSpc>
              <a:buNone/>
            </a:pPr>
            <a:endParaRPr lang="en-IN" sz="2000" dirty="0">
              <a:solidFill>
                <a:schemeClr val="bg1"/>
              </a:solidFill>
            </a:endParaRPr>
          </a:p>
        </p:txBody>
      </p:sp>
    </p:spTree>
    <p:extLst>
      <p:ext uri="{BB962C8B-B14F-4D97-AF65-F5344CB8AC3E}">
        <p14:creationId xmlns:p14="http://schemas.microsoft.com/office/powerpoint/2010/main" val="682947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7158" y="285728"/>
            <a:ext cx="5799588" cy="799306"/>
          </a:xfrm>
        </p:spPr>
        <p:txBody>
          <a:bodyPr/>
          <a:lstStyle/>
          <a:p>
            <a:r>
              <a:rPr lang="en-US" sz="3600" b="0" dirty="0"/>
              <a:t>EVALUATION</a:t>
            </a:r>
            <a:r>
              <a:rPr lang="en-US" sz="3600" dirty="0"/>
              <a:t> MODULE</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16</a:t>
            </a:fld>
            <a:endParaRPr lang="en-US" dirty="0"/>
          </a:p>
        </p:txBody>
      </p:sp>
      <p:sp>
        <p:nvSpPr>
          <p:cNvPr id="23" name="Rectangle 22">
            <a:extLst>
              <a:ext uri="{FF2B5EF4-FFF2-40B4-BE49-F238E27FC236}">
                <a16:creationId xmlns:a16="http://schemas.microsoft.com/office/drawing/2014/main" id="{5313C786-FDF0-4D00-9DBF-985E02A05EBA}"/>
              </a:ext>
            </a:extLst>
          </p:cNvPr>
          <p:cNvSpPr>
            <a:spLocks noChangeArrowheads="1"/>
          </p:cNvSpPr>
          <p:nvPr/>
        </p:nvSpPr>
        <p:spPr bwMode="auto">
          <a:xfrm>
            <a:off x="1835696" y="19168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6" name="TextBox 25">
            <a:extLst>
              <a:ext uri="{FF2B5EF4-FFF2-40B4-BE49-F238E27FC236}">
                <a16:creationId xmlns:a16="http://schemas.microsoft.com/office/drawing/2014/main" id="{FF44A0E3-2EB5-4180-91B9-4EFDA6A58FB5}"/>
              </a:ext>
            </a:extLst>
          </p:cNvPr>
          <p:cNvSpPr txBox="1"/>
          <p:nvPr/>
        </p:nvSpPr>
        <p:spPr>
          <a:xfrm>
            <a:off x="571472" y="1214422"/>
            <a:ext cx="8072494" cy="5180905"/>
          </a:xfrm>
          <a:prstGeom prst="rect">
            <a:avLst/>
          </a:prstGeom>
          <a:noFill/>
        </p:spPr>
        <p:txBody>
          <a:bodyPr wrap="square">
            <a:spAutoFit/>
          </a:bodyPr>
          <a:lstStyle/>
          <a:p>
            <a:pPr marL="0" indent="0" algn="just">
              <a:lnSpc>
                <a:spcPct val="150000"/>
              </a:lnSpc>
              <a:buNone/>
            </a:pPr>
            <a:endParaRPr lang="en-US" sz="2000" b="1" dirty="0">
              <a:solidFill>
                <a:schemeClr val="bg1"/>
              </a:solidFill>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000" dirty="0">
                <a:solidFill>
                  <a:schemeClr val="bg1"/>
                </a:solidFill>
                <a:latin typeface="Times New Roman" pitchFamily="18" charset="0"/>
                <a:cs typeface="Times New Roman" pitchFamily="18" charset="0"/>
              </a:rPr>
              <a:t>Through this model Processing the Text using Natural Language Processing Tool kit (NLTK) includes </a:t>
            </a:r>
            <a:r>
              <a:rPr lang="en-US" sz="2000" dirty="0" err="1">
                <a:solidFill>
                  <a:schemeClr val="bg1"/>
                </a:solidFill>
                <a:latin typeface="Times New Roman" pitchFamily="18" charset="0"/>
                <a:cs typeface="Times New Roman" pitchFamily="18" charset="0"/>
              </a:rPr>
              <a:t>Grammer</a:t>
            </a:r>
            <a:r>
              <a:rPr lang="en-US" sz="2000" dirty="0">
                <a:solidFill>
                  <a:schemeClr val="bg1"/>
                </a:solidFill>
                <a:latin typeface="Times New Roman" pitchFamily="18" charset="0"/>
                <a:cs typeface="Times New Roman" pitchFamily="18" charset="0"/>
              </a:rPr>
              <a:t> Check, remove </a:t>
            </a:r>
            <a:r>
              <a:rPr lang="en-US" sz="2000" dirty="0" err="1">
                <a:solidFill>
                  <a:schemeClr val="bg1"/>
                </a:solidFill>
                <a:latin typeface="Times New Roman" pitchFamily="18" charset="0"/>
                <a:cs typeface="Times New Roman" pitchFamily="18" charset="0"/>
              </a:rPr>
              <a:t>stopwords</a:t>
            </a:r>
            <a:r>
              <a:rPr lang="en-US" sz="2000" dirty="0">
                <a:solidFill>
                  <a:schemeClr val="bg1"/>
                </a:solidFill>
                <a:latin typeface="Times New Roman" pitchFamily="18" charset="0"/>
                <a:cs typeface="Times New Roman" pitchFamily="18" charset="0"/>
              </a:rPr>
              <a:t> Lemmatization.</a:t>
            </a:r>
          </a:p>
          <a:p>
            <a:pPr marL="342900" indent="-342900" algn="just">
              <a:buFont typeface="Arial" panose="020B0604020202020204" pitchFamily="34" charset="0"/>
              <a:buChar char="•"/>
            </a:pPr>
            <a:endParaRPr lang="en-US" sz="2000" dirty="0">
              <a:solidFill>
                <a:schemeClr val="bg1"/>
              </a:solidFill>
              <a:latin typeface="Times New Roman" pitchFamily="18" charset="0"/>
              <a:cs typeface="Times New Roman" pitchFamily="18" charset="0"/>
            </a:endParaRPr>
          </a:p>
          <a:p>
            <a:pPr marL="342900" indent="-342900" algn="just">
              <a:buFont typeface="Arial" panose="020B0604020202020204" pitchFamily="34" charset="0"/>
              <a:buChar char="•"/>
            </a:pPr>
            <a:r>
              <a:rPr lang="en-US" sz="2000" dirty="0">
                <a:solidFill>
                  <a:schemeClr val="bg1"/>
                </a:solidFill>
                <a:latin typeface="Times New Roman" pitchFamily="18" charset="0"/>
                <a:cs typeface="Times New Roman" pitchFamily="18" charset="0"/>
              </a:rPr>
              <a:t>Convert the text into vector format using </a:t>
            </a:r>
            <a:r>
              <a:rPr lang="en-US" sz="2000" dirty="0" err="1">
                <a:solidFill>
                  <a:schemeClr val="bg1"/>
                </a:solidFill>
                <a:latin typeface="Times New Roman" pitchFamily="18" charset="0"/>
                <a:cs typeface="Times New Roman" pitchFamily="18" charset="0"/>
              </a:rPr>
              <a:t>TfidfVectoriser</a:t>
            </a:r>
            <a:r>
              <a:rPr lang="en-US" sz="2000" dirty="0">
                <a:solidFill>
                  <a:schemeClr val="bg1"/>
                </a:solidFill>
                <a:latin typeface="Times New Roman" pitchFamily="18" charset="0"/>
                <a:cs typeface="Times New Roman" pitchFamily="18" charset="0"/>
              </a:rPr>
              <a:t>.</a:t>
            </a:r>
          </a:p>
          <a:p>
            <a:pPr marL="342900" indent="-342900" algn="just">
              <a:buFont typeface="Arial" panose="020B0604020202020204" pitchFamily="34" charset="0"/>
              <a:buChar char="•"/>
            </a:pPr>
            <a:endParaRPr lang="en-US" sz="2000" dirty="0">
              <a:solidFill>
                <a:schemeClr val="bg1"/>
              </a:solidFill>
              <a:latin typeface="Times New Roman" pitchFamily="18" charset="0"/>
              <a:cs typeface="Times New Roman" pitchFamily="18" charset="0"/>
            </a:endParaRPr>
          </a:p>
          <a:p>
            <a:pPr marL="342900" indent="-342900" algn="just">
              <a:buFont typeface="Arial" panose="020B0604020202020204" pitchFamily="34" charset="0"/>
              <a:buChar char="•"/>
            </a:pPr>
            <a:r>
              <a:rPr lang="en-US" sz="2000" i="0" dirty="0">
                <a:solidFill>
                  <a:schemeClr val="bg1"/>
                </a:solidFill>
                <a:effectLst/>
                <a:latin typeface="Times New Roman" pitchFamily="18" charset="0"/>
                <a:cs typeface="Times New Roman" pitchFamily="18" charset="0"/>
              </a:rPr>
              <a:t>Cosine similarity measures the similarity between two vectors of an inner product space. It is measured by the cosine of the angle between two vectors and determines whether two vectors are pointing in roughly the same direction. It is often used to measure document similarity in text analysis.</a:t>
            </a:r>
            <a:endParaRPr lang="en-US" sz="2000" dirty="0">
              <a:solidFill>
                <a:schemeClr val="bg1"/>
              </a:solidFill>
              <a:latin typeface="Times New Roman" pitchFamily="18" charset="0"/>
              <a:cs typeface="Times New Roman" pitchFamily="18" charset="0"/>
            </a:endParaRPr>
          </a:p>
          <a:p>
            <a:pPr marL="0" indent="0" algn="just">
              <a:lnSpc>
                <a:spcPct val="150000"/>
              </a:lnSpc>
              <a:buNone/>
            </a:pPr>
            <a:endParaRPr lang="en-US" sz="2000" dirty="0">
              <a:solidFill>
                <a:schemeClr val="bg1"/>
              </a:solidFill>
              <a:latin typeface="Times New Roman" pitchFamily="18" charset="0"/>
              <a:cs typeface="Times New Roman" pitchFamily="18" charset="0"/>
            </a:endParaRPr>
          </a:p>
          <a:p>
            <a:pPr marL="0" indent="0" algn="just">
              <a:lnSpc>
                <a:spcPct val="150000"/>
              </a:lnSpc>
              <a:buNone/>
            </a:pPr>
            <a:endParaRPr lang="en-US" dirty="0">
              <a:solidFill>
                <a:schemeClr val="bg1"/>
              </a:solidFill>
              <a:latin typeface="Times New Roman" panose="02020603050405020304" charset="0"/>
              <a:cs typeface="Times New Roman" panose="02020603050405020304" charset="0"/>
            </a:endParaRPr>
          </a:p>
          <a:p>
            <a:pPr marL="0" indent="0" algn="just">
              <a:lnSpc>
                <a:spcPct val="150000"/>
              </a:lnSpc>
              <a:buNone/>
            </a:pPr>
            <a:endParaRPr lang="en-IN" dirty="0">
              <a:solidFill>
                <a:schemeClr val="bg1"/>
              </a:solidFill>
            </a:endParaRPr>
          </a:p>
        </p:txBody>
      </p:sp>
    </p:spTree>
    <p:extLst>
      <p:ext uri="{BB962C8B-B14F-4D97-AF65-F5344CB8AC3E}">
        <p14:creationId xmlns:p14="http://schemas.microsoft.com/office/powerpoint/2010/main" val="2199681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2696-B2D9-462C-8AD1-0AA1E2BBF4D7}"/>
              </a:ext>
            </a:extLst>
          </p:cNvPr>
          <p:cNvSpPr>
            <a:spLocks noGrp="1"/>
          </p:cNvSpPr>
          <p:nvPr>
            <p:ph type="title"/>
          </p:nvPr>
        </p:nvSpPr>
        <p:spPr>
          <a:xfrm>
            <a:off x="428596" y="500042"/>
            <a:ext cx="4876800" cy="799306"/>
          </a:xfrm>
        </p:spPr>
        <p:txBody>
          <a:bodyPr/>
          <a:lstStyle/>
          <a:p>
            <a:r>
              <a:rPr lang="en-US" sz="3600" b="0" dirty="0"/>
              <a:t>FLOW DIAGRAM FOR </a:t>
            </a:r>
            <a:r>
              <a:rPr lang="en-US" sz="3600" dirty="0"/>
              <a:t>EVULATION MODEL</a:t>
            </a:r>
            <a:endParaRPr lang="en-IN" sz="3600" dirty="0"/>
          </a:p>
        </p:txBody>
      </p:sp>
      <p:sp>
        <p:nvSpPr>
          <p:cNvPr id="4" name="Rectangle 3">
            <a:extLst>
              <a:ext uri="{FF2B5EF4-FFF2-40B4-BE49-F238E27FC236}">
                <a16:creationId xmlns:a16="http://schemas.microsoft.com/office/drawing/2014/main" id="{B742422B-81BA-446F-BEEE-0724E42FCD73}"/>
              </a:ext>
            </a:extLst>
          </p:cNvPr>
          <p:cNvSpPr/>
          <p:nvPr/>
        </p:nvSpPr>
        <p:spPr>
          <a:xfrm>
            <a:off x="924000" y="1917799"/>
            <a:ext cx="1944216" cy="7993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EXTRACTED T</a:t>
            </a:r>
            <a:r>
              <a:rPr lang="en-IN" dirty="0"/>
              <a:t>EXT</a:t>
            </a:r>
            <a:endParaRPr lang="en-US" dirty="0"/>
          </a:p>
        </p:txBody>
      </p:sp>
      <p:sp>
        <p:nvSpPr>
          <p:cNvPr id="5" name="Rectangle 4">
            <a:extLst>
              <a:ext uri="{FF2B5EF4-FFF2-40B4-BE49-F238E27FC236}">
                <a16:creationId xmlns:a16="http://schemas.microsoft.com/office/drawing/2014/main" id="{9DF7CBB1-D24C-4CBF-900A-CB41D522EFEE}"/>
              </a:ext>
            </a:extLst>
          </p:cNvPr>
          <p:cNvSpPr/>
          <p:nvPr/>
        </p:nvSpPr>
        <p:spPr>
          <a:xfrm>
            <a:off x="3389784" y="1916832"/>
            <a:ext cx="1944216" cy="7993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TOKENIZATION</a:t>
            </a:r>
            <a:endParaRPr lang="en-IN" dirty="0"/>
          </a:p>
        </p:txBody>
      </p:sp>
      <p:sp>
        <p:nvSpPr>
          <p:cNvPr id="9" name="Rectangle 8">
            <a:extLst>
              <a:ext uri="{FF2B5EF4-FFF2-40B4-BE49-F238E27FC236}">
                <a16:creationId xmlns:a16="http://schemas.microsoft.com/office/drawing/2014/main" id="{4BCE6508-4BF6-4DF2-A4F7-DD376A9583A3}"/>
              </a:ext>
            </a:extLst>
          </p:cNvPr>
          <p:cNvSpPr/>
          <p:nvPr/>
        </p:nvSpPr>
        <p:spPr>
          <a:xfrm>
            <a:off x="951384" y="4075886"/>
            <a:ext cx="1944216" cy="7993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LEMMATIZING</a:t>
            </a:r>
            <a:endParaRPr lang="en-IN" dirty="0"/>
          </a:p>
        </p:txBody>
      </p:sp>
      <p:sp>
        <p:nvSpPr>
          <p:cNvPr id="10" name="Rectangle 9">
            <a:extLst>
              <a:ext uri="{FF2B5EF4-FFF2-40B4-BE49-F238E27FC236}">
                <a16:creationId xmlns:a16="http://schemas.microsoft.com/office/drawing/2014/main" id="{223F8366-8EC0-4832-89B9-0B3134B94470}"/>
              </a:ext>
            </a:extLst>
          </p:cNvPr>
          <p:cNvSpPr/>
          <p:nvPr/>
        </p:nvSpPr>
        <p:spPr>
          <a:xfrm>
            <a:off x="3377027" y="4077072"/>
            <a:ext cx="1944216" cy="7993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VECTORIZING </a:t>
            </a:r>
            <a:endParaRPr lang="en-IN" dirty="0"/>
          </a:p>
        </p:txBody>
      </p:sp>
      <p:sp>
        <p:nvSpPr>
          <p:cNvPr id="11" name="Rectangle 10">
            <a:extLst>
              <a:ext uri="{FF2B5EF4-FFF2-40B4-BE49-F238E27FC236}">
                <a16:creationId xmlns:a16="http://schemas.microsoft.com/office/drawing/2014/main" id="{25C7A25D-0DEE-46E1-A5BC-D96D03D2FDE7}"/>
              </a:ext>
            </a:extLst>
          </p:cNvPr>
          <p:cNvSpPr/>
          <p:nvPr/>
        </p:nvSpPr>
        <p:spPr>
          <a:xfrm>
            <a:off x="5835008" y="5445224"/>
            <a:ext cx="1944216" cy="7993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RESULT</a:t>
            </a:r>
            <a:endParaRPr lang="en-IN" dirty="0"/>
          </a:p>
        </p:txBody>
      </p:sp>
      <p:sp>
        <p:nvSpPr>
          <p:cNvPr id="12" name="Rectangle 11">
            <a:extLst>
              <a:ext uri="{FF2B5EF4-FFF2-40B4-BE49-F238E27FC236}">
                <a16:creationId xmlns:a16="http://schemas.microsoft.com/office/drawing/2014/main" id="{2BA0CDF8-F107-4BF0-9A4B-CE197F8F2506}"/>
              </a:ext>
            </a:extLst>
          </p:cNvPr>
          <p:cNvSpPr/>
          <p:nvPr/>
        </p:nvSpPr>
        <p:spPr>
          <a:xfrm>
            <a:off x="5808531" y="1916832"/>
            <a:ext cx="1944216" cy="7993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REMOVE STOPWORDS</a:t>
            </a:r>
            <a:endParaRPr lang="en-IN" dirty="0"/>
          </a:p>
        </p:txBody>
      </p:sp>
      <p:sp>
        <p:nvSpPr>
          <p:cNvPr id="13" name="Rectangle 12">
            <a:extLst>
              <a:ext uri="{FF2B5EF4-FFF2-40B4-BE49-F238E27FC236}">
                <a16:creationId xmlns:a16="http://schemas.microsoft.com/office/drawing/2014/main" id="{5FF239CF-DBD2-4A11-B064-4F763C90C654}"/>
              </a:ext>
            </a:extLst>
          </p:cNvPr>
          <p:cNvSpPr/>
          <p:nvPr/>
        </p:nvSpPr>
        <p:spPr>
          <a:xfrm>
            <a:off x="5808531" y="4077072"/>
            <a:ext cx="1944216" cy="7993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COSINE SIMALIRTY </a:t>
            </a:r>
            <a:endParaRPr lang="en-IN" dirty="0"/>
          </a:p>
        </p:txBody>
      </p:sp>
      <p:cxnSp>
        <p:nvCxnSpPr>
          <p:cNvPr id="15" name="Straight Arrow Connector 14">
            <a:extLst>
              <a:ext uri="{FF2B5EF4-FFF2-40B4-BE49-F238E27FC236}">
                <a16:creationId xmlns:a16="http://schemas.microsoft.com/office/drawing/2014/main" id="{B5CA93B5-FA65-4EA5-8CE7-4EF14096FBF0}"/>
              </a:ext>
            </a:extLst>
          </p:cNvPr>
          <p:cNvCxnSpPr>
            <a:stCxn id="4" idx="3"/>
            <a:endCxn id="5" idx="1"/>
          </p:cNvCxnSpPr>
          <p:nvPr/>
        </p:nvCxnSpPr>
        <p:spPr>
          <a:xfrm flipV="1">
            <a:off x="2868216" y="2316485"/>
            <a:ext cx="521568" cy="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0463C8E-EA2B-4766-89AF-A6DB88682CC6}"/>
              </a:ext>
            </a:extLst>
          </p:cNvPr>
          <p:cNvCxnSpPr>
            <a:cxnSpLocks/>
            <a:stCxn id="5" idx="3"/>
            <a:endCxn id="12" idx="1"/>
          </p:cNvCxnSpPr>
          <p:nvPr/>
        </p:nvCxnSpPr>
        <p:spPr>
          <a:xfrm>
            <a:off x="5334000" y="2316485"/>
            <a:ext cx="4745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56B77BF-73F0-48BB-BF9B-EB1FE183FF34}"/>
              </a:ext>
            </a:extLst>
          </p:cNvPr>
          <p:cNvCxnSpPr>
            <a:cxnSpLocks/>
            <a:stCxn id="12" idx="3"/>
          </p:cNvCxnSpPr>
          <p:nvPr/>
        </p:nvCxnSpPr>
        <p:spPr>
          <a:xfrm>
            <a:off x="7752747" y="2316485"/>
            <a:ext cx="2756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EB130A61-302B-4310-9A70-BC7097810407}"/>
              </a:ext>
            </a:extLst>
          </p:cNvPr>
          <p:cNvCxnSpPr>
            <a:cxnSpLocks/>
          </p:cNvCxnSpPr>
          <p:nvPr/>
        </p:nvCxnSpPr>
        <p:spPr>
          <a:xfrm flipH="1">
            <a:off x="1949969" y="2316485"/>
            <a:ext cx="5829255" cy="1759401"/>
          </a:xfrm>
          <a:prstGeom prst="bentConnector4">
            <a:avLst>
              <a:gd name="adj1" fmla="val -3922"/>
              <a:gd name="adj2" fmla="val 61358"/>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E278F41-B631-49B4-9D40-1276B7E01E57}"/>
              </a:ext>
            </a:extLst>
          </p:cNvPr>
          <p:cNvCxnSpPr>
            <a:stCxn id="9" idx="3"/>
            <a:endCxn id="10" idx="1"/>
          </p:cNvCxnSpPr>
          <p:nvPr/>
        </p:nvCxnSpPr>
        <p:spPr>
          <a:xfrm>
            <a:off x="2895600" y="4475539"/>
            <a:ext cx="481427" cy="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BFFD1A9-0A89-4422-9CDA-45C9AFFF950E}"/>
              </a:ext>
            </a:extLst>
          </p:cNvPr>
          <p:cNvCxnSpPr>
            <a:stCxn id="10" idx="3"/>
            <a:endCxn id="13" idx="1"/>
          </p:cNvCxnSpPr>
          <p:nvPr/>
        </p:nvCxnSpPr>
        <p:spPr>
          <a:xfrm>
            <a:off x="5321243" y="4476725"/>
            <a:ext cx="487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CE16A82-933A-4A38-AC36-80B5AFA5930C}"/>
              </a:ext>
            </a:extLst>
          </p:cNvPr>
          <p:cNvCxnSpPr>
            <a:cxnSpLocks/>
            <a:stCxn id="13" idx="2"/>
          </p:cNvCxnSpPr>
          <p:nvPr/>
        </p:nvCxnSpPr>
        <p:spPr>
          <a:xfrm flipH="1">
            <a:off x="6758717" y="4876378"/>
            <a:ext cx="21922" cy="56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536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2696-B2D9-462C-8AD1-0AA1E2BBF4D7}"/>
              </a:ext>
            </a:extLst>
          </p:cNvPr>
          <p:cNvSpPr>
            <a:spLocks noGrp="1"/>
          </p:cNvSpPr>
          <p:nvPr>
            <p:ph type="title"/>
          </p:nvPr>
        </p:nvSpPr>
        <p:spPr/>
        <p:txBody>
          <a:bodyPr/>
          <a:lstStyle/>
          <a:p>
            <a:r>
              <a:rPr lang="en-US" b="0" dirty="0"/>
              <a:t>OUTPUT</a:t>
            </a:r>
            <a:r>
              <a:rPr lang="en-US" dirty="0"/>
              <a:t> SCREEN</a:t>
            </a:r>
            <a:endParaRPr lang="en-IN" dirty="0"/>
          </a:p>
        </p:txBody>
      </p:sp>
      <p:grpSp>
        <p:nvGrpSpPr>
          <p:cNvPr id="18" name="Group 17">
            <a:extLst>
              <a:ext uri="{FF2B5EF4-FFF2-40B4-BE49-F238E27FC236}">
                <a16:creationId xmlns:a16="http://schemas.microsoft.com/office/drawing/2014/main" id="{9D302EA0-42BE-4B4A-8836-2300661C3347}"/>
              </a:ext>
            </a:extLst>
          </p:cNvPr>
          <p:cNvGrpSpPr/>
          <p:nvPr/>
        </p:nvGrpSpPr>
        <p:grpSpPr>
          <a:xfrm>
            <a:off x="1907704" y="2060847"/>
            <a:ext cx="4608512" cy="3096345"/>
            <a:chOff x="3707904" y="3501007"/>
            <a:chExt cx="4608512" cy="2152381"/>
          </a:xfrm>
        </p:grpSpPr>
        <p:pic>
          <p:nvPicPr>
            <p:cNvPr id="19" name="Picture 18">
              <a:extLst>
                <a:ext uri="{FF2B5EF4-FFF2-40B4-BE49-F238E27FC236}">
                  <a16:creationId xmlns:a16="http://schemas.microsoft.com/office/drawing/2014/main" id="{DFED2E51-983C-470E-A327-8379709FFEEC}"/>
                </a:ext>
              </a:extLst>
            </p:cNvPr>
            <p:cNvPicPr>
              <a:picLocks noChangeAspect="1"/>
            </p:cNvPicPr>
            <p:nvPr/>
          </p:nvPicPr>
          <p:blipFill rotWithShape="1">
            <a:blip r:embed="rId2"/>
            <a:srcRect l="40359" t="51567" r="41801" b="25961"/>
            <a:stretch/>
          </p:blipFill>
          <p:spPr>
            <a:xfrm>
              <a:off x="3707904" y="3501007"/>
              <a:ext cx="2232248" cy="2152381"/>
            </a:xfrm>
            <a:prstGeom prst="rect">
              <a:avLst/>
            </a:prstGeom>
          </p:spPr>
        </p:pic>
        <p:pic>
          <p:nvPicPr>
            <p:cNvPr id="20" name="Picture 19">
              <a:extLst>
                <a:ext uri="{FF2B5EF4-FFF2-40B4-BE49-F238E27FC236}">
                  <a16:creationId xmlns:a16="http://schemas.microsoft.com/office/drawing/2014/main" id="{9C1C6FB8-EACA-4440-ACA7-AE21BBC1E64D}"/>
                </a:ext>
              </a:extLst>
            </p:cNvPr>
            <p:cNvPicPr>
              <a:picLocks noChangeAspect="1"/>
            </p:cNvPicPr>
            <p:nvPr/>
          </p:nvPicPr>
          <p:blipFill rotWithShape="1">
            <a:blip r:embed="rId3"/>
            <a:srcRect l="40849" t="43539" r="40979" b="26240"/>
            <a:stretch/>
          </p:blipFill>
          <p:spPr>
            <a:xfrm>
              <a:off x="6084168" y="3501008"/>
              <a:ext cx="2232248" cy="2152380"/>
            </a:xfrm>
            <a:prstGeom prst="rect">
              <a:avLst/>
            </a:prstGeom>
          </p:spPr>
        </p:pic>
      </p:grpSp>
    </p:spTree>
    <p:extLst>
      <p:ext uri="{BB962C8B-B14F-4D97-AF65-F5344CB8AC3E}">
        <p14:creationId xmlns:p14="http://schemas.microsoft.com/office/powerpoint/2010/main" val="3440640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1415E19-0A19-48F5-975B-046833778EC7}"/>
              </a:ext>
            </a:extLst>
          </p:cNvPr>
          <p:cNvSpPr>
            <a:spLocks noGrp="1"/>
          </p:cNvSpPr>
          <p:nvPr>
            <p:ph type="sldNum" sz="quarter" idx="12"/>
          </p:nvPr>
        </p:nvSpPr>
        <p:spPr/>
        <p:txBody>
          <a:bodyPr/>
          <a:lstStyle/>
          <a:p>
            <a:fld id="{FEA1243F-3000-4347-94A4-FBDEAD3122CB}" type="slidenum">
              <a:rPr lang="en-US" smtClean="0"/>
              <a:pPr/>
              <a:t>19</a:t>
            </a:fld>
            <a:endParaRPr lang="en-US" dirty="0"/>
          </a:p>
        </p:txBody>
      </p:sp>
      <p:sp>
        <p:nvSpPr>
          <p:cNvPr id="12" name="TextBox 11">
            <a:extLst>
              <a:ext uri="{FF2B5EF4-FFF2-40B4-BE49-F238E27FC236}">
                <a16:creationId xmlns:a16="http://schemas.microsoft.com/office/drawing/2014/main" id="{258D87EA-E4AB-4248-9051-001BBD64055D}"/>
              </a:ext>
            </a:extLst>
          </p:cNvPr>
          <p:cNvSpPr txBox="1"/>
          <p:nvPr/>
        </p:nvSpPr>
        <p:spPr>
          <a:xfrm>
            <a:off x="107504" y="1196752"/>
            <a:ext cx="7771517" cy="369332"/>
          </a:xfrm>
          <a:prstGeom prst="rect">
            <a:avLst/>
          </a:prstGeom>
          <a:noFill/>
        </p:spPr>
        <p:txBody>
          <a:bodyPr wrap="square" rtlCol="0">
            <a:spAutoFit/>
          </a:bodyPr>
          <a:lstStyle/>
          <a:p>
            <a:r>
              <a:rPr lang="en-US" dirty="0">
                <a:solidFill>
                  <a:schemeClr val="bg1"/>
                </a:solidFill>
              </a:rPr>
              <a:t>Finally the result of the student is shown in our application interface:</a:t>
            </a:r>
            <a:endParaRPr lang="en-IN" dirty="0">
              <a:solidFill>
                <a:schemeClr val="bg1"/>
              </a:solidFill>
            </a:endParaRPr>
          </a:p>
        </p:txBody>
      </p:sp>
      <p:grpSp>
        <p:nvGrpSpPr>
          <p:cNvPr id="19" name="Group 18">
            <a:extLst>
              <a:ext uri="{FF2B5EF4-FFF2-40B4-BE49-F238E27FC236}">
                <a16:creationId xmlns:a16="http://schemas.microsoft.com/office/drawing/2014/main" id="{9FA8270C-AA7F-47CD-8239-844BA004CA08}"/>
              </a:ext>
            </a:extLst>
          </p:cNvPr>
          <p:cNvGrpSpPr/>
          <p:nvPr/>
        </p:nvGrpSpPr>
        <p:grpSpPr>
          <a:xfrm>
            <a:off x="395536" y="1988840"/>
            <a:ext cx="8064896" cy="2700300"/>
            <a:chOff x="-330528" y="1377700"/>
            <a:chExt cx="6552728" cy="2700300"/>
          </a:xfrm>
        </p:grpSpPr>
        <p:pic>
          <p:nvPicPr>
            <p:cNvPr id="14" name="Picture 13">
              <a:extLst>
                <a:ext uri="{FF2B5EF4-FFF2-40B4-BE49-F238E27FC236}">
                  <a16:creationId xmlns:a16="http://schemas.microsoft.com/office/drawing/2014/main" id="{29DE9605-A6AD-47C4-876E-20385508FD3D}"/>
                </a:ext>
              </a:extLst>
            </p:cNvPr>
            <p:cNvPicPr>
              <a:picLocks noChangeAspect="1"/>
            </p:cNvPicPr>
            <p:nvPr/>
          </p:nvPicPr>
          <p:blipFill rotWithShape="1">
            <a:blip r:embed="rId3"/>
            <a:srcRect l="2368" t="2840" r="78687" b="59269"/>
            <a:stretch/>
          </p:blipFill>
          <p:spPr>
            <a:xfrm>
              <a:off x="-330528" y="1377700"/>
              <a:ext cx="2376264" cy="2700300"/>
            </a:xfrm>
            <a:prstGeom prst="rect">
              <a:avLst/>
            </a:prstGeom>
          </p:spPr>
        </p:pic>
        <p:pic>
          <p:nvPicPr>
            <p:cNvPr id="16" name="Picture 15">
              <a:extLst>
                <a:ext uri="{FF2B5EF4-FFF2-40B4-BE49-F238E27FC236}">
                  <a16:creationId xmlns:a16="http://schemas.microsoft.com/office/drawing/2014/main" id="{3626D6A9-378C-4604-A152-3B8D59D99F23}"/>
                </a:ext>
              </a:extLst>
            </p:cNvPr>
            <p:cNvPicPr>
              <a:picLocks noChangeAspect="1"/>
            </p:cNvPicPr>
            <p:nvPr/>
          </p:nvPicPr>
          <p:blipFill rotWithShape="1">
            <a:blip r:embed="rId4"/>
            <a:srcRect l="2302" t="2724" r="78753" b="59386"/>
            <a:stretch/>
          </p:blipFill>
          <p:spPr>
            <a:xfrm>
              <a:off x="2189752" y="1394942"/>
              <a:ext cx="2160240" cy="2647054"/>
            </a:xfrm>
            <a:prstGeom prst="rect">
              <a:avLst/>
            </a:prstGeom>
          </p:spPr>
        </p:pic>
        <p:pic>
          <p:nvPicPr>
            <p:cNvPr id="18" name="Picture 17">
              <a:extLst>
                <a:ext uri="{FF2B5EF4-FFF2-40B4-BE49-F238E27FC236}">
                  <a16:creationId xmlns:a16="http://schemas.microsoft.com/office/drawing/2014/main" id="{A7C5F62F-95FC-465D-BF06-AA9A36327B7D}"/>
                </a:ext>
              </a:extLst>
            </p:cNvPr>
            <p:cNvPicPr>
              <a:picLocks noChangeAspect="1"/>
            </p:cNvPicPr>
            <p:nvPr/>
          </p:nvPicPr>
          <p:blipFill rotWithShape="1">
            <a:blip r:embed="rId5"/>
            <a:srcRect l="2302" t="3291" r="78753" b="60222"/>
            <a:stretch/>
          </p:blipFill>
          <p:spPr>
            <a:xfrm>
              <a:off x="4494008" y="1416442"/>
              <a:ext cx="1728192" cy="2625553"/>
            </a:xfrm>
            <a:prstGeom prst="rect">
              <a:avLst/>
            </a:prstGeom>
          </p:spPr>
        </p:pic>
      </p:grpSp>
    </p:spTree>
    <p:extLst>
      <p:ext uri="{BB962C8B-B14F-4D97-AF65-F5344CB8AC3E}">
        <p14:creationId xmlns:p14="http://schemas.microsoft.com/office/powerpoint/2010/main" val="339839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 OBJECTIVES</a:t>
            </a:r>
          </a:p>
        </p:txBody>
      </p:sp>
      <p:sp>
        <p:nvSpPr>
          <p:cNvPr id="6" name="Footer Placeholder 4">
            <a:extLst>
              <a:ext uri="{FF2B5EF4-FFF2-40B4-BE49-F238E27FC236}">
                <a16:creationId xmlns:a16="http://schemas.microsoft.com/office/drawing/2014/main" id="{855D0777-B08C-4808-A096-0F7AA6935459}"/>
              </a:ext>
            </a:extLst>
          </p:cNvPr>
          <p:cNvSpPr>
            <a:spLocks noGrp="1"/>
          </p:cNvSpPr>
          <p:nvPr>
            <p:ph type="ftr" sz="quarter" idx="11"/>
          </p:nvPr>
        </p:nvSpPr>
        <p:spPr>
          <a:xfrm>
            <a:off x="5800177" y="1109151"/>
            <a:ext cx="2468880" cy="300831"/>
          </a:xfrm>
        </p:spPr>
        <p:txBody>
          <a:bodyPr/>
          <a:lstStyle>
            <a:lvl1pPr>
              <a:defRPr/>
            </a:lvl1pPr>
          </a:lstStyle>
          <a:p>
            <a:r>
              <a:rPr lang="en-US" dirty="0"/>
              <a:t>   </a:t>
            </a:r>
          </a:p>
          <a:p>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2</a:t>
            </a:fld>
            <a:endParaRPr lang="en-US" dirty="0"/>
          </a:p>
        </p:txBody>
      </p:sp>
      <p:sp>
        <p:nvSpPr>
          <p:cNvPr id="4" name="TextBox 3">
            <a:extLst>
              <a:ext uri="{FF2B5EF4-FFF2-40B4-BE49-F238E27FC236}">
                <a16:creationId xmlns:a16="http://schemas.microsoft.com/office/drawing/2014/main" id="{F7058DA8-2650-40D5-A1F7-F284A79D18E6}"/>
              </a:ext>
            </a:extLst>
          </p:cNvPr>
          <p:cNvSpPr txBox="1"/>
          <p:nvPr/>
        </p:nvSpPr>
        <p:spPr>
          <a:xfrm>
            <a:off x="928662" y="1714488"/>
            <a:ext cx="7632848"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bg1"/>
                </a:solidFill>
                <a:latin typeface="Times New Roman" pitchFamily="18" charset="0"/>
                <a:cs typeface="Times New Roman" pitchFamily="18" charset="0"/>
              </a:rPr>
              <a:t>Answer sheet evaluation system that can automatically perform answer script correction in order to helping the human evaluators.</a:t>
            </a:r>
          </a:p>
          <a:p>
            <a:pPr marL="285750" indent="-285750" algn="just">
              <a:buFont typeface="Arial" panose="020B0604020202020204" pitchFamily="34" charset="0"/>
              <a:buChar char="•"/>
            </a:pPr>
            <a:endParaRPr lang="en-US" sz="2000" dirty="0">
              <a:solidFill>
                <a:schemeClr val="bg1"/>
              </a:solidFill>
              <a:latin typeface="Times New Roman" pitchFamily="18" charset="0"/>
              <a:cs typeface="Times New Roman" pitchFamily="18" charset="0"/>
            </a:endParaRPr>
          </a:p>
          <a:p>
            <a:pPr marL="285750" indent="-285750" algn="just">
              <a:buFont typeface="Arial" panose="020B0604020202020204" pitchFamily="34" charset="0"/>
              <a:buChar char="•"/>
            </a:pPr>
            <a:r>
              <a:rPr lang="en-IN" sz="2000" dirty="0">
                <a:solidFill>
                  <a:schemeClr val="bg1"/>
                </a:solidFill>
                <a:effectLst/>
                <a:latin typeface="Times New Roman" pitchFamily="18" charset="0"/>
                <a:ea typeface="Calibri" panose="020F0502020204030204" pitchFamily="34" charset="0"/>
                <a:cs typeface="Times New Roman" pitchFamily="18" charset="0"/>
              </a:rPr>
              <a:t>The main objective of this system is to provide application automatically and evaluate the answer based on the keyword provided to the application in form of the input by the moderator which will provide marks and will reduce time and manpower.</a:t>
            </a:r>
          </a:p>
          <a:p>
            <a:pPr marL="285750" indent="-285750" algn="just">
              <a:buFont typeface="Arial" panose="020B0604020202020204" pitchFamily="34" charset="0"/>
              <a:buChar char="•"/>
            </a:pPr>
            <a:endParaRPr lang="en-IN" sz="2000" dirty="0">
              <a:solidFill>
                <a:schemeClr val="bg1"/>
              </a:solidFill>
              <a:latin typeface="Times New Roman" pitchFamily="18" charset="0"/>
              <a:ea typeface="Calibri" panose="020F0502020204030204" pitchFamily="34" charset="0"/>
              <a:cs typeface="Times New Roman" pitchFamily="18" charset="0"/>
            </a:endParaRPr>
          </a:p>
          <a:p>
            <a:pPr marL="285750" indent="-285750" algn="just">
              <a:buFont typeface="Arial" panose="020B0604020202020204" pitchFamily="34" charset="0"/>
              <a:buChar char="•"/>
            </a:pPr>
            <a:r>
              <a:rPr lang="en-IN" sz="2000" dirty="0">
                <a:solidFill>
                  <a:schemeClr val="bg1"/>
                </a:solidFill>
                <a:effectLst/>
                <a:latin typeface="Times New Roman" pitchFamily="18" charset="0"/>
                <a:ea typeface="Calibri" panose="020F0502020204030204" pitchFamily="34" charset="0"/>
                <a:cs typeface="Times New Roman" pitchFamily="18" charset="0"/>
              </a:rPr>
              <a:t>Providing the marks by th</a:t>
            </a:r>
            <a:r>
              <a:rPr lang="en-IN" sz="2000" dirty="0">
                <a:solidFill>
                  <a:schemeClr val="bg1"/>
                </a:solidFill>
                <a:latin typeface="Times New Roman" pitchFamily="18" charset="0"/>
                <a:ea typeface="Calibri" panose="020F0502020204030204" pitchFamily="34" charset="0"/>
                <a:cs typeface="Times New Roman" pitchFamily="18" charset="0"/>
              </a:rPr>
              <a:t>e system which is similar to the marks provided by human evaluators.</a:t>
            </a:r>
            <a:endParaRPr lang="en-IN" sz="2000" dirty="0">
              <a:solidFill>
                <a:schemeClr val="bg1"/>
              </a:solidFill>
              <a:effectLst/>
              <a:latin typeface="Times New Roman" pitchFamily="18" charset="0"/>
              <a:ea typeface="Calibri" panose="020F0502020204030204" pitchFamily="34" charset="0"/>
              <a:cs typeface="Times New Roman" pitchFamily="18" charset="0"/>
            </a:endParaRPr>
          </a:p>
          <a:p>
            <a:pPr marL="285750" indent="-285750" algn="just">
              <a:buFont typeface="Arial" panose="020B0604020202020204" pitchFamily="34" charset="0"/>
              <a:buChar char="•"/>
            </a:pPr>
            <a:endParaRPr lang="en-US" sz="2000" dirty="0">
              <a:solidFill>
                <a:schemeClr val="bg1"/>
              </a:solidFill>
              <a:latin typeface="Times New Roman" pitchFamily="18" charset="0"/>
              <a:cs typeface="Times New Roman" pitchFamily="18" charset="0"/>
            </a:endParaRPr>
          </a:p>
          <a:p>
            <a:pPr marL="285750" indent="-285750" algn="just">
              <a:buFont typeface="Arial" panose="020B0604020202020204" pitchFamily="34" charset="0"/>
              <a:buChar char="•"/>
            </a:pPr>
            <a:endParaRPr lang="en-IN" sz="2000" b="1"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RESULTS </a:t>
            </a:r>
          </a:p>
        </p:txBody>
      </p:sp>
      <p:sp>
        <p:nvSpPr>
          <p:cNvPr id="6" name="Slide Number Placeholder 5">
            <a:extLst>
              <a:ext uri="{FF2B5EF4-FFF2-40B4-BE49-F238E27FC236}">
                <a16:creationId xmlns:a16="http://schemas.microsoft.com/office/drawing/2014/main" id="{F1415E19-0A19-48F5-975B-046833778EC7}"/>
              </a:ext>
            </a:extLst>
          </p:cNvPr>
          <p:cNvSpPr>
            <a:spLocks noGrp="1"/>
          </p:cNvSpPr>
          <p:nvPr>
            <p:ph type="sldNum" sz="quarter" idx="12"/>
          </p:nvPr>
        </p:nvSpPr>
        <p:spPr/>
        <p:txBody>
          <a:bodyPr/>
          <a:lstStyle/>
          <a:p>
            <a:fld id="{FEA1243F-3000-4347-94A4-FBDEAD3122CB}" type="slidenum">
              <a:rPr lang="en-US" smtClean="0"/>
              <a:pPr/>
              <a:t>20</a:t>
            </a:fld>
            <a:endParaRPr lang="en-US" dirty="0"/>
          </a:p>
        </p:txBody>
      </p:sp>
      <p:sp>
        <p:nvSpPr>
          <p:cNvPr id="17" name="TextBox 16">
            <a:extLst>
              <a:ext uri="{FF2B5EF4-FFF2-40B4-BE49-F238E27FC236}">
                <a16:creationId xmlns:a16="http://schemas.microsoft.com/office/drawing/2014/main" id="{823E86CD-4AE3-42E4-AB56-A31F45E2533A}"/>
              </a:ext>
            </a:extLst>
          </p:cNvPr>
          <p:cNvSpPr txBox="1"/>
          <p:nvPr/>
        </p:nvSpPr>
        <p:spPr>
          <a:xfrm>
            <a:off x="683568" y="2276872"/>
            <a:ext cx="7848872" cy="1938992"/>
          </a:xfrm>
          <a:prstGeom prst="rect">
            <a:avLst/>
          </a:prstGeom>
          <a:noFill/>
        </p:spPr>
        <p:txBody>
          <a:bodyPr wrap="square">
            <a:spAutoFit/>
          </a:bodyPr>
          <a:lstStyle/>
          <a:p>
            <a:pPr marL="0" indent="0" algn="just">
              <a:buFont typeface="Arial" pitchFamily="34" charset="0"/>
              <a:buChar char="•"/>
            </a:pPr>
            <a:r>
              <a:rPr lang="en-IN" sz="2000" dirty="0">
                <a:solidFill>
                  <a:schemeClr val="bg1"/>
                </a:solidFill>
                <a:effectLst/>
                <a:latin typeface="Times New Roman" pitchFamily="18" charset="0"/>
                <a:ea typeface="Calibri" panose="020F0502020204030204" pitchFamily="34" charset="0"/>
                <a:cs typeface="Times New Roman" pitchFamily="18" charset="0"/>
              </a:rPr>
              <a:t> Our Proposed System is achieve better result with comparison to manual system. It tested in different students handwritten fonts and different kind of answers. </a:t>
            </a:r>
          </a:p>
          <a:p>
            <a:pPr marL="0" indent="0" algn="just">
              <a:buFont typeface="Arial" pitchFamily="34" charset="0"/>
              <a:buChar char="•"/>
            </a:pPr>
            <a:endParaRPr lang="en-IN" sz="2000" dirty="0">
              <a:solidFill>
                <a:schemeClr val="bg1"/>
              </a:solidFill>
              <a:effectLst/>
              <a:latin typeface="Times New Roman" pitchFamily="18" charset="0"/>
              <a:ea typeface="Calibri" panose="020F0502020204030204" pitchFamily="34" charset="0"/>
              <a:cs typeface="Times New Roman" pitchFamily="18" charset="0"/>
            </a:endParaRPr>
          </a:p>
          <a:p>
            <a:pPr marL="0" indent="0" algn="just">
              <a:buFont typeface="Arial" pitchFamily="34" charset="0"/>
              <a:buChar char="•"/>
            </a:pPr>
            <a:r>
              <a:rPr lang="en-IN" sz="2000" dirty="0">
                <a:solidFill>
                  <a:schemeClr val="bg1"/>
                </a:solidFill>
                <a:effectLst/>
                <a:latin typeface="Times New Roman" pitchFamily="18" charset="0"/>
                <a:ea typeface="Calibri" panose="020F0502020204030204" pitchFamily="34" charset="0"/>
                <a:cs typeface="Times New Roman" pitchFamily="18" charset="0"/>
              </a:rPr>
              <a:t> We get a result as nearly compared to human evaluators. And it eliminates the human effort and time to evaluate an answer</a:t>
            </a:r>
            <a:endParaRPr lang="en-US"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592716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CONCLUSION</a:t>
            </a:r>
          </a:p>
        </p:txBody>
      </p:sp>
      <p:sp>
        <p:nvSpPr>
          <p:cNvPr id="6" name="Slide Number Placeholder 5">
            <a:extLst>
              <a:ext uri="{FF2B5EF4-FFF2-40B4-BE49-F238E27FC236}">
                <a16:creationId xmlns:a16="http://schemas.microsoft.com/office/drawing/2014/main" id="{F1415E19-0A19-48F5-975B-046833778EC7}"/>
              </a:ext>
            </a:extLst>
          </p:cNvPr>
          <p:cNvSpPr>
            <a:spLocks noGrp="1"/>
          </p:cNvSpPr>
          <p:nvPr>
            <p:ph type="sldNum" sz="quarter" idx="12"/>
          </p:nvPr>
        </p:nvSpPr>
        <p:spPr/>
        <p:txBody>
          <a:bodyPr/>
          <a:lstStyle/>
          <a:p>
            <a:fld id="{FEA1243F-3000-4347-94A4-FBDEAD3122CB}" type="slidenum">
              <a:rPr lang="en-US" smtClean="0"/>
              <a:pPr/>
              <a:t>21</a:t>
            </a:fld>
            <a:endParaRPr lang="en-US" dirty="0"/>
          </a:p>
        </p:txBody>
      </p:sp>
      <p:sp>
        <p:nvSpPr>
          <p:cNvPr id="7" name="TextBox 6">
            <a:extLst>
              <a:ext uri="{FF2B5EF4-FFF2-40B4-BE49-F238E27FC236}">
                <a16:creationId xmlns:a16="http://schemas.microsoft.com/office/drawing/2014/main" id="{317DB497-2E95-45ED-A335-6140A7AB33FC}"/>
              </a:ext>
            </a:extLst>
          </p:cNvPr>
          <p:cNvSpPr txBox="1"/>
          <p:nvPr/>
        </p:nvSpPr>
        <p:spPr>
          <a:xfrm>
            <a:off x="551270" y="2132856"/>
            <a:ext cx="7909162" cy="2862322"/>
          </a:xfrm>
          <a:prstGeom prst="rect">
            <a:avLst/>
          </a:prstGeom>
          <a:noFill/>
        </p:spPr>
        <p:txBody>
          <a:bodyPr wrap="square">
            <a:spAutoFit/>
          </a:bodyPr>
          <a:lstStyle/>
          <a:p>
            <a:pPr algn="just">
              <a:buFont typeface="Arial"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rPr>
              <a:t> </a:t>
            </a:r>
            <a:r>
              <a:rPr lang="en-IN" sz="2000" dirty="0">
                <a:solidFill>
                  <a:schemeClr val="bg1"/>
                </a:solidFill>
                <a:latin typeface="Times New Roman" pitchFamily="18" charset="0"/>
                <a:ea typeface="Times New Roman" panose="02020603050405020304" pitchFamily="18" charset="0"/>
                <a:cs typeface="Times New Roman" pitchFamily="18" charset="0"/>
              </a:rPr>
              <a:t>A</a:t>
            </a:r>
            <a:r>
              <a:rPr lang="en-IN" sz="2000" dirty="0">
                <a:solidFill>
                  <a:schemeClr val="bg1"/>
                </a:solidFill>
                <a:effectLst/>
                <a:latin typeface="Times New Roman" pitchFamily="18" charset="0"/>
                <a:ea typeface="Times New Roman" panose="02020603050405020304" pitchFamily="18" charset="0"/>
                <a:cs typeface="Times New Roman" pitchFamily="18" charset="0"/>
              </a:rPr>
              <a:t>n approach for the design and implementation of automated handwritten </a:t>
            </a:r>
          </a:p>
          <a:p>
            <a:pPr algn="just"/>
            <a:r>
              <a:rPr lang="en-IN" sz="2000" dirty="0">
                <a:solidFill>
                  <a:schemeClr val="bg1"/>
                </a:solidFill>
                <a:effectLst/>
                <a:latin typeface="Times New Roman" pitchFamily="18" charset="0"/>
                <a:ea typeface="Times New Roman" panose="02020603050405020304" pitchFamily="18" charset="0"/>
                <a:cs typeface="Times New Roman" pitchFamily="18" charset="0"/>
              </a:rPr>
              <a:t>answer sheet evaluation system.</a:t>
            </a:r>
          </a:p>
          <a:p>
            <a:pPr algn="just"/>
            <a:endParaRPr lang="en-IN" sz="2000" dirty="0">
              <a:solidFill>
                <a:schemeClr val="bg1"/>
              </a:solidFill>
              <a:latin typeface="Times New Roman" pitchFamily="18" charset="0"/>
              <a:cs typeface="Times New Roman" pitchFamily="18" charset="0"/>
            </a:endParaRPr>
          </a:p>
          <a:p>
            <a:pPr algn="just">
              <a:buFont typeface="Arial" pitchFamily="34" charset="0"/>
              <a:buChar char="•"/>
            </a:pPr>
            <a:r>
              <a:rPr lang="en-IN" sz="2000" dirty="0">
                <a:solidFill>
                  <a:schemeClr val="bg1"/>
                </a:solidFill>
                <a:latin typeface="Times New Roman" pitchFamily="18" charset="0"/>
                <a:ea typeface="Calibri" panose="020F0502020204030204" pitchFamily="34" charset="0"/>
                <a:cs typeface="Times New Roman" pitchFamily="18" charset="0"/>
              </a:rPr>
              <a:t> T</a:t>
            </a:r>
            <a:r>
              <a:rPr lang="en-IN" sz="2000" dirty="0">
                <a:solidFill>
                  <a:schemeClr val="bg1"/>
                </a:solidFill>
                <a:effectLst/>
                <a:latin typeface="Times New Roman" pitchFamily="18" charset="0"/>
                <a:ea typeface="Calibri" panose="020F0502020204030204" pitchFamily="34" charset="0"/>
                <a:cs typeface="Times New Roman" pitchFamily="18" charset="0"/>
              </a:rPr>
              <a:t>he application provides the better result of automated evaluation process as compared to human evaluator. Therefore by our application reduce the manpower and human error in evaluation process.</a:t>
            </a:r>
          </a:p>
          <a:p>
            <a:pPr algn="just">
              <a:buFont typeface="Arial" pitchFamily="34" charset="0"/>
              <a:buChar char="•"/>
            </a:pPr>
            <a:endParaRPr lang="en-IN" sz="2000" dirty="0">
              <a:solidFill>
                <a:schemeClr val="bg1"/>
              </a:solidFill>
              <a:latin typeface="Times New Roman" pitchFamily="18" charset="0"/>
              <a:cs typeface="Times New Roman" pitchFamily="18" charset="0"/>
            </a:endParaRPr>
          </a:p>
          <a:p>
            <a:pPr algn="just">
              <a:buFont typeface="Arial" pitchFamily="34" charset="0"/>
              <a:buChar char="•"/>
            </a:pPr>
            <a:r>
              <a:rPr lang="en-IN" sz="2000" dirty="0">
                <a:solidFill>
                  <a:schemeClr val="bg1"/>
                </a:solidFill>
                <a:latin typeface="Times New Roman" pitchFamily="18" charset="0"/>
                <a:cs typeface="Times New Roman" pitchFamily="18" charset="0"/>
              </a:rPr>
              <a:t> This application mainly helpful for the human evaluators to reduce their time and work. </a:t>
            </a:r>
          </a:p>
        </p:txBody>
      </p:sp>
    </p:spTree>
    <p:extLst>
      <p:ext uri="{BB962C8B-B14F-4D97-AF65-F5344CB8AC3E}">
        <p14:creationId xmlns:p14="http://schemas.microsoft.com/office/powerpoint/2010/main" val="3864853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85720" y="571480"/>
            <a:ext cx="4876800" cy="799306"/>
          </a:xfrm>
        </p:spPr>
        <p:txBody>
          <a:bodyPr/>
          <a:lstStyle/>
          <a:p>
            <a:r>
              <a:rPr lang="en-US" b="0" dirty="0"/>
              <a:t>FUTURE</a:t>
            </a:r>
            <a:r>
              <a:rPr lang="en-US" dirty="0"/>
              <a:t> ENHANCEMENT</a:t>
            </a:r>
          </a:p>
        </p:txBody>
      </p:sp>
      <p:sp>
        <p:nvSpPr>
          <p:cNvPr id="6" name="Slide Number Placeholder 5">
            <a:extLst>
              <a:ext uri="{FF2B5EF4-FFF2-40B4-BE49-F238E27FC236}">
                <a16:creationId xmlns:a16="http://schemas.microsoft.com/office/drawing/2014/main" id="{F1415E19-0A19-48F5-975B-046833778EC7}"/>
              </a:ext>
            </a:extLst>
          </p:cNvPr>
          <p:cNvSpPr>
            <a:spLocks noGrp="1"/>
          </p:cNvSpPr>
          <p:nvPr>
            <p:ph type="sldNum" sz="quarter" idx="12"/>
          </p:nvPr>
        </p:nvSpPr>
        <p:spPr/>
        <p:txBody>
          <a:bodyPr/>
          <a:lstStyle/>
          <a:p>
            <a:fld id="{FEA1243F-3000-4347-94A4-FBDEAD3122CB}" type="slidenum">
              <a:rPr lang="en-US" smtClean="0"/>
              <a:pPr/>
              <a:t>22</a:t>
            </a:fld>
            <a:endParaRPr lang="en-US" dirty="0"/>
          </a:p>
        </p:txBody>
      </p:sp>
      <p:sp>
        <p:nvSpPr>
          <p:cNvPr id="7" name="TextBox 6">
            <a:extLst>
              <a:ext uri="{FF2B5EF4-FFF2-40B4-BE49-F238E27FC236}">
                <a16:creationId xmlns:a16="http://schemas.microsoft.com/office/drawing/2014/main" id="{317DB497-2E95-45ED-A335-6140A7AB33FC}"/>
              </a:ext>
            </a:extLst>
          </p:cNvPr>
          <p:cNvSpPr txBox="1"/>
          <p:nvPr/>
        </p:nvSpPr>
        <p:spPr>
          <a:xfrm>
            <a:off x="1043608" y="2708920"/>
            <a:ext cx="7858180" cy="1015663"/>
          </a:xfrm>
          <a:prstGeom prst="rect">
            <a:avLst/>
          </a:prstGeom>
          <a:noFill/>
        </p:spPr>
        <p:txBody>
          <a:bodyPr wrap="square">
            <a:spAutoFit/>
          </a:bodyPr>
          <a:lstStyle/>
          <a:p>
            <a:pPr marR="60325" algn="just">
              <a:spcAft>
                <a:spcPts val="800"/>
              </a:spcAft>
              <a:buFont typeface="Arial" pitchFamily="34" charset="0"/>
              <a:buChar char="•"/>
            </a:pPr>
            <a:r>
              <a:rPr lang="en-US" sz="2000" dirty="0">
                <a:solidFill>
                  <a:schemeClr val="bg1"/>
                </a:solidFill>
                <a:effectLst/>
                <a:latin typeface="Times New Roman" panose="02020603050405020304" pitchFamily="18" charset="0"/>
                <a:ea typeface="Calibri" panose="020F0502020204030204" pitchFamily="34" charset="0"/>
                <a:cs typeface="Latha" panose="020B0604020202020204" pitchFamily="34" charset="0"/>
              </a:rPr>
              <a:t> Further more in future, there is a possibility of producing better results in automated handwritten answer sheet evaluation system by focusing and adding semantic word analysis using </a:t>
            </a:r>
            <a:r>
              <a:rPr lang="en-US" sz="2000" dirty="0" err="1">
                <a:solidFill>
                  <a:schemeClr val="bg1"/>
                </a:solidFill>
                <a:effectLst/>
                <a:latin typeface="Times New Roman" panose="02020603050405020304" pitchFamily="18" charset="0"/>
                <a:ea typeface="Calibri" panose="020F0502020204030204" pitchFamily="34" charset="0"/>
                <a:cs typeface="Latha" panose="020B0604020202020204" pitchFamily="34" charset="0"/>
              </a:rPr>
              <a:t>gensim</a:t>
            </a:r>
            <a:r>
              <a:rPr lang="en-US" sz="2000" dirty="0">
                <a:solidFill>
                  <a:schemeClr val="bg1"/>
                </a:solidFill>
                <a:effectLst/>
                <a:latin typeface="Times New Roman" panose="02020603050405020304" pitchFamily="18" charset="0"/>
                <a:ea typeface="Calibri" panose="020F0502020204030204" pitchFamily="34" charset="0"/>
                <a:cs typeface="Latha" panose="020B0604020202020204" pitchFamily="34" charset="0"/>
              </a:rPr>
              <a:t> library in machine learning</a:t>
            </a:r>
            <a:r>
              <a:rPr lang="en-US" sz="1800" dirty="0">
                <a:solidFill>
                  <a:schemeClr val="bg1"/>
                </a:solidFill>
                <a:effectLst/>
                <a:latin typeface="Times New Roman" panose="02020603050405020304" pitchFamily="18" charset="0"/>
                <a:ea typeface="Calibri" panose="020F0502020204030204" pitchFamily="34" charset="0"/>
                <a:cs typeface="Latha" panose="020B0604020202020204" pitchFamily="34" charset="0"/>
              </a:rPr>
              <a:t>. </a:t>
            </a:r>
            <a:endParaRPr lang="en-IN" sz="18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619627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REFERENCES</a:t>
            </a:r>
          </a:p>
        </p:txBody>
      </p:sp>
      <p:sp>
        <p:nvSpPr>
          <p:cNvPr id="6" name="Slide Number Placeholder 5">
            <a:extLst>
              <a:ext uri="{FF2B5EF4-FFF2-40B4-BE49-F238E27FC236}">
                <a16:creationId xmlns:a16="http://schemas.microsoft.com/office/drawing/2014/main" id="{F1415E19-0A19-48F5-975B-046833778EC7}"/>
              </a:ext>
            </a:extLst>
          </p:cNvPr>
          <p:cNvSpPr>
            <a:spLocks noGrp="1"/>
          </p:cNvSpPr>
          <p:nvPr>
            <p:ph type="sldNum" sz="quarter" idx="12"/>
          </p:nvPr>
        </p:nvSpPr>
        <p:spPr/>
        <p:txBody>
          <a:bodyPr/>
          <a:lstStyle/>
          <a:p>
            <a:fld id="{FEA1243F-3000-4347-94A4-FBDEAD3122CB}" type="slidenum">
              <a:rPr lang="en-US" smtClean="0"/>
              <a:pPr/>
              <a:t>23</a:t>
            </a:fld>
            <a:endParaRPr lang="en-US" dirty="0"/>
          </a:p>
        </p:txBody>
      </p:sp>
      <p:sp>
        <p:nvSpPr>
          <p:cNvPr id="5" name="TextBox 4">
            <a:extLst>
              <a:ext uri="{FF2B5EF4-FFF2-40B4-BE49-F238E27FC236}">
                <a16:creationId xmlns:a16="http://schemas.microsoft.com/office/drawing/2014/main" id="{7ACF774C-114C-4409-8F16-17F248012C0A}"/>
              </a:ext>
            </a:extLst>
          </p:cNvPr>
          <p:cNvSpPr txBox="1"/>
          <p:nvPr/>
        </p:nvSpPr>
        <p:spPr>
          <a:xfrm>
            <a:off x="811560" y="1327751"/>
            <a:ext cx="7931224" cy="4202497"/>
          </a:xfrm>
          <a:prstGeom prst="rect">
            <a:avLst/>
          </a:prstGeom>
          <a:noFill/>
        </p:spPr>
        <p:txBody>
          <a:bodyPr wrap="square">
            <a:spAutoFit/>
          </a:bodyPr>
          <a:lstStyle/>
          <a:p>
            <a:pPr algn="just">
              <a:lnSpc>
                <a:spcPct val="115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[1] A. </a:t>
            </a:r>
            <a:r>
              <a:rPr lang="en-IN" sz="18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R.Lahitani</a:t>
            </a: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 E. </a:t>
            </a:r>
            <a:r>
              <a:rPr lang="en-IN" sz="18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Permanasari</a:t>
            </a: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and N. A. Setiawan, "Cosine similarity to determine similarity measure: Study case in online essay assessment," </a:t>
            </a:r>
            <a:r>
              <a:rPr lang="en-IN" sz="1800" i="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2016 4th International Conference on Cyber and IT Service Management</a:t>
            </a:r>
            <a:r>
              <a:rPr lang="en-IN" sz="1800" i="1"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Bandung, Indonesia, 2016, pp. 1-6, </a:t>
            </a:r>
            <a:r>
              <a:rPr lang="en-IN" sz="18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doi</a:t>
            </a: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10.1109/CITSM.2016.7577578.</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[2] </a:t>
            </a:r>
            <a:r>
              <a:rPr lang="en-IN" sz="18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Buddhiprabha</a:t>
            </a: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Erabadda</a:t>
            </a: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Surangika</a:t>
            </a: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Ranathunga</a:t>
            </a: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and Gihan Dias, "Computer Aided Evaluation of Multi-Step Answers to Algebra Questions," IEEE Int. Conf. on Adv. Learning Technologies, pp. 45–65, vol. 28, 2016. </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[3] C. </a:t>
            </a:r>
            <a:r>
              <a:rPr lang="en-IN" sz="18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Kaundilya</a:t>
            </a: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D. Chawla and Y. Chopra, "Automated Text Extraction from Images using OCR System," </a:t>
            </a:r>
            <a:r>
              <a:rPr lang="en-IN" sz="1800" i="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2019 6th International Conference on Computing for Sustainable Global Development (</a:t>
            </a:r>
            <a:r>
              <a:rPr lang="en-IN" sz="1800" i="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INDIACom</a:t>
            </a:r>
            <a:r>
              <a:rPr lang="en-IN" sz="1800" i="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a:t>
            </a: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New Delhi, India, 2019.</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[4] </a:t>
            </a:r>
            <a:r>
              <a:rPr lang="en-IN" sz="18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Charusheela</a:t>
            </a: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Nehete</a:t>
            </a: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Vasant </a:t>
            </a:r>
            <a:r>
              <a:rPr lang="en-IN" sz="18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Powar</a:t>
            </a: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Shivam</a:t>
            </a: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Upadhyay and Jitesh Wadhwani, "Checkpoint –An Online Descriptive Answers Grading Tool," IJARCS, April 2017.</a:t>
            </a:r>
            <a:endParaRPr lang="en-IN" sz="14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311484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699792" y="2564904"/>
            <a:ext cx="4638674" cy="675926"/>
          </a:xfrm>
        </p:spPr>
        <p:txBody>
          <a:bodyPr/>
          <a:lstStyle/>
          <a:p>
            <a:r>
              <a:rPr lang="en-US" b="0" dirty="0"/>
              <a:t> </a:t>
            </a:r>
            <a:br>
              <a:rPr lang="en-US" b="0" dirty="0"/>
            </a:br>
            <a:br>
              <a:rPr lang="en-US" b="0" dirty="0"/>
            </a:br>
            <a:r>
              <a:rPr lang="en-US" b="0" dirty="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INTRODUCTION</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3</a:t>
            </a:fld>
            <a:endParaRPr lang="en-US" dirty="0"/>
          </a:p>
        </p:txBody>
      </p:sp>
      <p:sp>
        <p:nvSpPr>
          <p:cNvPr id="6" name="TextBox 5">
            <a:extLst>
              <a:ext uri="{FF2B5EF4-FFF2-40B4-BE49-F238E27FC236}">
                <a16:creationId xmlns:a16="http://schemas.microsoft.com/office/drawing/2014/main" id="{3EC0DFAC-CCC8-4BC6-B5CE-89C83E13B056}"/>
              </a:ext>
            </a:extLst>
          </p:cNvPr>
          <p:cNvSpPr txBox="1"/>
          <p:nvPr/>
        </p:nvSpPr>
        <p:spPr>
          <a:xfrm>
            <a:off x="683568" y="1357299"/>
            <a:ext cx="7960398" cy="492442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bg1"/>
                </a:solidFill>
                <a:latin typeface="Times New Roman" pitchFamily="18" charset="0"/>
                <a:cs typeface="Times New Roman" pitchFamily="18" charset="0"/>
              </a:rPr>
              <a:t>In this modern age, where the world moves towards automation, so there is a need for automation in answer evaluation system.</a:t>
            </a:r>
          </a:p>
          <a:p>
            <a:pPr marL="285750" indent="-285750" algn="just">
              <a:buFont typeface="Arial" panose="020B0604020202020204" pitchFamily="34" charset="0"/>
              <a:buChar char="•"/>
            </a:pPr>
            <a:endParaRPr lang="en-US" sz="2000" dirty="0">
              <a:solidFill>
                <a:schemeClr val="bg1"/>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2000" dirty="0">
                <a:solidFill>
                  <a:schemeClr val="bg1"/>
                </a:solidFill>
                <a:latin typeface="Times New Roman" pitchFamily="18" charset="0"/>
                <a:cs typeface="Times New Roman" pitchFamily="18" charset="0"/>
              </a:rPr>
              <a:t>Answer sheet evaluation is an important issue now a days due to the large number of answer sheets and unrecognizable handwritings.</a:t>
            </a:r>
          </a:p>
          <a:p>
            <a:pPr marL="285750" indent="-285750" algn="just">
              <a:buFont typeface="Arial" panose="020B0604020202020204" pitchFamily="34" charset="0"/>
              <a:buChar char="•"/>
            </a:pPr>
            <a:endParaRPr lang="en-US" sz="2000" dirty="0">
              <a:solidFill>
                <a:schemeClr val="bg1"/>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2000" dirty="0">
                <a:solidFill>
                  <a:schemeClr val="bg1"/>
                </a:solidFill>
                <a:latin typeface="Times New Roman" pitchFamily="18" charset="0"/>
                <a:cs typeface="Times New Roman" pitchFamily="18" charset="0"/>
              </a:rPr>
              <a:t>Identifying the answer key portions form students answer sheet is the most important procedure.</a:t>
            </a:r>
          </a:p>
          <a:p>
            <a:pPr marL="285750" indent="-285750" algn="just">
              <a:buFont typeface="Arial" panose="020B0604020202020204" pitchFamily="34" charset="0"/>
              <a:buChar char="•"/>
            </a:pPr>
            <a:endParaRPr lang="en-US" sz="2000" dirty="0">
              <a:solidFill>
                <a:schemeClr val="bg1"/>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2000" dirty="0">
                <a:solidFill>
                  <a:schemeClr val="bg1"/>
                </a:solidFill>
                <a:latin typeface="Times New Roman" pitchFamily="18" charset="0"/>
                <a:cs typeface="Times New Roman" pitchFamily="18" charset="0"/>
              </a:rPr>
              <a:t>The Human evaluator sometimes not able to give marks correctly. So our system will evaluate, answer based on keyword provided by the user, and also manpower will be saved.</a:t>
            </a:r>
          </a:p>
          <a:p>
            <a:pPr algn="just"/>
            <a:endParaRPr lang="en-US" sz="2000" dirty="0">
              <a:solidFill>
                <a:schemeClr val="bg1"/>
              </a:solidFill>
              <a:latin typeface="Times New Roman" pitchFamily="18" charset="0"/>
              <a:cs typeface="Times New Roman" pitchFamily="18" charset="0"/>
            </a:endParaRPr>
          </a:p>
          <a:p>
            <a:pPr marL="285750" indent="-285750" algn="just">
              <a:buFont typeface="Arial" panose="020B0604020202020204" pitchFamily="34" charset="0"/>
              <a:buChar char="•"/>
            </a:pPr>
            <a:endParaRPr lang="en-US" b="1" dirty="0">
              <a:solidFill>
                <a:schemeClr val="bg2"/>
              </a:solidFill>
            </a:endParaRPr>
          </a:p>
          <a:p>
            <a:pPr marL="285750" indent="-285750">
              <a:buFont typeface="Arial" panose="020B0604020202020204" pitchFamily="34" charset="0"/>
              <a:buChar char="•"/>
            </a:pPr>
            <a:endParaRPr lang="en-IN" b="1"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310939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00034" y="285728"/>
            <a:ext cx="4638674" cy="1104554"/>
          </a:xfrm>
        </p:spPr>
        <p:txBody>
          <a:bodyPr/>
          <a:lstStyle/>
          <a:p>
            <a:r>
              <a:rPr lang="en-US" dirty="0"/>
              <a:t>INTRODUCTION</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4</a:t>
            </a:fld>
            <a:endParaRPr lang="en-US" dirty="0"/>
          </a:p>
        </p:txBody>
      </p:sp>
      <p:sp>
        <p:nvSpPr>
          <p:cNvPr id="6" name="TextBox 5">
            <a:extLst>
              <a:ext uri="{FF2B5EF4-FFF2-40B4-BE49-F238E27FC236}">
                <a16:creationId xmlns:a16="http://schemas.microsoft.com/office/drawing/2014/main" id="{3EC0DFAC-CCC8-4BC6-B5CE-89C83E13B056}"/>
              </a:ext>
            </a:extLst>
          </p:cNvPr>
          <p:cNvSpPr txBox="1"/>
          <p:nvPr/>
        </p:nvSpPr>
        <p:spPr>
          <a:xfrm>
            <a:off x="642910" y="1428736"/>
            <a:ext cx="8143932"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bg1"/>
                </a:solidFill>
                <a:latin typeface="Times New Roman" pitchFamily="18" charset="0"/>
                <a:cs typeface="Times New Roman" pitchFamily="18" charset="0"/>
              </a:rPr>
              <a:t>It includes many processes like handwriting text recognition, answer key text recognition, apply NLP techniques and  text comparison and provide results</a:t>
            </a:r>
            <a:r>
              <a:rPr lang="en-US" sz="2000" b="1" dirty="0">
                <a:solidFill>
                  <a:schemeClr val="bg1"/>
                </a:solidFill>
                <a:latin typeface="Times New Roman" pitchFamily="18" charset="0"/>
                <a:cs typeface="Times New Roman" pitchFamily="18" charset="0"/>
              </a:rPr>
              <a:t>.</a:t>
            </a:r>
          </a:p>
          <a:p>
            <a:pPr marL="285750" indent="-285750" algn="just">
              <a:buFont typeface="Arial" panose="020B0604020202020204" pitchFamily="34" charset="0"/>
              <a:buChar char="•"/>
            </a:pPr>
            <a:endParaRPr lang="en-US" sz="2000" b="0" i="0" dirty="0">
              <a:solidFill>
                <a:srgbClr val="000000"/>
              </a:solidFill>
              <a:effectLst/>
              <a:latin typeface="Times New Roman" pitchFamily="18" charset="0"/>
              <a:cs typeface="Times New Roman" pitchFamily="18" charset="0"/>
            </a:endParaRPr>
          </a:p>
          <a:p>
            <a:pPr marL="285750" indent="-285750" algn="just">
              <a:buFont typeface="Arial" panose="020B0604020202020204" pitchFamily="34" charset="0"/>
              <a:buChar char="•"/>
            </a:pPr>
            <a:r>
              <a:rPr lang="en-US" sz="2000" b="0" i="0" dirty="0" err="1">
                <a:solidFill>
                  <a:srgbClr val="000000"/>
                </a:solidFill>
                <a:effectLst/>
                <a:latin typeface="Times New Roman" pitchFamily="18" charset="0"/>
                <a:cs typeface="Times New Roman" pitchFamily="18" charset="0"/>
              </a:rPr>
              <a:t>Tkinter</a:t>
            </a:r>
            <a:r>
              <a:rPr lang="en-US" sz="2000" b="0" i="0" dirty="0">
                <a:solidFill>
                  <a:srgbClr val="000000"/>
                </a:solidFill>
                <a:effectLst/>
                <a:latin typeface="Times New Roman" pitchFamily="18" charset="0"/>
                <a:cs typeface="Times New Roman" pitchFamily="18" charset="0"/>
              </a:rPr>
              <a:t> is the standard GUI library for Python. Python when combined with </a:t>
            </a:r>
            <a:r>
              <a:rPr lang="en-US" sz="2000" b="0" i="0" dirty="0" err="1">
                <a:solidFill>
                  <a:srgbClr val="000000"/>
                </a:solidFill>
                <a:effectLst/>
                <a:latin typeface="Times New Roman" pitchFamily="18" charset="0"/>
                <a:cs typeface="Times New Roman" pitchFamily="18" charset="0"/>
              </a:rPr>
              <a:t>Tkinter</a:t>
            </a:r>
            <a:r>
              <a:rPr lang="en-US" sz="2000" b="0" i="0" dirty="0">
                <a:solidFill>
                  <a:srgbClr val="000000"/>
                </a:solidFill>
                <a:effectLst/>
                <a:latin typeface="Times New Roman" pitchFamily="18" charset="0"/>
                <a:cs typeface="Times New Roman" pitchFamily="18" charset="0"/>
              </a:rPr>
              <a:t> provides a fast and easy way to create GUI applications. </a:t>
            </a:r>
          </a:p>
          <a:p>
            <a:pPr marL="285750" indent="-285750" algn="just">
              <a:buFont typeface="Arial" panose="020B0604020202020204" pitchFamily="34" charset="0"/>
              <a:buChar char="•"/>
            </a:pPr>
            <a:endParaRPr lang="en-US" sz="2000" b="0" i="0" dirty="0">
              <a:solidFill>
                <a:srgbClr val="000000"/>
              </a:solidFill>
              <a:effectLst/>
              <a:latin typeface="Times New Roman" pitchFamily="18" charset="0"/>
              <a:cs typeface="Times New Roman" pitchFamily="18" charset="0"/>
            </a:endParaRPr>
          </a:p>
          <a:p>
            <a:pPr marL="285750" indent="-285750" algn="just">
              <a:buFont typeface="Arial" panose="020B0604020202020204" pitchFamily="34" charset="0"/>
              <a:buChar char="•"/>
            </a:pPr>
            <a:r>
              <a:rPr lang="en-US" sz="2000" dirty="0">
                <a:solidFill>
                  <a:srgbClr val="000000"/>
                </a:solidFill>
                <a:latin typeface="Times New Roman" pitchFamily="18" charset="0"/>
                <a:cs typeface="Times New Roman" pitchFamily="18" charset="0"/>
              </a:rPr>
              <a:t>Google Cloud’s Vision API offers powerful pre-trained machine learning models through  REST and RPC APIs. Used to detect objects and faces, read printed and handwritten text  from our image catalog. </a:t>
            </a:r>
            <a:r>
              <a:rPr lang="en-US" sz="2000" b="0" i="0" dirty="0">
                <a:solidFill>
                  <a:srgbClr val="5F6368"/>
                </a:solidFill>
                <a:effectLst/>
                <a:latin typeface="Times New Roman" pitchFamily="18" charset="0"/>
                <a:cs typeface="Times New Roman" pitchFamily="18" charset="0"/>
              </a:rPr>
              <a:t>.</a:t>
            </a:r>
            <a:endParaRPr lang="en-US" sz="2000" b="1" dirty="0">
              <a:solidFill>
                <a:schemeClr val="bg1"/>
              </a:solidFill>
              <a:latin typeface="Times New Roman" pitchFamily="18" charset="0"/>
              <a:cs typeface="Times New Roman" pitchFamily="18" charset="0"/>
            </a:endParaRPr>
          </a:p>
          <a:p>
            <a:pPr marL="285750" indent="-285750" algn="just"/>
            <a:endParaRPr lang="en-US" sz="2000" b="1" dirty="0">
              <a:solidFill>
                <a:schemeClr val="bg1"/>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2000" i="0" dirty="0">
                <a:solidFill>
                  <a:srgbClr val="292929"/>
                </a:solidFill>
                <a:effectLst/>
                <a:latin typeface="Times New Roman" pitchFamily="18" charset="0"/>
                <a:cs typeface="Times New Roman" pitchFamily="18" charset="0"/>
              </a:rPr>
              <a:t>(Natural Language Toolkit</a:t>
            </a:r>
            <a:r>
              <a:rPr lang="en-US" sz="2000" b="1" i="0" dirty="0">
                <a:solidFill>
                  <a:srgbClr val="292929"/>
                </a:solidFill>
                <a:effectLst/>
                <a:latin typeface="Times New Roman" pitchFamily="18" charset="0"/>
                <a:cs typeface="Times New Roman" pitchFamily="18" charset="0"/>
              </a:rPr>
              <a:t>)</a:t>
            </a:r>
            <a:r>
              <a:rPr lang="en-US" sz="2000" b="0" i="0" dirty="0">
                <a:solidFill>
                  <a:srgbClr val="292929"/>
                </a:solidFill>
                <a:effectLst/>
                <a:latin typeface="Times New Roman" pitchFamily="18" charset="0"/>
                <a:cs typeface="Times New Roman" pitchFamily="18" charset="0"/>
              </a:rPr>
              <a:t> NLTK is a popular open-source package in Python. Rather than building all tools from scratch, NLTK provides all common NLP Tasks.</a:t>
            </a:r>
            <a:endParaRPr lang="en-US" sz="2000" b="1" dirty="0">
              <a:solidFill>
                <a:schemeClr val="bg1"/>
              </a:solidFill>
              <a:latin typeface="Times New Roman" pitchFamily="18" charset="0"/>
              <a:cs typeface="Times New Roman" pitchFamily="18" charset="0"/>
            </a:endParaRPr>
          </a:p>
          <a:p>
            <a:pPr marL="285750" indent="-285750" algn="just">
              <a:buFont typeface="Arial" panose="020B0604020202020204" pitchFamily="34" charset="0"/>
              <a:buChar char="•"/>
            </a:pPr>
            <a:endParaRPr lang="en-US" sz="2000" b="1" dirty="0">
              <a:solidFill>
                <a:schemeClr val="bg1"/>
              </a:solidFill>
              <a:latin typeface="Times New Roman" pitchFamily="18" charset="0"/>
              <a:cs typeface="Times New Roman" pitchFamily="18" charset="0"/>
            </a:endParaRPr>
          </a:p>
          <a:p>
            <a:pPr marL="285750" indent="-285750">
              <a:buFont typeface="Arial" panose="020B0604020202020204" pitchFamily="34" charset="0"/>
              <a:buChar char="•"/>
            </a:pPr>
            <a:endParaRPr lang="en-IN" sz="2000" dirty="0">
              <a:solidFill>
                <a:schemeClr val="bg1"/>
              </a:solidFill>
            </a:endParaRPr>
          </a:p>
        </p:txBody>
      </p:sp>
    </p:spTree>
    <p:extLst>
      <p:ext uri="{BB962C8B-B14F-4D97-AF65-F5344CB8AC3E}">
        <p14:creationId xmlns:p14="http://schemas.microsoft.com/office/powerpoint/2010/main" val="4144594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14282" y="214291"/>
            <a:ext cx="5357849" cy="500065"/>
          </a:xfrm>
        </p:spPr>
        <p:txBody>
          <a:bodyPr/>
          <a:lstStyle/>
          <a:p>
            <a:r>
              <a:rPr lang="en-US" b="0" dirty="0"/>
              <a:t>LITERATURE</a:t>
            </a:r>
            <a:r>
              <a:rPr lang="en-US" dirty="0"/>
              <a:t> SURVEY</a:t>
            </a:r>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5</a:t>
            </a:fld>
            <a:endParaRPr lang="en-US" dirty="0"/>
          </a:p>
        </p:txBody>
      </p:sp>
      <p:graphicFrame>
        <p:nvGraphicFramePr>
          <p:cNvPr id="3" name="Table 3">
            <a:extLst>
              <a:ext uri="{FF2B5EF4-FFF2-40B4-BE49-F238E27FC236}">
                <a16:creationId xmlns:a16="http://schemas.microsoft.com/office/drawing/2014/main" id="{ED03F000-1700-48DD-871F-AD923A059E9A}"/>
              </a:ext>
            </a:extLst>
          </p:cNvPr>
          <p:cNvGraphicFramePr>
            <a:graphicFrameLocks noGrp="1"/>
          </p:cNvGraphicFramePr>
          <p:nvPr>
            <p:extLst>
              <p:ext uri="{D42A27DB-BD31-4B8C-83A1-F6EECF244321}">
                <p14:modId xmlns:p14="http://schemas.microsoft.com/office/powerpoint/2010/main" val="2856163367"/>
              </p:ext>
            </p:extLst>
          </p:nvPr>
        </p:nvGraphicFramePr>
        <p:xfrm>
          <a:off x="357158" y="1071547"/>
          <a:ext cx="8501122" cy="5491778"/>
        </p:xfrm>
        <a:graphic>
          <a:graphicData uri="http://schemas.openxmlformats.org/drawingml/2006/table">
            <a:tbl>
              <a:tblPr firstRow="1" bandRow="1">
                <a:tableStyleId>{72833802-FEF1-4C79-8D5D-14CF1EAF98D9}</a:tableStyleId>
              </a:tblPr>
              <a:tblGrid>
                <a:gridCol w="819142">
                  <a:extLst>
                    <a:ext uri="{9D8B030D-6E8A-4147-A177-3AD203B41FA5}">
                      <a16:colId xmlns:a16="http://schemas.microsoft.com/office/drawing/2014/main" val="20000"/>
                    </a:ext>
                  </a:extLst>
                </a:gridCol>
                <a:gridCol w="2038378">
                  <a:extLst>
                    <a:ext uri="{9D8B030D-6E8A-4147-A177-3AD203B41FA5}">
                      <a16:colId xmlns:a16="http://schemas.microsoft.com/office/drawing/2014/main" val="1176400118"/>
                    </a:ext>
                  </a:extLst>
                </a:gridCol>
                <a:gridCol w="1888153">
                  <a:extLst>
                    <a:ext uri="{9D8B030D-6E8A-4147-A177-3AD203B41FA5}">
                      <a16:colId xmlns:a16="http://schemas.microsoft.com/office/drawing/2014/main" val="1762810330"/>
                    </a:ext>
                  </a:extLst>
                </a:gridCol>
                <a:gridCol w="1469433">
                  <a:extLst>
                    <a:ext uri="{9D8B030D-6E8A-4147-A177-3AD203B41FA5}">
                      <a16:colId xmlns:a16="http://schemas.microsoft.com/office/drawing/2014/main" val="25363103"/>
                    </a:ext>
                  </a:extLst>
                </a:gridCol>
                <a:gridCol w="1480895">
                  <a:extLst>
                    <a:ext uri="{9D8B030D-6E8A-4147-A177-3AD203B41FA5}">
                      <a16:colId xmlns:a16="http://schemas.microsoft.com/office/drawing/2014/main" val="3047437721"/>
                    </a:ext>
                  </a:extLst>
                </a:gridCol>
                <a:gridCol w="805121">
                  <a:extLst>
                    <a:ext uri="{9D8B030D-6E8A-4147-A177-3AD203B41FA5}">
                      <a16:colId xmlns:a16="http://schemas.microsoft.com/office/drawing/2014/main" val="2530776264"/>
                    </a:ext>
                  </a:extLst>
                </a:gridCol>
              </a:tblGrid>
              <a:tr h="1003732">
                <a:tc>
                  <a:txBody>
                    <a:bodyPr/>
                    <a:lstStyle/>
                    <a:p>
                      <a:pPr algn="ctr"/>
                      <a:endParaRPr lang="en-IN" sz="1600" dirty="0">
                        <a:solidFill>
                          <a:schemeClr val="bg1"/>
                        </a:solidFill>
                      </a:endParaRPr>
                    </a:p>
                    <a:p>
                      <a:pPr algn="ctr"/>
                      <a:r>
                        <a:rPr lang="en-IN" sz="1600" dirty="0">
                          <a:solidFill>
                            <a:schemeClr val="bg1"/>
                          </a:solidFill>
                          <a:latin typeface="Times New Roman" pitchFamily="18" charset="0"/>
                          <a:cs typeface="Times New Roman" pitchFamily="18" charset="0"/>
                        </a:rPr>
                        <a:t>S.NO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sz="1600" dirty="0">
                        <a:solidFill>
                          <a:schemeClr val="bg1"/>
                        </a:solidFill>
                      </a:endParaRPr>
                    </a:p>
                    <a:p>
                      <a:pPr algn="ctr"/>
                      <a:r>
                        <a:rPr lang="en-US" sz="1600" dirty="0">
                          <a:solidFill>
                            <a:schemeClr val="bg1"/>
                          </a:solidFill>
                          <a:latin typeface="Times New Roman" pitchFamily="18" charset="0"/>
                          <a:cs typeface="Times New Roman" pitchFamily="18" charset="0"/>
                        </a:rPr>
                        <a:t>AUTHO</a:t>
                      </a:r>
                      <a:r>
                        <a:rPr lang="en-US" sz="1600" dirty="0">
                          <a:solidFill>
                            <a:schemeClr val="bg1"/>
                          </a:solidFill>
                        </a:rPr>
                        <a:t>R</a:t>
                      </a:r>
                      <a:endParaRPr lang="en-IN"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lang="en-US" sz="1600" dirty="0">
                          <a:solidFill>
                            <a:schemeClr val="bg1"/>
                          </a:solidFill>
                        </a:rPr>
                        <a:t> </a:t>
                      </a:r>
                    </a:p>
                    <a:p>
                      <a:r>
                        <a:rPr lang="en-US" sz="1600" dirty="0">
                          <a:solidFill>
                            <a:schemeClr val="bg1"/>
                          </a:solidFill>
                          <a:latin typeface="Times New Roman" pitchFamily="18" charset="0"/>
                          <a:cs typeface="Times New Roman" pitchFamily="18" charset="0"/>
                        </a:rPr>
                        <a:t>TITLE</a:t>
                      </a:r>
                      <a:r>
                        <a:rPr lang="en-US" sz="1600" baseline="0" dirty="0">
                          <a:solidFill>
                            <a:schemeClr val="bg1"/>
                          </a:solidFill>
                          <a:latin typeface="Times New Roman" pitchFamily="18" charset="0"/>
                          <a:cs typeface="Times New Roman" pitchFamily="18" charset="0"/>
                        </a:rPr>
                        <a:t> OF PAPER</a:t>
                      </a:r>
                      <a:endParaRPr lang="en-US" sz="160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endParaRPr lang="en-US" sz="1600" dirty="0">
                        <a:solidFill>
                          <a:schemeClr val="bg1"/>
                        </a:solidFill>
                      </a:endParaRPr>
                    </a:p>
                    <a:p>
                      <a:pPr algn="ctr"/>
                      <a:r>
                        <a:rPr lang="en-US" sz="1600" dirty="0">
                          <a:solidFill>
                            <a:schemeClr val="bg1"/>
                          </a:solidFill>
                          <a:latin typeface="Times New Roman" pitchFamily="18" charset="0"/>
                          <a:cs typeface="Times New Roman" pitchFamily="18" charset="0"/>
                        </a:rPr>
                        <a:t>FINDINGS</a:t>
                      </a:r>
                      <a:endParaRPr lang="en-IN" sz="160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endParaRPr lang="en-US" sz="1600" dirty="0">
                        <a:solidFill>
                          <a:schemeClr val="bg1"/>
                        </a:solidFill>
                        <a:latin typeface="Times New Roman" pitchFamily="18" charset="0"/>
                        <a:cs typeface="Times New Roman" pitchFamily="18" charset="0"/>
                      </a:endParaRPr>
                    </a:p>
                    <a:p>
                      <a:pPr algn="ctr"/>
                      <a:r>
                        <a:rPr lang="en-US" sz="1600" dirty="0">
                          <a:solidFill>
                            <a:schemeClr val="bg1"/>
                          </a:solidFill>
                          <a:latin typeface="Times New Roman" pitchFamily="18" charset="0"/>
                          <a:cs typeface="Times New Roman" pitchFamily="18" charset="0"/>
                        </a:rPr>
                        <a:t>NAME</a:t>
                      </a:r>
                      <a:r>
                        <a:rPr lang="en-US" sz="1600" baseline="0" dirty="0">
                          <a:solidFill>
                            <a:schemeClr val="bg1"/>
                          </a:solidFill>
                          <a:latin typeface="Times New Roman" pitchFamily="18" charset="0"/>
                          <a:cs typeface="Times New Roman" pitchFamily="18" charset="0"/>
                        </a:rPr>
                        <a:t> OF THE JOURNEL</a:t>
                      </a:r>
                      <a:endParaRPr lang="en-IN" sz="160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endParaRPr lang="en-US" sz="1600" dirty="0">
                        <a:solidFill>
                          <a:schemeClr val="bg1"/>
                        </a:solidFill>
                        <a:latin typeface="Times New Roman" pitchFamily="18" charset="0"/>
                        <a:cs typeface="Times New Roman" pitchFamily="18" charset="0"/>
                      </a:endParaRPr>
                    </a:p>
                    <a:p>
                      <a:pPr algn="ctr"/>
                      <a:r>
                        <a:rPr lang="en-US" sz="1600" dirty="0">
                          <a:solidFill>
                            <a:schemeClr val="bg1"/>
                          </a:solidFill>
                          <a:latin typeface="Times New Roman" pitchFamily="18" charset="0"/>
                          <a:cs typeface="Times New Roman" pitchFamily="18" charset="0"/>
                        </a:rPr>
                        <a:t>YEAR</a:t>
                      </a:r>
                      <a:endParaRPr lang="en-IN" sz="160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52677568"/>
                  </a:ext>
                </a:extLst>
              </a:tr>
              <a:tr h="1892752">
                <a:tc>
                  <a:txBody>
                    <a:bodyPr/>
                    <a:lstStyle/>
                    <a:p>
                      <a:r>
                        <a:rPr lang="en-IN" sz="1800" b="0" dirty="0">
                          <a:solidFill>
                            <a:schemeClr val="bg1"/>
                          </a:solidFill>
                          <a:latin typeface="Times New Roman" pitchFamily="18" charset="0"/>
                          <a:cs typeface="Times New Roman" pitchFamily="18" charset="0"/>
                        </a:rPr>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lang="en-IN" sz="2000" b="0" dirty="0">
                          <a:solidFill>
                            <a:schemeClr val="bg1"/>
                          </a:solidFill>
                          <a:latin typeface="Times New Roman" panose="02020603050405020304" pitchFamily="18" charset="0"/>
                          <a:cs typeface="Times New Roman" panose="02020603050405020304" pitchFamily="18" charset="0"/>
                        </a:rPr>
                        <a:t>D. </a:t>
                      </a:r>
                      <a:r>
                        <a:rPr lang="en-IN" sz="2000" b="0" dirty="0" err="1">
                          <a:solidFill>
                            <a:schemeClr val="bg1"/>
                          </a:solidFill>
                          <a:latin typeface="Times New Roman" panose="02020603050405020304" pitchFamily="18" charset="0"/>
                          <a:cs typeface="Times New Roman" panose="02020603050405020304" pitchFamily="18" charset="0"/>
                        </a:rPr>
                        <a:t>Vaithiyanathan</a:t>
                      </a:r>
                      <a:r>
                        <a:rPr lang="en-IN" sz="2000" b="0" dirty="0">
                          <a:solidFill>
                            <a:schemeClr val="bg1"/>
                          </a:solidFill>
                          <a:latin typeface="Times New Roman" panose="02020603050405020304" pitchFamily="18" charset="0"/>
                          <a:cs typeface="Times New Roman" panose="02020603050405020304" pitchFamily="18" charset="0"/>
                        </a:rPr>
                        <a:t> and M. </a:t>
                      </a:r>
                      <a:r>
                        <a:rPr lang="en-IN" sz="2000" b="0" dirty="0" err="1">
                          <a:solidFill>
                            <a:schemeClr val="bg1"/>
                          </a:solidFill>
                          <a:latin typeface="Times New Roman" panose="02020603050405020304" pitchFamily="18" charset="0"/>
                          <a:cs typeface="Times New Roman" panose="02020603050405020304" pitchFamily="18" charset="0"/>
                        </a:rPr>
                        <a:t>Muniraj</a:t>
                      </a:r>
                      <a:endParaRPr lang="en-IN" sz="20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indent="0">
                        <a:buFont typeface="+mj-lt"/>
                        <a:buNone/>
                      </a:pPr>
                      <a:r>
                        <a:rPr lang="en-US" sz="1800" b="0" dirty="0">
                          <a:solidFill>
                            <a:schemeClr val="bg1"/>
                          </a:solidFill>
                          <a:latin typeface="Times New Roman" pitchFamily="18" charset="0"/>
                          <a:cs typeface="Times New Roman" pitchFamily="18" charset="0"/>
                        </a:rPr>
                        <a:t>Cloud based text extraction using Google cloud Vision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lang="en-IN" sz="1800" b="0" dirty="0">
                          <a:solidFill>
                            <a:schemeClr val="bg2"/>
                          </a:solidFill>
                          <a:latin typeface="Times New Roman" panose="02020603050405020304" pitchFamily="18" charset="0"/>
                          <a:cs typeface="Times New Roman" panose="02020603050405020304" pitchFamily="18" charset="0"/>
                        </a:rPr>
                        <a:t>They </a:t>
                      </a:r>
                      <a:r>
                        <a:rPr lang="en-IN" sz="1800" b="0" dirty="0" err="1">
                          <a:solidFill>
                            <a:schemeClr val="bg2"/>
                          </a:solidFill>
                          <a:latin typeface="Times New Roman" panose="02020603050405020304" pitchFamily="18" charset="0"/>
                          <a:cs typeface="Times New Roman" panose="02020603050405020304" pitchFamily="18" charset="0"/>
                        </a:rPr>
                        <a:t>analyze</a:t>
                      </a:r>
                      <a:r>
                        <a:rPr lang="en-IN" sz="1800" b="0" dirty="0">
                          <a:solidFill>
                            <a:schemeClr val="bg2"/>
                          </a:solidFill>
                          <a:latin typeface="Times New Roman" panose="02020603050405020304" pitchFamily="18" charset="0"/>
                          <a:cs typeface="Times New Roman" panose="02020603050405020304" pitchFamily="18" charset="0"/>
                        </a:rPr>
                        <a:t> the image to extract the text using Google Cloud Vision  API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lang="en-IN" sz="1600" b="0" dirty="0">
                          <a:solidFill>
                            <a:schemeClr val="bg2"/>
                          </a:solidFill>
                          <a:latin typeface="Times New Roman" panose="02020603050405020304" pitchFamily="18" charset="0"/>
                          <a:cs typeface="Times New Roman" panose="02020603050405020304" pitchFamily="18" charset="0"/>
                        </a:rPr>
                        <a:t>11</a:t>
                      </a:r>
                      <a:r>
                        <a:rPr lang="en-IN" sz="1600" b="0" baseline="30000" dirty="0">
                          <a:solidFill>
                            <a:schemeClr val="bg2"/>
                          </a:solidFill>
                          <a:latin typeface="Times New Roman" panose="02020603050405020304" pitchFamily="18" charset="0"/>
                          <a:cs typeface="Times New Roman" panose="02020603050405020304" pitchFamily="18" charset="0"/>
                        </a:rPr>
                        <a:t>th</a:t>
                      </a:r>
                      <a:r>
                        <a:rPr lang="en-IN" sz="1600" b="0" dirty="0">
                          <a:solidFill>
                            <a:schemeClr val="bg2"/>
                          </a:solidFill>
                          <a:latin typeface="Times New Roman" panose="02020603050405020304" pitchFamily="18" charset="0"/>
                          <a:cs typeface="Times New Roman" panose="02020603050405020304" pitchFamily="18" charset="0"/>
                        </a:rPr>
                        <a:t> International Conference o  Advanced Computing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lang="en-IN" sz="1800" b="0" dirty="0">
                          <a:solidFill>
                            <a:schemeClr val="bg2"/>
                          </a:solidFill>
                          <a:latin typeface="Times New Roman" pitchFamily="18" charset="0"/>
                          <a:cs typeface="Times New Roman" pitchFamily="18" charset="0"/>
                        </a:rPr>
                        <a:t>2019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837237075"/>
                  </a:ext>
                </a:extLst>
              </a:tr>
              <a:tr h="2413298">
                <a:tc>
                  <a:txBody>
                    <a:bodyPr/>
                    <a:lstStyle/>
                    <a:p>
                      <a:r>
                        <a:rPr lang="en-IN" sz="1200" b="0" dirty="0">
                          <a:solidFill>
                            <a:schemeClr val="bg1"/>
                          </a:solidFill>
                        </a:rPr>
                        <a:t> </a:t>
                      </a:r>
                      <a:r>
                        <a:rPr lang="en-IN" sz="1800" b="0" baseline="0" dirty="0">
                          <a:solidFill>
                            <a:schemeClr val="bg1"/>
                          </a:solidFill>
                          <a:latin typeface="Times New Roman" pitchFamily="18" charset="0"/>
                          <a:cs typeface="Times New Roman" pitchFamily="18" charset="0"/>
                        </a:rPr>
                        <a:t>   2.</a:t>
                      </a:r>
                      <a:endParaRPr lang="en-IN" sz="1800"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lang="en-US" sz="1800" b="0" dirty="0">
                          <a:solidFill>
                            <a:schemeClr val="bg1"/>
                          </a:solidFill>
                          <a:latin typeface="Times New Roman" pitchFamily="18" charset="0"/>
                          <a:cs typeface="Times New Roman" pitchFamily="18" charset="0"/>
                        </a:rPr>
                        <a:t>C. </a:t>
                      </a:r>
                      <a:r>
                        <a:rPr lang="en-US" sz="1800" b="0" dirty="0" err="1">
                          <a:solidFill>
                            <a:schemeClr val="bg1"/>
                          </a:solidFill>
                          <a:latin typeface="Times New Roman" pitchFamily="18" charset="0"/>
                          <a:cs typeface="Times New Roman" pitchFamily="18" charset="0"/>
                        </a:rPr>
                        <a:t>Kaundilya</a:t>
                      </a:r>
                      <a:r>
                        <a:rPr lang="en-US" sz="1800" b="0" dirty="0">
                          <a:solidFill>
                            <a:schemeClr val="bg1"/>
                          </a:solidFill>
                          <a:latin typeface="Times New Roman" pitchFamily="18" charset="0"/>
                          <a:cs typeface="Times New Roman" pitchFamily="18" charset="0"/>
                        </a:rPr>
                        <a:t>, D. </a:t>
                      </a:r>
                      <a:r>
                        <a:rPr lang="en-US" sz="1800" b="0" dirty="0" err="1">
                          <a:solidFill>
                            <a:schemeClr val="bg1"/>
                          </a:solidFill>
                          <a:latin typeface="Times New Roman" pitchFamily="18" charset="0"/>
                          <a:cs typeface="Times New Roman" pitchFamily="18" charset="0"/>
                        </a:rPr>
                        <a:t>Chawla</a:t>
                      </a:r>
                      <a:r>
                        <a:rPr lang="en-US" sz="1800" b="0" dirty="0">
                          <a:solidFill>
                            <a:schemeClr val="bg1"/>
                          </a:solidFill>
                          <a:latin typeface="Times New Roman" pitchFamily="18" charset="0"/>
                          <a:cs typeface="Times New Roman" pitchFamily="18" charset="0"/>
                        </a:rPr>
                        <a:t>, Y. Chopra</a:t>
                      </a:r>
                    </a:p>
                    <a:p>
                      <a:endParaRPr lang="en-IN" sz="1800" b="0" dirty="0">
                        <a:solidFill>
                          <a:schemeClr val="bg1"/>
                        </a:solidFill>
                        <a:latin typeface="Times New Roman" pitchFamily="18" charset="0"/>
                        <a:cs typeface="Times New Roman" pitchFamily="18" charset="0"/>
                      </a:endParaRPr>
                    </a:p>
                    <a:p>
                      <a:endParaRPr lang="en-IN" sz="1200" b="1" dirty="0">
                        <a:solidFill>
                          <a:schemeClr val="bg1"/>
                        </a:solidFill>
                      </a:endParaRPr>
                    </a:p>
                    <a:p>
                      <a:endParaRPr lang="en-IN" sz="1200" b="1" dirty="0">
                        <a:solidFill>
                          <a:schemeClr val="bg1"/>
                        </a:solidFill>
                      </a:endParaRPr>
                    </a:p>
                    <a:p>
                      <a:endParaRPr lang="en-IN" sz="1200" b="1" dirty="0">
                        <a:solidFill>
                          <a:schemeClr val="bg1"/>
                        </a:solidFill>
                      </a:endParaRPr>
                    </a:p>
                    <a:p>
                      <a:endParaRPr lang="en-IN" sz="12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indent="0">
                        <a:buFont typeface="+mj-lt"/>
                        <a:buNone/>
                      </a:pPr>
                      <a:r>
                        <a:rPr lang="en-US" sz="1800" b="0" dirty="0">
                          <a:solidFill>
                            <a:schemeClr val="bg2"/>
                          </a:solidFill>
                          <a:latin typeface="Times New Roman" pitchFamily="18" charset="0"/>
                          <a:cs typeface="Times New Roman" pitchFamily="18" charset="0"/>
                        </a:rPr>
                        <a:t>Automated</a:t>
                      </a:r>
                      <a:r>
                        <a:rPr lang="en-US" sz="1800" b="0" baseline="0" dirty="0">
                          <a:solidFill>
                            <a:schemeClr val="bg2"/>
                          </a:solidFill>
                          <a:latin typeface="Times New Roman" pitchFamily="18" charset="0"/>
                          <a:cs typeface="Times New Roman" pitchFamily="18" charset="0"/>
                        </a:rPr>
                        <a:t> Text Extraction from Images using OCR System</a:t>
                      </a:r>
                      <a:endParaRPr lang="en-US" sz="1800" b="0" dirty="0">
                        <a:solidFill>
                          <a:schemeClr val="bg1"/>
                        </a:solidFill>
                        <a:latin typeface="Times New Roman" pitchFamily="18" charset="0"/>
                        <a:cs typeface="Times New Roman" pitchFamily="18" charset="0"/>
                      </a:endParaRPr>
                    </a:p>
                    <a:p>
                      <a:pPr marL="0" indent="0">
                        <a:buFont typeface="+mj-lt"/>
                        <a:buNone/>
                      </a:pPr>
                      <a:endParaRPr lang="en-US" sz="1800"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bg2"/>
                          </a:solidFill>
                          <a:latin typeface="Times New Roman" pitchFamily="18" charset="0"/>
                          <a:cs typeface="Times New Roman" pitchFamily="18" charset="0"/>
                        </a:rPr>
                        <a:t>They use the tesseract tool to achieve text extraction from image.</a:t>
                      </a:r>
                    </a:p>
                    <a:p>
                      <a:endParaRPr lang="en-US" sz="1200" b="1" dirty="0">
                        <a:solidFill>
                          <a:schemeClr val="bg1"/>
                        </a:solidFill>
                      </a:endParaRPr>
                    </a:p>
                    <a:p>
                      <a:endParaRPr lang="en-IN" sz="1200" b="1" dirty="0">
                        <a:solidFill>
                          <a:schemeClr val="bg2"/>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bg2"/>
                          </a:solidFill>
                          <a:latin typeface="Times New Roman" pitchFamily="18" charset="0"/>
                          <a:cs typeface="Times New Roman" pitchFamily="18" charset="0"/>
                        </a:rPr>
                        <a:t>6th International Conference on Computing for Sustainable Global Development</a:t>
                      </a:r>
                    </a:p>
                    <a:p>
                      <a:endParaRPr lang="en-US" sz="1200" b="1" dirty="0">
                        <a:solidFill>
                          <a:schemeClr val="bg2"/>
                        </a:solidFill>
                        <a:latin typeface="+mn-lt"/>
                      </a:endParaRPr>
                    </a:p>
                    <a:p>
                      <a:endParaRPr lang="en-IN" sz="1200" b="1" dirty="0">
                        <a:solidFill>
                          <a:schemeClr val="bg2"/>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sz="1800" b="0" dirty="0">
                        <a:solidFill>
                          <a:schemeClr val="bg2"/>
                        </a:solidFill>
                        <a:latin typeface="Times New Roman" pitchFamily="18" charset="0"/>
                        <a:cs typeface="Times New Roman" pitchFamily="18" charset="0"/>
                      </a:endParaRPr>
                    </a:p>
                    <a:p>
                      <a:r>
                        <a:rPr lang="en-US" sz="1800" b="0" dirty="0">
                          <a:solidFill>
                            <a:schemeClr val="bg2"/>
                          </a:solidFill>
                          <a:latin typeface="Times New Roman" pitchFamily="18" charset="0"/>
                          <a:cs typeface="Times New Roman" pitchFamily="18" charset="0"/>
                        </a:rPr>
                        <a:t>2019</a:t>
                      </a:r>
                      <a:endParaRPr lang="en-IN" sz="1800" b="0" dirty="0">
                        <a:solidFill>
                          <a:schemeClr val="bg2"/>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415356753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14282" y="214290"/>
            <a:ext cx="5364087" cy="571504"/>
          </a:xfrm>
        </p:spPr>
        <p:txBody>
          <a:bodyPr/>
          <a:lstStyle/>
          <a:p>
            <a:r>
              <a:rPr lang="en-US" b="0" dirty="0"/>
              <a:t>LITERATURE</a:t>
            </a:r>
            <a:r>
              <a:rPr lang="en-US" dirty="0"/>
              <a:t> SURVEY</a:t>
            </a:r>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6</a:t>
            </a:fld>
            <a:endParaRPr lang="en-US" dirty="0"/>
          </a:p>
        </p:txBody>
      </p:sp>
      <p:graphicFrame>
        <p:nvGraphicFramePr>
          <p:cNvPr id="5" name="Table 3">
            <a:extLst>
              <a:ext uri="{FF2B5EF4-FFF2-40B4-BE49-F238E27FC236}">
                <a16:creationId xmlns:a16="http://schemas.microsoft.com/office/drawing/2014/main" id="{50ABFD6A-F746-4DEB-85EE-4E5C9DC809EE}"/>
              </a:ext>
            </a:extLst>
          </p:cNvPr>
          <p:cNvGraphicFramePr>
            <a:graphicFrameLocks noGrp="1"/>
          </p:cNvGraphicFramePr>
          <p:nvPr>
            <p:extLst>
              <p:ext uri="{D42A27DB-BD31-4B8C-83A1-F6EECF244321}">
                <p14:modId xmlns:p14="http://schemas.microsoft.com/office/powerpoint/2010/main" val="2980406815"/>
              </p:ext>
            </p:extLst>
          </p:nvPr>
        </p:nvGraphicFramePr>
        <p:xfrm>
          <a:off x="214282" y="908720"/>
          <a:ext cx="8715436" cy="5749672"/>
        </p:xfrm>
        <a:graphic>
          <a:graphicData uri="http://schemas.openxmlformats.org/drawingml/2006/table">
            <a:tbl>
              <a:tblPr firstRow="1" bandRow="1">
                <a:tableStyleId>{72833802-FEF1-4C79-8D5D-14CF1EAF98D9}</a:tableStyleId>
              </a:tblPr>
              <a:tblGrid>
                <a:gridCol w="714379">
                  <a:extLst>
                    <a:ext uri="{9D8B030D-6E8A-4147-A177-3AD203B41FA5}">
                      <a16:colId xmlns:a16="http://schemas.microsoft.com/office/drawing/2014/main" val="20000"/>
                    </a:ext>
                  </a:extLst>
                </a:gridCol>
                <a:gridCol w="1920060">
                  <a:extLst>
                    <a:ext uri="{9D8B030D-6E8A-4147-A177-3AD203B41FA5}">
                      <a16:colId xmlns:a16="http://schemas.microsoft.com/office/drawing/2014/main" val="1176400118"/>
                    </a:ext>
                  </a:extLst>
                </a:gridCol>
                <a:gridCol w="1968165">
                  <a:extLst>
                    <a:ext uri="{9D8B030D-6E8A-4147-A177-3AD203B41FA5}">
                      <a16:colId xmlns:a16="http://schemas.microsoft.com/office/drawing/2014/main" val="1762810330"/>
                    </a:ext>
                  </a:extLst>
                </a:gridCol>
                <a:gridCol w="1755378">
                  <a:extLst>
                    <a:ext uri="{9D8B030D-6E8A-4147-A177-3AD203B41FA5}">
                      <a16:colId xmlns:a16="http://schemas.microsoft.com/office/drawing/2014/main" val="25363103"/>
                    </a:ext>
                  </a:extLst>
                </a:gridCol>
                <a:gridCol w="1571635">
                  <a:extLst>
                    <a:ext uri="{9D8B030D-6E8A-4147-A177-3AD203B41FA5}">
                      <a16:colId xmlns:a16="http://schemas.microsoft.com/office/drawing/2014/main" val="3047437721"/>
                    </a:ext>
                  </a:extLst>
                </a:gridCol>
                <a:gridCol w="785819">
                  <a:extLst>
                    <a:ext uri="{9D8B030D-6E8A-4147-A177-3AD203B41FA5}">
                      <a16:colId xmlns:a16="http://schemas.microsoft.com/office/drawing/2014/main" val="2530776264"/>
                    </a:ext>
                  </a:extLst>
                </a:gridCol>
              </a:tblGrid>
              <a:tr h="1078819">
                <a:tc>
                  <a:txBody>
                    <a:bodyPr/>
                    <a:lstStyle/>
                    <a:p>
                      <a:pPr algn="ctr"/>
                      <a:endParaRPr lang="en-IN" sz="1800" dirty="0">
                        <a:solidFill>
                          <a:schemeClr val="bg1"/>
                        </a:solidFill>
                        <a:latin typeface="Times New Roman" pitchFamily="18" charset="0"/>
                        <a:cs typeface="Times New Roman" pitchFamily="18" charset="0"/>
                      </a:endParaRPr>
                    </a:p>
                    <a:p>
                      <a:pPr algn="ctr"/>
                      <a:r>
                        <a:rPr lang="en-IN" sz="1800" dirty="0">
                          <a:solidFill>
                            <a:schemeClr val="bg1"/>
                          </a:solidFill>
                          <a:latin typeface="Times New Roman" pitchFamily="18" charset="0"/>
                          <a:cs typeface="Times New Roman" pitchFamily="18" charset="0"/>
                        </a:rPr>
                        <a:t>S.NO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sz="1800" dirty="0">
                        <a:solidFill>
                          <a:schemeClr val="bg1"/>
                        </a:solidFill>
                        <a:latin typeface="Times New Roman" pitchFamily="18" charset="0"/>
                        <a:cs typeface="Times New Roman" pitchFamily="18" charset="0"/>
                      </a:endParaRPr>
                    </a:p>
                    <a:p>
                      <a:pPr algn="ctr"/>
                      <a:r>
                        <a:rPr lang="en-US" sz="1800" dirty="0">
                          <a:solidFill>
                            <a:schemeClr val="bg1"/>
                          </a:solidFill>
                          <a:latin typeface="Times New Roman" pitchFamily="18" charset="0"/>
                          <a:cs typeface="Times New Roman" pitchFamily="18" charset="0"/>
                        </a:rPr>
                        <a:t>AUTHOR</a:t>
                      </a:r>
                      <a:endParaRPr lang="en-IN" sz="180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lang="en-US" sz="1800" dirty="0">
                        <a:solidFill>
                          <a:schemeClr val="bg1"/>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US" sz="1800" dirty="0">
                          <a:solidFill>
                            <a:schemeClr val="bg1"/>
                          </a:solidFill>
                          <a:latin typeface="Times New Roman" panose="02020603050405020304" pitchFamily="18" charset="0"/>
                          <a:cs typeface="Times New Roman" panose="02020603050405020304" pitchFamily="18" charset="0"/>
                        </a:rPr>
                        <a:t>TITLE OF  PAPER</a:t>
                      </a:r>
                    </a:p>
                    <a:p>
                      <a:pPr marL="0" indent="0">
                        <a:buFont typeface="+mj-lt"/>
                        <a:buNone/>
                      </a:pPr>
                      <a:endParaRPr lang="en-US" sz="18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endParaRPr lang="en-US" sz="1800" dirty="0">
                        <a:solidFill>
                          <a:schemeClr val="bg1"/>
                        </a:solidFill>
                        <a:latin typeface="Times New Roman" pitchFamily="18" charset="0"/>
                        <a:cs typeface="Times New Roman" pitchFamily="18" charset="0"/>
                      </a:endParaRPr>
                    </a:p>
                    <a:p>
                      <a:pPr algn="ctr"/>
                      <a:r>
                        <a:rPr lang="en-US" sz="1800" dirty="0">
                          <a:solidFill>
                            <a:schemeClr val="bg1"/>
                          </a:solidFill>
                          <a:latin typeface="Times New Roman" pitchFamily="18" charset="0"/>
                          <a:cs typeface="Times New Roman" pitchFamily="18" charset="0"/>
                        </a:rPr>
                        <a:t>FINDINGS</a:t>
                      </a:r>
                      <a:endParaRPr lang="en-IN" sz="180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endParaRPr lang="en-US" sz="1800" dirty="0">
                        <a:solidFill>
                          <a:schemeClr val="bg1"/>
                        </a:solidFill>
                        <a:latin typeface="Times New Roman" panose="02020603050405020304" pitchFamily="18" charset="0"/>
                        <a:cs typeface="Times New Roman" panose="02020603050405020304" pitchFamily="18" charset="0"/>
                      </a:endParaRPr>
                    </a:p>
                    <a:p>
                      <a:pPr algn="ctr"/>
                      <a:r>
                        <a:rPr lang="en-US" sz="1800" dirty="0">
                          <a:solidFill>
                            <a:schemeClr val="bg1"/>
                          </a:solidFill>
                          <a:latin typeface="Times New Roman" panose="02020603050405020304" pitchFamily="18" charset="0"/>
                          <a:cs typeface="Times New Roman" panose="02020603050405020304" pitchFamily="18" charset="0"/>
                        </a:rPr>
                        <a:t>NAMEOF</a:t>
                      </a:r>
                      <a:r>
                        <a:rPr lang="en-US" sz="1800" baseline="0" dirty="0">
                          <a:solidFill>
                            <a:schemeClr val="bg1"/>
                          </a:solidFill>
                          <a:latin typeface="Times New Roman" pitchFamily="18" charset="0"/>
                          <a:cs typeface="Times New Roman" pitchFamily="18" charset="0"/>
                        </a:rPr>
                        <a:t> THE JOURNEL</a:t>
                      </a:r>
                      <a:endParaRPr lang="en-IN" sz="180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endParaRPr lang="en-US" sz="1800" dirty="0">
                        <a:solidFill>
                          <a:schemeClr val="bg1"/>
                        </a:solidFill>
                        <a:latin typeface="Times New Roman" panose="02020603050405020304" pitchFamily="18" charset="0"/>
                        <a:cs typeface="Times New Roman" panose="02020603050405020304" pitchFamily="18" charset="0"/>
                      </a:endParaRPr>
                    </a:p>
                    <a:p>
                      <a:pPr algn="ctr"/>
                      <a:r>
                        <a:rPr lang="en-US" sz="1800" dirty="0">
                          <a:solidFill>
                            <a:schemeClr val="bg1"/>
                          </a:solidFill>
                          <a:latin typeface="Times New Roman" panose="02020603050405020304" pitchFamily="18" charset="0"/>
                          <a:cs typeface="Times New Roman" panose="02020603050405020304" pitchFamily="18" charset="0"/>
                        </a:rPr>
                        <a:t>YEAR</a:t>
                      </a:r>
                      <a:endParaRPr lang="en-IN" sz="18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52677568"/>
                  </a:ext>
                </a:extLst>
              </a:tr>
              <a:tr h="2074653">
                <a:tc>
                  <a:txBody>
                    <a:bodyPr/>
                    <a:lstStyle/>
                    <a:p>
                      <a:r>
                        <a:rPr lang="en-IN" sz="1800" b="0" dirty="0">
                          <a:solidFill>
                            <a:schemeClr val="bg1"/>
                          </a:solidFill>
                          <a:latin typeface="Times New Roman" pitchFamily="18" charset="0"/>
                          <a:cs typeface="Times New Roman" pitchFamily="18" charset="0"/>
                        </a:rPr>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chemeClr val="bg1"/>
                          </a:solidFill>
                          <a:latin typeface="Times New Roman" pitchFamily="18" charset="0"/>
                          <a:cs typeface="Times New Roman" pitchFamily="18" charset="0"/>
                        </a:rPr>
                        <a:t>J.O. Contreras, S. </a:t>
                      </a:r>
                      <a:r>
                        <a:rPr lang="en-IN" sz="1800" b="0" dirty="0" err="1">
                          <a:solidFill>
                            <a:schemeClr val="bg1"/>
                          </a:solidFill>
                          <a:latin typeface="Times New Roman" pitchFamily="18" charset="0"/>
                          <a:cs typeface="Times New Roman" pitchFamily="18" charset="0"/>
                        </a:rPr>
                        <a:t>Hilles</a:t>
                      </a:r>
                      <a:r>
                        <a:rPr lang="en-IN" sz="1800" b="0" dirty="0">
                          <a:solidFill>
                            <a:schemeClr val="bg1"/>
                          </a:solidFill>
                          <a:latin typeface="Times New Roman" pitchFamily="18" charset="0"/>
                          <a:cs typeface="Times New Roman" pitchFamily="18" charset="0"/>
                        </a:rPr>
                        <a:t>, Z. B. Abubakar</a:t>
                      </a:r>
                      <a:endParaRPr lang="en-US" sz="1800" b="0" dirty="0">
                        <a:solidFill>
                          <a:schemeClr val="bg1"/>
                        </a:solidFill>
                        <a:latin typeface="Times New Roman" pitchFamily="18" charset="0"/>
                        <a:cs typeface="Times New Roman" pitchFamily="18" charset="0"/>
                      </a:endParaRPr>
                    </a:p>
                    <a:p>
                      <a:endParaRPr lang="en-IN" sz="1800"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b="0" dirty="0">
                          <a:solidFill>
                            <a:schemeClr val="bg1"/>
                          </a:solidFill>
                          <a:latin typeface="Times New Roman" pitchFamily="18" charset="0"/>
                          <a:cs typeface="Times New Roman" pitchFamily="18" charset="0"/>
                        </a:rPr>
                        <a:t>Automated Essay Scoring with ontology based on Text mining and NLTK tools</a:t>
                      </a:r>
                      <a:endParaRPr lang="en-US" sz="1800" b="0" dirty="0">
                        <a:solidFill>
                          <a:schemeClr val="bg2"/>
                        </a:solidFill>
                        <a:latin typeface="Times New Roman" pitchFamily="18" charset="0"/>
                        <a:cs typeface="Times New Roman" pitchFamily="18" charset="0"/>
                      </a:endParaRPr>
                    </a:p>
                    <a:p>
                      <a:pPr marL="342900" indent="-342900">
                        <a:buFont typeface="+mj-lt"/>
                        <a:buAutoNum type="arabicPeriod"/>
                      </a:pPr>
                      <a:endParaRPr lang="en-US" sz="18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bg2"/>
                          </a:solidFill>
                          <a:latin typeface="Times New Roman" pitchFamily="18" charset="0"/>
                          <a:cs typeface="Times New Roman" pitchFamily="18" charset="0"/>
                        </a:rPr>
                        <a:t>They apply the NLTK to do the preliminary approach for essays to enhance the essay grading</a:t>
                      </a:r>
                    </a:p>
                    <a:p>
                      <a:endParaRPr lang="en-US" sz="18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chemeClr val="bg2"/>
                          </a:solidFill>
                          <a:latin typeface="Times New Roman" pitchFamily="18" charset="0"/>
                          <a:cs typeface="Times New Roman" pitchFamily="18" charset="0"/>
                        </a:rPr>
                        <a:t>International Conference on Smart Computing and Electronic Enterprise</a:t>
                      </a:r>
                    </a:p>
                    <a:p>
                      <a:endParaRPr lang="en-US" sz="1800" b="1" dirty="0">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bg2"/>
                          </a:solidFill>
                          <a:latin typeface="Times New Roman" pitchFamily="18" charset="0"/>
                          <a:cs typeface="Times New Roman" pitchFamily="18" charset="0"/>
                        </a:rPr>
                        <a:t>2018</a:t>
                      </a:r>
                    </a:p>
                    <a:p>
                      <a:endParaRPr lang="en-IN" sz="1800" b="0" dirty="0">
                        <a:solidFill>
                          <a:schemeClr val="bg2"/>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719735766"/>
                  </a:ext>
                </a:extLst>
              </a:tr>
              <a:tr h="2274952">
                <a:tc>
                  <a:txBody>
                    <a:bodyPr/>
                    <a:lstStyle/>
                    <a:p>
                      <a:r>
                        <a:rPr lang="en-IN" sz="1800" b="0" baseline="0" dirty="0">
                          <a:solidFill>
                            <a:schemeClr val="bg1"/>
                          </a:solidFill>
                          <a:latin typeface="Times New Roman" pitchFamily="18" charset="0"/>
                          <a:cs typeface="Times New Roman" pitchFamily="18" charset="0"/>
                        </a:rPr>
                        <a:t> 4</a:t>
                      </a:r>
                      <a:r>
                        <a:rPr lang="en-IN" sz="1800" b="0" dirty="0">
                          <a:solidFill>
                            <a:schemeClr val="bg1"/>
                          </a:solidFill>
                          <a:latin typeface="Times New Roman" pitchFamily="18" charset="0"/>
                          <a:cs typeface="Times New Roman" pitchFamily="18"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lang="en-US" sz="1800" b="0" dirty="0">
                          <a:solidFill>
                            <a:schemeClr val="bg1"/>
                          </a:solidFill>
                          <a:latin typeface="Times New Roman" pitchFamily="18" charset="0"/>
                          <a:cs typeface="Times New Roman" pitchFamily="18" charset="0"/>
                        </a:rPr>
                        <a:t>A.R. </a:t>
                      </a:r>
                      <a:r>
                        <a:rPr lang="en-US" sz="1800" b="0" dirty="0" err="1">
                          <a:solidFill>
                            <a:schemeClr val="bg1"/>
                          </a:solidFill>
                          <a:latin typeface="Times New Roman" pitchFamily="18" charset="0"/>
                          <a:cs typeface="Times New Roman" pitchFamily="18" charset="0"/>
                        </a:rPr>
                        <a:t>Lahitani</a:t>
                      </a:r>
                      <a:r>
                        <a:rPr lang="en-US" sz="1800" b="0" dirty="0">
                          <a:solidFill>
                            <a:schemeClr val="bg1"/>
                          </a:solidFill>
                          <a:latin typeface="Times New Roman" pitchFamily="18" charset="0"/>
                          <a:cs typeface="Times New Roman" pitchFamily="18" charset="0"/>
                        </a:rPr>
                        <a:t>, A.E. </a:t>
                      </a:r>
                      <a:r>
                        <a:rPr lang="en-US" sz="1800" b="0" dirty="0" err="1">
                          <a:solidFill>
                            <a:schemeClr val="bg1"/>
                          </a:solidFill>
                          <a:latin typeface="Times New Roman" pitchFamily="18" charset="0"/>
                          <a:cs typeface="Times New Roman" pitchFamily="18" charset="0"/>
                        </a:rPr>
                        <a:t>Permanasari</a:t>
                      </a:r>
                      <a:r>
                        <a:rPr lang="en-US" sz="1800" b="0" dirty="0">
                          <a:solidFill>
                            <a:schemeClr val="bg1"/>
                          </a:solidFill>
                          <a:latin typeface="Times New Roman" pitchFamily="18" charset="0"/>
                          <a:cs typeface="Times New Roman" pitchFamily="18" charset="0"/>
                        </a:rPr>
                        <a:t> and N.A. </a:t>
                      </a:r>
                      <a:r>
                        <a:rPr lang="en-US" sz="1800" b="0" dirty="0" err="1">
                          <a:solidFill>
                            <a:schemeClr val="bg1"/>
                          </a:solidFill>
                          <a:latin typeface="Times New Roman" pitchFamily="18" charset="0"/>
                          <a:cs typeface="Times New Roman" pitchFamily="18" charset="0"/>
                        </a:rPr>
                        <a:t>Setiawan</a:t>
                      </a:r>
                      <a:endParaRPr lang="en-IN" sz="1800"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indent="0">
                        <a:buNone/>
                      </a:pPr>
                      <a:r>
                        <a:rPr lang="en-US" sz="1800" b="0" dirty="0">
                          <a:solidFill>
                            <a:schemeClr val="bg1"/>
                          </a:solidFill>
                          <a:latin typeface="Times New Roman" pitchFamily="18" charset="0"/>
                          <a:cs typeface="Times New Roman" pitchFamily="18" charset="0"/>
                        </a:rPr>
                        <a:t>Cosine similarity to determine similarity measure</a:t>
                      </a:r>
                    </a:p>
                    <a:p>
                      <a:pPr marL="342900" indent="-342900">
                        <a:buFont typeface="+mj-lt"/>
                        <a:buAutoNum type="arabicPeriod"/>
                      </a:pPr>
                      <a:endParaRPr lang="en-US" sz="1800" b="1" dirty="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8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bg2"/>
                          </a:solidFill>
                          <a:latin typeface="Times New Roman" pitchFamily="18" charset="0"/>
                          <a:cs typeface="Times New Roman" pitchFamily="18" charset="0"/>
                        </a:rPr>
                        <a:t>Using cosine similarity they evaluate the essays in text document.</a:t>
                      </a:r>
                    </a:p>
                    <a:p>
                      <a:endParaRPr lang="en-US" sz="18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bg2"/>
                          </a:solidFill>
                          <a:latin typeface="Times New Roman" pitchFamily="18" charset="0"/>
                          <a:cs typeface="Times New Roman" pitchFamily="18" charset="0"/>
                        </a:rPr>
                        <a:t>4</a:t>
                      </a:r>
                      <a:r>
                        <a:rPr lang="en-US" sz="1800" b="0" baseline="30000" dirty="0">
                          <a:solidFill>
                            <a:schemeClr val="bg2"/>
                          </a:solidFill>
                          <a:latin typeface="Times New Roman" pitchFamily="18" charset="0"/>
                          <a:cs typeface="Times New Roman" pitchFamily="18" charset="0"/>
                        </a:rPr>
                        <a:t>th</a:t>
                      </a:r>
                      <a:r>
                        <a:rPr lang="en-US" sz="1800" b="0" dirty="0">
                          <a:solidFill>
                            <a:schemeClr val="bg2"/>
                          </a:solidFill>
                          <a:latin typeface="Times New Roman" pitchFamily="18" charset="0"/>
                          <a:cs typeface="Times New Roman" pitchFamily="18" charset="0"/>
                        </a:rPr>
                        <a:t> International Conference of Cyber &amp; IT Service Management</a:t>
                      </a:r>
                    </a:p>
                    <a:p>
                      <a:endParaRPr lang="en-US" sz="1800" b="1" dirty="0">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sz="1800" b="1" dirty="0">
                        <a:solidFill>
                          <a:schemeClr val="bg2"/>
                        </a:solidFill>
                        <a:latin typeface="Times New Roman" panose="02020603050405020304" pitchFamily="18" charset="0"/>
                        <a:cs typeface="Times New Roman" panose="02020603050405020304" pitchFamily="18" charset="0"/>
                      </a:endParaRPr>
                    </a:p>
                    <a:p>
                      <a:r>
                        <a:rPr lang="en-IN" sz="1800" b="0" dirty="0">
                          <a:solidFill>
                            <a:schemeClr val="bg2"/>
                          </a:solidFill>
                          <a:latin typeface="Times New Roman" pitchFamily="18" charset="0"/>
                          <a:cs typeface="Times New Roman" pitchFamily="18" charset="0"/>
                        </a:rPr>
                        <a:t>2016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4153567538"/>
                  </a:ext>
                </a:extLst>
              </a:tr>
            </a:tbl>
          </a:graphicData>
        </a:graphic>
      </p:graphicFrame>
    </p:spTree>
    <p:extLst>
      <p:ext uri="{BB962C8B-B14F-4D97-AF65-F5344CB8AC3E}">
        <p14:creationId xmlns:p14="http://schemas.microsoft.com/office/powerpoint/2010/main" val="2768353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79512" y="324071"/>
            <a:ext cx="6660232" cy="675926"/>
          </a:xfrm>
        </p:spPr>
        <p:txBody>
          <a:bodyPr/>
          <a:lstStyle/>
          <a:p>
            <a:r>
              <a:rPr lang="en-US" b="0" dirty="0"/>
              <a:t>EXISTING</a:t>
            </a:r>
            <a:r>
              <a:rPr lang="en-US" dirty="0"/>
              <a:t> SYSTEM</a:t>
            </a:r>
          </a:p>
        </p:txBody>
      </p:sp>
      <p:sp>
        <p:nvSpPr>
          <p:cNvPr id="6" name="Slide Number Placeholder 5">
            <a:extLst>
              <a:ext uri="{FF2B5EF4-FFF2-40B4-BE49-F238E27FC236}">
                <a16:creationId xmlns:a16="http://schemas.microsoft.com/office/drawing/2014/main" id="{0369C6F3-E4EF-4838-98C2-5EB64FEBBA51}"/>
              </a:ext>
            </a:extLst>
          </p:cNvPr>
          <p:cNvSpPr>
            <a:spLocks noGrp="1"/>
          </p:cNvSpPr>
          <p:nvPr>
            <p:ph type="sldNum" sz="quarter" idx="11"/>
          </p:nvPr>
        </p:nvSpPr>
        <p:spPr/>
        <p:txBody>
          <a:bodyPr/>
          <a:lstStyle/>
          <a:p>
            <a:fld id="{FEA1243F-3000-4347-94A4-FBDEAD3122CB}" type="slidenum">
              <a:rPr lang="en-US" smtClean="0"/>
              <a:pPr/>
              <a:t>7</a:t>
            </a:fld>
            <a:endParaRPr lang="en-US" dirty="0"/>
          </a:p>
        </p:txBody>
      </p:sp>
      <p:sp>
        <p:nvSpPr>
          <p:cNvPr id="4" name="TextBox 3">
            <a:extLst>
              <a:ext uri="{FF2B5EF4-FFF2-40B4-BE49-F238E27FC236}">
                <a16:creationId xmlns:a16="http://schemas.microsoft.com/office/drawing/2014/main" id="{CADC2D55-A80F-4CBE-9B95-F87A7D3175ED}"/>
              </a:ext>
            </a:extLst>
          </p:cNvPr>
          <p:cNvSpPr txBox="1"/>
          <p:nvPr/>
        </p:nvSpPr>
        <p:spPr>
          <a:xfrm>
            <a:off x="785786" y="1357298"/>
            <a:ext cx="7786742" cy="5509200"/>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solidFill>
                  <a:schemeClr val="bg1"/>
                </a:solidFill>
                <a:effectLst/>
                <a:latin typeface="Times New Roman" pitchFamily="18" charset="0"/>
                <a:cs typeface="Times New Roman" pitchFamily="18" charset="0"/>
              </a:rPr>
              <a:t>Traditional answer evaluation i.e.. manual checking of answers, onscreen evaluation system is used to improve the evaluation process </a:t>
            </a:r>
            <a:r>
              <a:rPr lang="en-IN" sz="2000" dirty="0">
                <a:solidFill>
                  <a:schemeClr val="bg1"/>
                </a:solidFill>
                <a:latin typeface="Times New Roman" pitchFamily="18" charset="0"/>
                <a:cs typeface="Times New Roman" pitchFamily="18" charset="0"/>
              </a:rPr>
              <a:t>and more human resources are used.</a:t>
            </a:r>
            <a:endParaRPr lang="en-IN" sz="2000" dirty="0">
              <a:solidFill>
                <a:schemeClr val="bg1"/>
              </a:solidFill>
              <a:effectLst/>
              <a:latin typeface="Times New Roman" pitchFamily="18" charset="0"/>
              <a:cs typeface="Times New Roman" pitchFamily="18" charset="0"/>
            </a:endParaRPr>
          </a:p>
          <a:p>
            <a:pPr marL="285750" indent="-285750" algn="just">
              <a:buFont typeface="Arial" panose="020B0604020202020204" pitchFamily="34" charset="0"/>
              <a:buChar char="•"/>
            </a:pPr>
            <a:endParaRPr lang="en-IN" sz="2000" dirty="0">
              <a:solidFill>
                <a:schemeClr val="bg1"/>
              </a:solidFill>
              <a:effectLst/>
              <a:latin typeface="Times New Roman" pitchFamily="18" charset="0"/>
              <a:cs typeface="Times New Roman" pitchFamily="18" charset="0"/>
            </a:endParaRPr>
          </a:p>
          <a:p>
            <a:pPr marL="285750" indent="-285750" algn="just">
              <a:buFont typeface="Arial" panose="020B0604020202020204" pitchFamily="34" charset="0"/>
              <a:buChar char="•"/>
            </a:pPr>
            <a:r>
              <a:rPr lang="en-IN" sz="2000" dirty="0">
                <a:solidFill>
                  <a:schemeClr val="bg1"/>
                </a:solidFill>
                <a:latin typeface="Times New Roman" pitchFamily="18" charset="0"/>
                <a:cs typeface="Times New Roman" pitchFamily="18" charset="0"/>
              </a:rPr>
              <a:t>Automated evaluation of answer is only digital text and online essay assessment, MCQs.</a:t>
            </a:r>
            <a:endParaRPr lang="en-IN" sz="2000" dirty="0">
              <a:solidFill>
                <a:schemeClr val="bg1"/>
              </a:solidFill>
              <a:effectLst/>
              <a:latin typeface="Times New Roman" pitchFamily="18" charset="0"/>
              <a:cs typeface="Times New Roman" pitchFamily="18" charset="0"/>
            </a:endParaRPr>
          </a:p>
          <a:p>
            <a:pPr marL="285750" indent="-285750" algn="just">
              <a:buFont typeface="Arial" panose="020B0604020202020204" pitchFamily="34" charset="0"/>
              <a:buChar char="•"/>
            </a:pPr>
            <a:endParaRPr lang="en-IN" sz="2000" dirty="0">
              <a:solidFill>
                <a:schemeClr val="bg1"/>
              </a:solidFill>
              <a:latin typeface="Times New Roman" pitchFamily="18" charset="0"/>
              <a:cs typeface="Times New Roman" pitchFamily="18" charset="0"/>
            </a:endParaRPr>
          </a:p>
          <a:p>
            <a:pPr marL="285750" indent="-285750" algn="just">
              <a:buFont typeface="Arial" panose="020B0604020202020204" pitchFamily="34" charset="0"/>
              <a:buChar char="•"/>
            </a:pPr>
            <a:r>
              <a:rPr lang="en-IN" sz="2000" dirty="0">
                <a:solidFill>
                  <a:schemeClr val="bg1"/>
                </a:solidFill>
                <a:effectLst/>
                <a:latin typeface="Times New Roman" pitchFamily="18" charset="0"/>
                <a:cs typeface="Times New Roman" pitchFamily="18" charset="0"/>
              </a:rPr>
              <a:t>In </a:t>
            </a:r>
            <a:r>
              <a:rPr lang="en-IN" sz="2000" dirty="0">
                <a:solidFill>
                  <a:schemeClr val="bg1"/>
                </a:solidFill>
                <a:latin typeface="Times New Roman" pitchFamily="18" charset="0"/>
                <a:cs typeface="Times New Roman" pitchFamily="18" charset="0"/>
              </a:rPr>
              <a:t>text extraction phase, the Optical Character Recognizer (OCR) can reliably recognize printed text.</a:t>
            </a:r>
          </a:p>
          <a:p>
            <a:pPr marL="285750" indent="-285750" algn="just">
              <a:buFont typeface="Arial" panose="020B0604020202020204" pitchFamily="34" charset="0"/>
              <a:buChar char="•"/>
            </a:pPr>
            <a:endParaRPr lang="en-IN" sz="2000" dirty="0">
              <a:solidFill>
                <a:schemeClr val="bg1"/>
              </a:solidFill>
              <a:latin typeface="Times New Roman" pitchFamily="18" charset="0"/>
              <a:cs typeface="Times New Roman" pitchFamily="18" charset="0"/>
            </a:endParaRPr>
          </a:p>
          <a:p>
            <a:pPr marL="285750" indent="-285750" algn="just">
              <a:buFont typeface="Arial" panose="020B0604020202020204" pitchFamily="34" charset="0"/>
              <a:buChar char="•"/>
            </a:pPr>
            <a:r>
              <a:rPr lang="en-IN" sz="2000" dirty="0">
                <a:solidFill>
                  <a:schemeClr val="bg1"/>
                </a:solidFill>
                <a:effectLst/>
                <a:latin typeface="Times New Roman" pitchFamily="18" charset="0"/>
                <a:cs typeface="Times New Roman" pitchFamily="18" charset="0"/>
              </a:rPr>
              <a:t>OCR tools </a:t>
            </a:r>
            <a:r>
              <a:rPr lang="en-IN" sz="2000" dirty="0">
                <a:solidFill>
                  <a:schemeClr val="bg1"/>
                </a:solidFill>
                <a:latin typeface="Times New Roman" pitchFamily="18" charset="0"/>
                <a:cs typeface="Times New Roman" pitchFamily="18" charset="0"/>
              </a:rPr>
              <a:t>using</a:t>
            </a:r>
            <a:r>
              <a:rPr lang="en-IN" sz="2000" dirty="0">
                <a:solidFill>
                  <a:schemeClr val="bg1"/>
                </a:solidFill>
                <a:effectLst/>
                <a:latin typeface="Times New Roman" pitchFamily="18" charset="0"/>
                <a:cs typeface="Times New Roman" pitchFamily="18" charset="0"/>
              </a:rPr>
              <a:t> Offline Handwritten Text recognizer are used to extract the handwritten text.</a:t>
            </a:r>
          </a:p>
          <a:p>
            <a:pPr marL="285750" indent="-285750" algn="just">
              <a:buFont typeface="Arial" panose="020B0604020202020204" pitchFamily="34" charset="0"/>
              <a:buChar char="•"/>
            </a:pPr>
            <a:endParaRPr lang="en-IN" sz="2000" dirty="0">
              <a:solidFill>
                <a:schemeClr val="bg1"/>
              </a:solidFill>
              <a:latin typeface="Times New Roman" pitchFamily="18" charset="0"/>
              <a:cs typeface="Times New Roman" pitchFamily="18" charset="0"/>
            </a:endParaRPr>
          </a:p>
          <a:p>
            <a:pPr marL="285750" indent="-285750" algn="just">
              <a:buFont typeface="Arial" panose="020B0604020202020204" pitchFamily="34" charset="0"/>
              <a:buChar char="•"/>
            </a:pPr>
            <a:endParaRPr lang="en-IN" sz="2000" dirty="0">
              <a:solidFill>
                <a:schemeClr val="bg1"/>
              </a:solidFill>
              <a:effectLst/>
              <a:latin typeface="Times New Roman" pitchFamily="18" charset="0"/>
              <a:cs typeface="Times New Roman" pitchFamily="18" charset="0"/>
            </a:endParaRPr>
          </a:p>
          <a:p>
            <a:pPr marL="285750" indent="-285750" algn="just">
              <a:buFont typeface="Arial" panose="020B0604020202020204" pitchFamily="34" charset="0"/>
              <a:buChar char="•"/>
            </a:pPr>
            <a:endParaRPr lang="en-IN" b="1" dirty="0">
              <a:solidFill>
                <a:schemeClr val="bg1"/>
              </a:solidFill>
              <a:effectLst/>
            </a:endParaRPr>
          </a:p>
          <a:p>
            <a:pPr marL="285750" indent="-285750" algn="just">
              <a:buFont typeface="Arial" panose="020B0604020202020204" pitchFamily="34" charset="0"/>
              <a:buChar char="•"/>
            </a:pPr>
            <a:endParaRPr lang="en-IN" b="1" dirty="0">
              <a:solidFill>
                <a:schemeClr val="bg1"/>
              </a:solidFill>
              <a:effectLst/>
            </a:endParaRPr>
          </a:p>
          <a:p>
            <a:endParaRPr lang="en-IN" b="1" dirty="0">
              <a:solidFill>
                <a:schemeClr val="bg1"/>
              </a:solidFill>
            </a:endParaRPr>
          </a:p>
          <a:p>
            <a:pPr marL="285750" indent="-285750" algn="just">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076501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79512" y="324071"/>
            <a:ext cx="6660232" cy="675926"/>
          </a:xfrm>
        </p:spPr>
        <p:txBody>
          <a:bodyPr/>
          <a:lstStyle/>
          <a:p>
            <a:r>
              <a:rPr lang="en-US" b="0" dirty="0"/>
              <a:t>PROBLEM</a:t>
            </a:r>
            <a:r>
              <a:rPr lang="en-US" dirty="0"/>
              <a:t> STATEMENT</a:t>
            </a:r>
          </a:p>
        </p:txBody>
      </p:sp>
      <p:sp>
        <p:nvSpPr>
          <p:cNvPr id="6" name="Slide Number Placeholder 5">
            <a:extLst>
              <a:ext uri="{FF2B5EF4-FFF2-40B4-BE49-F238E27FC236}">
                <a16:creationId xmlns:a16="http://schemas.microsoft.com/office/drawing/2014/main" id="{0369C6F3-E4EF-4838-98C2-5EB64FEBBA51}"/>
              </a:ext>
            </a:extLst>
          </p:cNvPr>
          <p:cNvSpPr>
            <a:spLocks noGrp="1"/>
          </p:cNvSpPr>
          <p:nvPr>
            <p:ph type="sldNum" sz="quarter" idx="11"/>
          </p:nvPr>
        </p:nvSpPr>
        <p:spPr/>
        <p:txBody>
          <a:bodyPr/>
          <a:lstStyle/>
          <a:p>
            <a:fld id="{FEA1243F-3000-4347-94A4-FBDEAD3122CB}" type="slidenum">
              <a:rPr lang="en-US" smtClean="0"/>
              <a:pPr/>
              <a:t>8</a:t>
            </a:fld>
            <a:endParaRPr lang="en-US" dirty="0"/>
          </a:p>
        </p:txBody>
      </p:sp>
      <p:sp>
        <p:nvSpPr>
          <p:cNvPr id="4" name="TextBox 3">
            <a:extLst>
              <a:ext uri="{FF2B5EF4-FFF2-40B4-BE49-F238E27FC236}">
                <a16:creationId xmlns:a16="http://schemas.microsoft.com/office/drawing/2014/main" id="{CADC2D55-A80F-4CBE-9B95-F87A7D3175ED}"/>
              </a:ext>
            </a:extLst>
          </p:cNvPr>
          <p:cNvSpPr txBox="1"/>
          <p:nvPr/>
        </p:nvSpPr>
        <p:spPr>
          <a:xfrm>
            <a:off x="642910" y="1500174"/>
            <a:ext cx="8001056"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bg1"/>
                </a:solidFill>
                <a:latin typeface="Times New Roman" pitchFamily="18" charset="0"/>
                <a:cs typeface="Times New Roman" pitchFamily="18" charset="0"/>
              </a:rPr>
              <a:t>Simple evaluation takes a lot of time and does not guarantee a accurate dependable outcome.</a:t>
            </a:r>
          </a:p>
          <a:p>
            <a:pPr marL="285750" indent="-285750" algn="just">
              <a:buFont typeface="Arial" panose="020B0604020202020204" pitchFamily="34" charset="0"/>
              <a:buChar char="•"/>
            </a:pPr>
            <a:endParaRPr lang="en-US" sz="2000" dirty="0">
              <a:solidFill>
                <a:schemeClr val="bg1"/>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2000" dirty="0">
                <a:solidFill>
                  <a:schemeClr val="bg1"/>
                </a:solidFill>
                <a:latin typeface="Times New Roman" pitchFamily="18" charset="0"/>
                <a:cs typeface="Times New Roman" pitchFamily="18" charset="0"/>
              </a:rPr>
              <a:t>In the same way its difficult for a common man to read the whole answer sheet and crosscheck the answers in the answer key and textbooks.</a:t>
            </a:r>
          </a:p>
          <a:p>
            <a:pPr marL="285750" indent="-285750" algn="just">
              <a:buFont typeface="Arial" panose="020B0604020202020204" pitchFamily="34" charset="0"/>
              <a:buChar char="•"/>
            </a:pPr>
            <a:endParaRPr lang="en-US" sz="2000" dirty="0">
              <a:solidFill>
                <a:schemeClr val="bg1"/>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2000" dirty="0">
                <a:solidFill>
                  <a:schemeClr val="bg1"/>
                </a:solidFill>
                <a:latin typeface="Times New Roman" pitchFamily="18" charset="0"/>
                <a:cs typeface="Times New Roman" pitchFamily="18" charset="0"/>
              </a:rPr>
              <a:t>In Handwriting recognition OCR tools does not provide accurate recognition due to large amount of variations in handwriting.</a:t>
            </a:r>
          </a:p>
        </p:txBody>
      </p:sp>
    </p:spTree>
    <p:extLst>
      <p:ext uri="{BB962C8B-B14F-4D97-AF65-F5344CB8AC3E}">
        <p14:creationId xmlns:p14="http://schemas.microsoft.com/office/powerpoint/2010/main" val="3957779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23528" y="365395"/>
            <a:ext cx="5010472" cy="799306"/>
          </a:xfrm>
        </p:spPr>
        <p:txBody>
          <a:bodyPr/>
          <a:lstStyle/>
          <a:p>
            <a:r>
              <a:rPr lang="en-US" b="0" dirty="0"/>
              <a:t>PROPOSED</a:t>
            </a:r>
            <a:r>
              <a:rPr lang="en-US" dirty="0"/>
              <a:t> SYSTEM</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9</a:t>
            </a:fld>
            <a:endParaRPr lang="en-US" dirty="0"/>
          </a:p>
        </p:txBody>
      </p:sp>
      <p:sp>
        <p:nvSpPr>
          <p:cNvPr id="7" name="TextBox 6">
            <a:extLst>
              <a:ext uri="{FF2B5EF4-FFF2-40B4-BE49-F238E27FC236}">
                <a16:creationId xmlns:a16="http://schemas.microsoft.com/office/drawing/2014/main" id="{2C8C7A2B-60CC-436A-8E3D-555AF5E0E358}"/>
              </a:ext>
            </a:extLst>
          </p:cNvPr>
          <p:cNvSpPr txBox="1"/>
          <p:nvPr/>
        </p:nvSpPr>
        <p:spPr>
          <a:xfrm>
            <a:off x="714348" y="1428737"/>
            <a:ext cx="7786742" cy="492442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rgbClr val="292929"/>
                </a:solidFill>
                <a:latin typeface="Times New Roman" pitchFamily="18" charset="0"/>
                <a:cs typeface="Times New Roman" pitchFamily="18" charset="0"/>
              </a:rPr>
              <a:t>We build a application interface to perform automatically handwritten </a:t>
            </a:r>
            <a:r>
              <a:rPr lang="en-US" sz="2000" dirty="0" err="1">
                <a:solidFill>
                  <a:srgbClr val="292929"/>
                </a:solidFill>
                <a:latin typeface="Times New Roman" pitchFamily="18" charset="0"/>
                <a:cs typeface="Times New Roman" pitchFamily="18" charset="0"/>
              </a:rPr>
              <a:t>answersheet</a:t>
            </a:r>
            <a:r>
              <a:rPr lang="en-US" sz="2000" dirty="0">
                <a:solidFill>
                  <a:srgbClr val="292929"/>
                </a:solidFill>
                <a:latin typeface="Times New Roman" pitchFamily="18" charset="0"/>
                <a:cs typeface="Times New Roman" pitchFamily="18" charset="0"/>
              </a:rPr>
              <a:t> evaluation and display the result.</a:t>
            </a:r>
          </a:p>
          <a:p>
            <a:pPr marL="285750" indent="-285750" algn="just">
              <a:buFont typeface="Arial" panose="020B0604020202020204" pitchFamily="34" charset="0"/>
              <a:buChar char="•"/>
            </a:pPr>
            <a:endParaRPr lang="en-US" sz="2000" dirty="0">
              <a:solidFill>
                <a:srgbClr val="292929"/>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2000" i="0" dirty="0">
                <a:solidFill>
                  <a:srgbClr val="292929"/>
                </a:solidFill>
                <a:effectLst/>
                <a:latin typeface="Times New Roman" pitchFamily="18" charset="0"/>
                <a:cs typeface="Times New Roman" pitchFamily="18" charset="0"/>
              </a:rPr>
              <a:t>Extract the text </a:t>
            </a:r>
            <a:r>
              <a:rPr lang="en-US" sz="2000" dirty="0">
                <a:solidFill>
                  <a:srgbClr val="292929"/>
                </a:solidFill>
                <a:latin typeface="Times New Roman" pitchFamily="18" charset="0"/>
                <a:cs typeface="Times New Roman" pitchFamily="18" charset="0"/>
              </a:rPr>
              <a:t>from images using Tesseract OCR and Google Vision API.</a:t>
            </a:r>
            <a:endParaRPr lang="en-US" sz="2000" i="0" dirty="0">
              <a:solidFill>
                <a:srgbClr val="292929"/>
              </a:solidFill>
              <a:effectLst/>
              <a:latin typeface="Times New Roman" pitchFamily="18" charset="0"/>
              <a:cs typeface="Times New Roman" pitchFamily="18" charset="0"/>
            </a:endParaRPr>
          </a:p>
          <a:p>
            <a:pPr marL="285750" indent="-285750" algn="just">
              <a:buFont typeface="Arial" panose="020B0604020202020204" pitchFamily="34" charset="0"/>
              <a:buChar char="•"/>
            </a:pPr>
            <a:endParaRPr lang="en-US" sz="2000" dirty="0">
              <a:solidFill>
                <a:srgbClr val="292929"/>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2000" dirty="0">
                <a:solidFill>
                  <a:schemeClr val="bg1"/>
                </a:solidFill>
                <a:latin typeface="Times New Roman" pitchFamily="18" charset="0"/>
                <a:cs typeface="Times New Roman" pitchFamily="18" charset="0"/>
              </a:rPr>
              <a:t>In evaluation process changing the both answer key text and handwritten text into vector format and apply cosine similarity to measure the score of the answer.</a:t>
            </a:r>
          </a:p>
          <a:p>
            <a:pPr algn="just"/>
            <a:endParaRPr lang="en-US" sz="2000" dirty="0">
              <a:solidFill>
                <a:schemeClr val="bg1"/>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2000" dirty="0">
                <a:solidFill>
                  <a:schemeClr val="bg1"/>
                </a:solidFill>
                <a:latin typeface="Times New Roman" pitchFamily="18" charset="0"/>
                <a:cs typeface="Times New Roman" pitchFamily="18" charset="0"/>
              </a:rPr>
              <a:t>To improve the evaluation process using NLTK(Natural language Toolkit) for processing the text.</a:t>
            </a:r>
          </a:p>
          <a:p>
            <a:pPr marL="285750" indent="-285750">
              <a:buFont typeface="Arial" panose="020B0604020202020204" pitchFamily="34" charset="0"/>
              <a:buChar char="•"/>
            </a:pPr>
            <a:endParaRPr lang="en-US" sz="2000" dirty="0">
              <a:solidFill>
                <a:schemeClr val="bg1"/>
              </a:solidFill>
              <a:latin typeface="Times New Roman" pitchFamily="18" charset="0"/>
              <a:cs typeface="Times New Roman" pitchFamily="18" charset="0"/>
            </a:endParaRP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endParaRPr lang="en-US" b="1"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2.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3483</TotalTime>
  <Words>1518</Words>
  <Application>Microsoft Office PowerPoint</Application>
  <PresentationFormat>On-screen Show (4:3)</PresentationFormat>
  <Paragraphs>241</Paragraphs>
  <Slides>24</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Segoe UI</vt:lpstr>
      <vt:lpstr>Times New Roman</vt:lpstr>
      <vt:lpstr>Wingdings 2</vt:lpstr>
      <vt:lpstr>Verve</vt:lpstr>
      <vt:lpstr>HANDWRITTEN ANSWERSHEET EVALUATION APPLICATION  </vt:lpstr>
      <vt:lpstr> OBJECTIVES</vt:lpstr>
      <vt:lpstr>INTRODUCTION</vt:lpstr>
      <vt:lpstr>INTRODUCTION</vt:lpstr>
      <vt:lpstr>LITERATURE SURVEY</vt:lpstr>
      <vt:lpstr>LITERATURE SURVEY</vt:lpstr>
      <vt:lpstr>EXISTING SYSTEM</vt:lpstr>
      <vt:lpstr>PROBLEM STATEMENT</vt:lpstr>
      <vt:lpstr>PROPOSED SYSTEM</vt:lpstr>
      <vt:lpstr>REQUIREMENT ANALYSIS </vt:lpstr>
      <vt:lpstr> ARCHITECTURE DIAGRAM</vt:lpstr>
      <vt:lpstr>METHODOLOGIES</vt:lpstr>
      <vt:lpstr>MODULES</vt:lpstr>
      <vt:lpstr>ANSWER KEY EXTRACTION</vt:lpstr>
      <vt:lpstr>HANDWRITTEN TEXT EXTRACTION</vt:lpstr>
      <vt:lpstr>EVALUATION MODULE</vt:lpstr>
      <vt:lpstr>FLOW DIAGRAM FOR EVULATION MODEL</vt:lpstr>
      <vt:lpstr>OUTPUT SCREEN</vt:lpstr>
      <vt:lpstr>PowerPoint Presentation</vt:lpstr>
      <vt:lpstr>RESULTS </vt:lpstr>
      <vt:lpstr>CONCLUSION</vt:lpstr>
      <vt:lpstr>FUTURE ENHANCEMENT</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ANSWERSHEET  RECOGNITON Progress or Status</dc:title>
  <dc:creator>Anandhan R</dc:creator>
  <cp:lastModifiedBy>Anandhan R</cp:lastModifiedBy>
  <cp:revision>168</cp:revision>
  <dcterms:created xsi:type="dcterms:W3CDTF">2020-12-29T08:48:03Z</dcterms:created>
  <dcterms:modified xsi:type="dcterms:W3CDTF">2021-05-05T05:23:23Z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