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1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NM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[NM (2).xlsx]Sheet2!PivotTable1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Visualizing Employee Attendance Trend with Excel Charts</a:t>
            </a:r>
          </a:p>
          <a:p>
            <a:pPr>
              <a:defRPr/>
            </a:pPr>
            <a:endParaRPr lang="en-IN" dirty="0"/>
          </a:p>
        </c:rich>
      </c:tx>
      <c:layout>
        <c:manualLayout>
          <c:xMode val="edge"/>
          <c:yMode val="edge"/>
          <c:x val="0.11848600174978127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Active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Sheet2!$B$5:$B$11</c:f>
              <c:numCache>
                <c:formatCode>General</c:formatCode>
                <c:ptCount val="6"/>
                <c:pt idx="0">
                  <c:v>80400</c:v>
                </c:pt>
                <c:pt idx="1">
                  <c:v>200699</c:v>
                </c:pt>
                <c:pt idx="2">
                  <c:v>247935</c:v>
                </c:pt>
                <c:pt idx="3">
                  <c:v>267513</c:v>
                </c:pt>
                <c:pt idx="4">
                  <c:v>239465</c:v>
                </c:pt>
                <c:pt idx="5">
                  <c:v>145209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87-43B0-A4FE-2D59652D6D7E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Future Start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Sheet2!$C$5:$C$11</c:f>
              <c:numCache>
                <c:formatCode>General</c:formatCode>
                <c:ptCount val="6"/>
                <c:pt idx="1">
                  <c:v>28893</c:v>
                </c:pt>
                <c:pt idx="2">
                  <c:v>10784</c:v>
                </c:pt>
                <c:pt idx="3">
                  <c:v>28980</c:v>
                </c:pt>
                <c:pt idx="4">
                  <c:v>17847</c:v>
                </c:pt>
                <c:pt idx="5">
                  <c:v>3449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587-43B0-A4FE-2D59652D6D7E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Leave of Absence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Sheet2!$D$5:$D$11</c:f>
              <c:numCache>
                <c:formatCode>General</c:formatCode>
                <c:ptCount val="6"/>
                <c:pt idx="0">
                  <c:v>6649</c:v>
                </c:pt>
                <c:pt idx="1">
                  <c:v>36660</c:v>
                </c:pt>
                <c:pt idx="2">
                  <c:v>26536</c:v>
                </c:pt>
                <c:pt idx="3">
                  <c:v>21036</c:v>
                </c:pt>
                <c:pt idx="4">
                  <c:v>14782</c:v>
                </c:pt>
                <c:pt idx="5">
                  <c:v>9062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587-43B0-A4FE-2D59652D6D7E}"/>
            </c:ext>
          </c:extLst>
        </c:ser>
        <c:ser>
          <c:idx val="3"/>
          <c:order val="3"/>
          <c:tx>
            <c:strRef>
              <c:f>Sheet2!$E$3:$E$4</c:f>
              <c:strCache>
                <c:ptCount val="1"/>
                <c:pt idx="0">
                  <c:v>Terminated for Cause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Sheet2!$E$5:$E$11</c:f>
              <c:numCache>
                <c:formatCode>General</c:formatCode>
                <c:ptCount val="6"/>
                <c:pt idx="0">
                  <c:v>6732</c:v>
                </c:pt>
                <c:pt idx="1">
                  <c:v>12740</c:v>
                </c:pt>
                <c:pt idx="2">
                  <c:v>15748</c:v>
                </c:pt>
                <c:pt idx="3">
                  <c:v>17099</c:v>
                </c:pt>
                <c:pt idx="4">
                  <c:v>37811</c:v>
                </c:pt>
                <c:pt idx="5">
                  <c:v>10999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587-43B0-A4FE-2D59652D6D7E}"/>
            </c:ext>
          </c:extLst>
        </c:ser>
        <c:ser>
          <c:idx val="4"/>
          <c:order val="4"/>
          <c:tx>
            <c:strRef>
              <c:f>Sheet2!$F$3:$F$4</c:f>
              <c:strCache>
                <c:ptCount val="1"/>
                <c:pt idx="0">
                  <c:v>Voluntarily Terminated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Sheet2!$A$5:$A$11</c:f>
              <c:strCache>
                <c:ptCount val="6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</c:strCache>
            </c:strRef>
          </c:cat>
          <c:val>
            <c:numRef>
              <c:f>Sheet2!$F$5:$F$11</c:f>
              <c:numCache>
                <c:formatCode>General</c:formatCode>
                <c:ptCount val="6"/>
                <c:pt idx="0">
                  <c:v>13223</c:v>
                </c:pt>
                <c:pt idx="1">
                  <c:v>75289</c:v>
                </c:pt>
                <c:pt idx="2">
                  <c:v>40692</c:v>
                </c:pt>
                <c:pt idx="3">
                  <c:v>53622</c:v>
                </c:pt>
                <c:pt idx="4">
                  <c:v>71650</c:v>
                </c:pt>
                <c:pt idx="5">
                  <c:v>15870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587-43B0-A4FE-2D59652D6D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2251631"/>
        <c:axId val="1712391871"/>
      </c:barChart>
      <c:catAx>
        <c:axId val="1752251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2391871"/>
        <c:crosses val="autoZero"/>
        <c:auto val="1"/>
        <c:lblAlgn val="ctr"/>
        <c:lblOffset val="100"/>
        <c:noMultiLvlLbl val="0"/>
      </c:catAx>
      <c:valAx>
        <c:axId val="17123918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2251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47680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3936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1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99120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3476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00041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0236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2633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9702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6313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0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50503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5433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80439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588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7962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753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06000" y="480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2387" y="5504413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614613" y="-500620"/>
            <a:ext cx="14401800" cy="250966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54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sz="5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057400" y="325854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NAME:VIGNESHWAR.S</a:t>
            </a:r>
            <a:endParaRPr lang="en-US" sz="2400" dirty="0"/>
          </a:p>
          <a:p>
            <a:r>
              <a:rPr lang="en-US" sz="2400" dirty="0"/>
              <a:t>REGISTER NO:312214557, 7830131CECA5F199C134C0101C9BDE7D</a:t>
            </a:r>
          </a:p>
          <a:p>
            <a:r>
              <a:rPr lang="en-US" sz="2400" dirty="0" smtClean="0"/>
              <a:t>DEPARTMENT:DEPARTMENT OF COMMERCE</a:t>
            </a:r>
            <a:endParaRPr lang="en-US" sz="2400" dirty="0"/>
          </a:p>
          <a:p>
            <a:r>
              <a:rPr lang="en-US" sz="2400" dirty="0" smtClean="0"/>
              <a:t>COLLEGE:ST THOMAS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524000" y="2448242"/>
            <a:ext cx="82296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Dynamic Charts</a:t>
            </a:r>
            <a:r>
              <a:rPr lang="en-IN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Use </a:t>
            </a:r>
            <a:r>
              <a:rPr lang="en-IN" dirty="0"/>
              <a:t>line charts or area charts to show trends over time. These can help you easily identify patterns and fluctuations in </a:t>
            </a:r>
            <a:r>
              <a:rPr lang="en-IN" dirty="0" smtClean="0"/>
              <a:t>attendance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Conditional </a:t>
            </a:r>
            <a:r>
              <a:rPr lang="en-IN" dirty="0"/>
              <a:t>Formatting: Highlight specific data points or ranges using </a:t>
            </a:r>
            <a:r>
              <a:rPr lang="en-IN" dirty="0" smtClean="0"/>
              <a:t>colour </a:t>
            </a:r>
            <a:r>
              <a:rPr lang="en-IN" dirty="0"/>
              <a:t>scales or data bars.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For </a:t>
            </a:r>
            <a:r>
              <a:rPr lang="en-IN" dirty="0"/>
              <a:t>instance, you might use a gradient to show attendance levels, with high attendance in green and low in red.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57200"/>
            <a:ext cx="8911687" cy="1280890"/>
          </a:xfrm>
        </p:spPr>
        <p:txBody>
          <a:bodyPr/>
          <a:lstStyle/>
          <a:p>
            <a:r>
              <a:rPr lang="en-GB" dirty="0" smtClean="0"/>
              <a:t>RESULT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632080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96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66875" y="609600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6244673"/>
              </p:ext>
            </p:extLst>
          </p:nvPr>
        </p:nvGraphicFramePr>
        <p:xfrm>
          <a:off x="2514600" y="2438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533400"/>
            <a:ext cx="8911687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81200" y="2057400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In </a:t>
            </a:r>
            <a:r>
              <a:rPr lang="en-IN" dirty="0"/>
              <a:t>conclusion, effectively visualizing employee attendance trends in Excel involves a strategic approach to data organization and presentation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By </a:t>
            </a:r>
            <a:r>
              <a:rPr lang="en-IN" dirty="0"/>
              <a:t>using pivot tables and dynamic charts such as line, column, and stacked column charts, you can clearly illustrate attendance </a:t>
            </a:r>
            <a:r>
              <a:rPr lang="en-IN" dirty="0" smtClean="0"/>
              <a:t>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 </a:t>
            </a:r>
            <a:r>
              <a:rPr lang="en-IN" dirty="0"/>
              <a:t>compare different data points, and highlight trends over time. Enhancing these visualizations with </a:t>
            </a:r>
            <a:r>
              <a:rPr lang="en-IN" dirty="0" smtClean="0"/>
              <a:t>trend lines </a:t>
            </a:r>
            <a:r>
              <a:rPr lang="en-IN" dirty="0" smtClean="0"/>
              <a:t>, </a:t>
            </a:r>
            <a:r>
              <a:rPr lang="en-IN" dirty="0"/>
              <a:t>conditional </a:t>
            </a:r>
            <a:r>
              <a:rPr lang="en-IN" dirty="0" smtClean="0"/>
              <a:t>formatting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265334"/>
            <a:ext cx="85932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VISUALISING EMPLOYEE</a:t>
            </a:r>
          </a:p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TREND WITH</a:t>
            </a:r>
          </a:p>
          <a:p>
            <a:r>
              <a:rPr lang="en-GB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88786" y="3898991"/>
            <a:ext cx="2762250" cy="2691884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924675" y="1524000"/>
            <a:ext cx="238125" cy="1524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115803" y="762000"/>
            <a:ext cx="5800851" cy="5181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>
          <a:xfrm>
            <a:off x="990600" y="2298972"/>
            <a:ext cx="8534400" cy="1892028"/>
          </a:xfrm>
        </p:spPr>
        <p:txBody>
          <a:bodyPr>
            <a:normAutofit/>
          </a:bodyPr>
          <a:lstStyle/>
          <a:p>
            <a:r>
              <a:rPr lang="en-GB" dirty="0"/>
              <a:t>In a company with a large workforce, tracking and </a:t>
            </a:r>
            <a:r>
              <a:rPr lang="en-GB" dirty="0" err="1"/>
              <a:t>analyzing</a:t>
            </a:r>
            <a:r>
              <a:rPr lang="en-GB" dirty="0"/>
              <a:t> employee attendance trends is crucial for operational efficiency and resource management. The current manual methods of tracking attendance are cumbersome and prone to errors. Therefore, there is a need to visualize employee attendance data effectively using Excel charts. 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6885" y="590524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spc="5" dirty="0"/>
              <a:t>PROJECT	</a:t>
            </a:r>
            <a:r>
              <a:rPr sz="4000" spc="-20" dirty="0" smtClean="0"/>
              <a:t>OVERVIE</a:t>
            </a:r>
            <a:r>
              <a:rPr lang="en-GB" sz="4000" spc="-20" dirty="0" smtClean="0"/>
              <a:t>W</a:t>
            </a:r>
            <a:endParaRPr sz="40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Creating a project to visualize employee attendance trends using Excel charts involves several key steps. Here’s an overview of the process:1. Define the Scope and 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Objective</a:t>
            </a:r>
            <a:r>
              <a:rPr lang="en-GB" sz="24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goal is to visualize employee attendance trends over a specified period, such as daily, weekly, or monthly trends.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911266" y="705086"/>
            <a:ext cx="5800851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</a:t>
            </a:r>
            <a:r>
              <a:rPr sz="3200" spc="5" dirty="0"/>
              <a:t>?</a:t>
            </a:r>
            <a:endParaRPr sz="3200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1791878" y="2382872"/>
            <a:ext cx="8534400" cy="2112928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*The </a:t>
            </a:r>
            <a:r>
              <a:rPr lang="en-GB" dirty="0"/>
              <a:t>end users of an employee attendance trend visualization project typically </a:t>
            </a:r>
            <a:r>
              <a:rPr lang="en-GB" dirty="0" smtClean="0"/>
              <a:t>include : Human </a:t>
            </a:r>
            <a:r>
              <a:rPr lang="en-GB" dirty="0"/>
              <a:t>Resources (HR) </a:t>
            </a:r>
            <a:r>
              <a:rPr lang="en-GB" dirty="0" smtClean="0"/>
              <a:t>Team : Purpose</a:t>
            </a:r>
            <a:r>
              <a:rPr lang="en-GB" dirty="0"/>
              <a:t>: To monitor employee attendance patterns</a:t>
            </a:r>
            <a:r>
              <a:rPr lang="en-GB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identify </a:t>
            </a:r>
            <a:r>
              <a:rPr lang="en-GB" dirty="0"/>
              <a:t>issues like absenteeism or frequent tardiness, and manage leave policies </a:t>
            </a:r>
            <a:r>
              <a:rPr lang="en-GB" dirty="0" smtClean="0"/>
              <a:t>effectively . Use </a:t>
            </a:r>
            <a:r>
              <a:rPr lang="en-GB" dirty="0"/>
              <a:t>Case: </a:t>
            </a:r>
            <a:endParaRPr lang="en-GB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HR </a:t>
            </a:r>
            <a:r>
              <a:rPr lang="en-GB" dirty="0"/>
              <a:t>professionals can use the data to develop strategies for improving attendance, manage payroll, and address employee well-being 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96426" y="4214954"/>
            <a:ext cx="2695574" cy="2590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351253" y="-292862"/>
            <a:ext cx="9144000" cy="238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900237" y="2550108"/>
            <a:ext cx="9906000" cy="1826487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Our </a:t>
            </a:r>
            <a:r>
              <a:rPr lang="en-GB" dirty="0" smtClean="0"/>
              <a:t>Solution : </a:t>
            </a:r>
          </a:p>
          <a:p>
            <a:r>
              <a:rPr lang="en-GB" dirty="0"/>
              <a:t>*</a:t>
            </a:r>
            <a:r>
              <a:rPr lang="en-GB" dirty="0" smtClean="0"/>
              <a:t>Our </a:t>
            </a:r>
            <a:r>
              <a:rPr lang="en-GB" dirty="0"/>
              <a:t>solution involves creating a comprehensive and user-friendly system to visualize employee attendance trends using Excel</a:t>
            </a:r>
            <a:r>
              <a:rPr lang="en-GB" dirty="0" smtClean="0"/>
              <a:t>.</a:t>
            </a:r>
          </a:p>
          <a:p>
            <a:r>
              <a:rPr lang="en-GB" dirty="0" smtClean="0"/>
              <a:t> *This </a:t>
            </a:r>
            <a:r>
              <a:rPr lang="en-GB" dirty="0"/>
              <a:t>system leverages Excel’s powerful charting and data analysis capabilities to provide clear, actionable insights into employee attendance patterns over </a:t>
            </a:r>
            <a:r>
              <a:rPr lang="en-GB" dirty="0" smtClean="0"/>
              <a:t>time .</a:t>
            </a:r>
          </a:p>
          <a:p>
            <a:r>
              <a:rPr lang="en-GB" dirty="0" smtClean="0"/>
              <a:t> Value Proposition : Enhanced Decision-Making</a:t>
            </a: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0949" y="1066800"/>
            <a:ext cx="5800851" cy="518160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2514600" y="2133600"/>
            <a:ext cx="8534400" cy="3046988"/>
          </a:xfrm>
        </p:spPr>
        <p:txBody>
          <a:bodyPr>
            <a:normAutofit fontScale="62500" lnSpcReduction="20000"/>
          </a:bodyPr>
          <a:lstStyle/>
          <a:p>
            <a:r>
              <a:rPr lang="en-IN" dirty="0" err="1"/>
              <a:t>Kaagle</a:t>
            </a:r>
            <a:r>
              <a:rPr lang="en-IN" dirty="0"/>
              <a:t>- employee </a:t>
            </a:r>
            <a:r>
              <a:rPr lang="en-IN" dirty="0" smtClean="0"/>
              <a:t>dataset</a:t>
            </a:r>
          </a:p>
          <a:p>
            <a:r>
              <a:rPr lang="en-IN" dirty="0" smtClean="0"/>
              <a:t> </a:t>
            </a:r>
            <a:r>
              <a:rPr lang="en-IN" dirty="0"/>
              <a:t>26 </a:t>
            </a:r>
            <a:r>
              <a:rPr lang="en-IN" dirty="0" smtClean="0"/>
              <a:t>feature</a:t>
            </a:r>
          </a:p>
          <a:p>
            <a:r>
              <a:rPr lang="en-IN" dirty="0" smtClean="0"/>
              <a:t> </a:t>
            </a:r>
            <a:r>
              <a:rPr lang="en-IN" dirty="0"/>
              <a:t>9 </a:t>
            </a:r>
            <a:r>
              <a:rPr lang="en-IN" dirty="0" smtClean="0"/>
              <a:t>features</a:t>
            </a:r>
          </a:p>
          <a:p>
            <a:r>
              <a:rPr lang="en-IN" dirty="0" smtClean="0"/>
              <a:t> </a:t>
            </a:r>
            <a:r>
              <a:rPr lang="en-IN" dirty="0" err="1"/>
              <a:t>Emp</a:t>
            </a:r>
            <a:r>
              <a:rPr lang="en-IN" dirty="0"/>
              <a:t> </a:t>
            </a:r>
            <a:r>
              <a:rPr lang="en-IN" dirty="0" smtClean="0"/>
              <a:t>id-numerical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Fn</a:t>
            </a:r>
            <a:r>
              <a:rPr lang="en-IN" dirty="0" smtClean="0"/>
              <a:t>-text</a:t>
            </a:r>
          </a:p>
          <a:p>
            <a:r>
              <a:rPr lang="en-IN" dirty="0" smtClean="0"/>
              <a:t> </a:t>
            </a:r>
            <a:r>
              <a:rPr lang="en-IN" dirty="0" err="1" smtClean="0"/>
              <a:t>OLn</a:t>
            </a:r>
            <a:r>
              <a:rPr lang="en-IN" dirty="0" smtClean="0"/>
              <a:t>-text</a:t>
            </a:r>
          </a:p>
          <a:p>
            <a:r>
              <a:rPr lang="en-IN" dirty="0" smtClean="0"/>
              <a:t> </a:t>
            </a:r>
            <a:r>
              <a:rPr lang="en-IN" dirty="0" err="1"/>
              <a:t>Businiess</a:t>
            </a:r>
            <a:r>
              <a:rPr lang="en-IN" dirty="0"/>
              <a:t> </a:t>
            </a:r>
            <a:r>
              <a:rPr lang="en-IN" dirty="0" smtClean="0"/>
              <a:t>unit-text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/>
              <a:t>Gender- male, </a:t>
            </a:r>
            <a:r>
              <a:rPr lang="en-IN" dirty="0" smtClean="0"/>
              <a:t>female</a:t>
            </a:r>
          </a:p>
          <a:p>
            <a:r>
              <a:rPr lang="en-IN" dirty="0" smtClean="0"/>
              <a:t> </a:t>
            </a:r>
            <a:r>
              <a:rPr lang="en-IN" dirty="0" err="1"/>
              <a:t>Perfromnaace</a:t>
            </a:r>
            <a:r>
              <a:rPr lang="en-IN" dirty="0"/>
              <a:t> </a:t>
            </a:r>
            <a:r>
              <a:rPr lang="en-IN" dirty="0" smtClean="0"/>
              <a:t>score-text</a:t>
            </a:r>
          </a:p>
          <a:p>
            <a:r>
              <a:rPr lang="en-IN" dirty="0" smtClean="0"/>
              <a:t> </a:t>
            </a:r>
            <a:r>
              <a:rPr lang="en-IN" dirty="0"/>
              <a:t>Rating- numerical (5,4,3,2)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4927" y="3457386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39252" y="60339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9800" y="2590800"/>
            <a:ext cx="6083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/>
              <a:t>=IFS(Z8&gt;=5,"VERY HIGH", Z8&gt;=4,"HIGH</a:t>
            </a:r>
            <a:r>
              <a:rPr lang="en-GB" sz="1400" dirty="0" smtClean="0"/>
              <a:t>",  </a:t>
            </a:r>
            <a:r>
              <a:rPr lang="en-GB" sz="1400" dirty="0"/>
              <a:t>Z8&gt;=3,"MED",TRUE,"LOW")</a:t>
            </a:r>
            <a:endParaRPr lang="en-IN" sz="1400" dirty="0"/>
          </a:p>
          <a:p>
            <a:endParaRPr lang="en-IN" sz="1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</TotalTime>
  <Words>514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Wisp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27</cp:revision>
  <dcterms:created xsi:type="dcterms:W3CDTF">2024-03-29T15:07:22Z</dcterms:created>
  <dcterms:modified xsi:type="dcterms:W3CDTF">2024-08-30T09:43:58Z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