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3" r:id="rId8"/>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3" d="100"/>
          <a:sy n="103" d="100"/>
        </p:scale>
        <p:origin x="874"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4980917"/>
            <a:ext cx="9143999" cy="161090"/>
          </a:xfrm>
          <a:prstGeom prst="rect">
            <a:avLst/>
          </a:prstGeom>
        </p:spPr>
      </p:pic>
      <p:sp>
        <p:nvSpPr>
          <p:cNvPr id="2" name="Holder 2"/>
          <p:cNvSpPr>
            <a:spLocks noGrp="1"/>
          </p:cNvSpPr>
          <p:nvPr>
            <p:ph type="title"/>
          </p:nvPr>
        </p:nvSpPr>
        <p:spPr>
          <a:xfrm>
            <a:off x="241198" y="330834"/>
            <a:ext cx="8661603" cy="422275"/>
          </a:xfrm>
          <a:prstGeom prst="rect">
            <a:avLst/>
          </a:prstGeom>
        </p:spPr>
        <p:txBody>
          <a:bodyPr wrap="square" lIns="0" tIns="0" rIns="0" bIns="0">
            <a:spAutoFit/>
          </a:bodyPr>
          <a:lstStyle>
            <a:lvl1pPr>
              <a:defRPr sz="2600" b="1" i="0">
                <a:solidFill>
                  <a:schemeClr val="tx1"/>
                </a:solidFill>
                <a:latin typeface="Arial"/>
                <a:cs typeface="Arial"/>
              </a:defRPr>
            </a:lvl1pPr>
          </a:lstStyle>
          <a:p>
            <a:endParaRPr/>
          </a:p>
        </p:txBody>
      </p:sp>
      <p:sp>
        <p:nvSpPr>
          <p:cNvPr id="3" name="Holder 3"/>
          <p:cNvSpPr>
            <a:spLocks noGrp="1"/>
          </p:cNvSpPr>
          <p:nvPr>
            <p:ph type="body" idx="1"/>
          </p:nvPr>
        </p:nvSpPr>
        <p:spPr>
          <a:xfrm>
            <a:off x="457200" y="1183005"/>
            <a:ext cx="822960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9628" y="227838"/>
            <a:ext cx="3039110" cy="422275"/>
          </a:xfrm>
          <a:prstGeom prst="rect">
            <a:avLst/>
          </a:prstGeom>
        </p:spPr>
        <p:txBody>
          <a:bodyPr vert="horz" wrap="square" lIns="0" tIns="13335" rIns="0" bIns="0" rtlCol="0">
            <a:spAutoFit/>
          </a:bodyPr>
          <a:lstStyle/>
          <a:p>
            <a:pPr marL="12700">
              <a:lnSpc>
                <a:spcPct val="100000"/>
              </a:lnSpc>
              <a:spcBef>
                <a:spcPts val="105"/>
              </a:spcBef>
            </a:pPr>
            <a:r>
              <a:rPr dirty="0"/>
              <a:t>Problem</a:t>
            </a:r>
            <a:r>
              <a:rPr spc="-75" dirty="0"/>
              <a:t> </a:t>
            </a:r>
            <a:r>
              <a:rPr dirty="0"/>
              <a:t>Statement</a:t>
            </a:r>
          </a:p>
        </p:txBody>
      </p:sp>
      <p:sp>
        <p:nvSpPr>
          <p:cNvPr id="6" name="Rectangle 3">
            <a:extLst>
              <a:ext uri="{FF2B5EF4-FFF2-40B4-BE49-F238E27FC236}">
                <a16:creationId xmlns:a16="http://schemas.microsoft.com/office/drawing/2014/main" id="{AE403D7A-F635-917B-3FEF-62B951A6900F}"/>
              </a:ext>
            </a:extLst>
          </p:cNvPr>
          <p:cNvSpPr>
            <a:spLocks noChangeArrowheads="1"/>
          </p:cNvSpPr>
          <p:nvPr/>
        </p:nvSpPr>
        <p:spPr bwMode="auto">
          <a:xfrm>
            <a:off x="1066800" y="1151752"/>
            <a:ext cx="6477000"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Handling the increasing amount of online reviews is becoming more difficult for Intel in terms of manual customer feedback analysis. </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The manual procedures used now take a lot of time and are prone to human error.</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Making effective decisions is hampered by the absence of organized insights from customer reviews.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8150" y="326516"/>
            <a:ext cx="4378325" cy="422275"/>
          </a:xfrm>
          <a:prstGeom prst="rect">
            <a:avLst/>
          </a:prstGeom>
        </p:spPr>
        <p:txBody>
          <a:bodyPr vert="horz" wrap="square" lIns="0" tIns="13335" rIns="0" bIns="0" rtlCol="0">
            <a:spAutoFit/>
          </a:bodyPr>
          <a:lstStyle/>
          <a:p>
            <a:pPr marL="12700">
              <a:lnSpc>
                <a:spcPct val="100000"/>
              </a:lnSpc>
              <a:spcBef>
                <a:spcPts val="105"/>
              </a:spcBef>
            </a:pPr>
            <a:r>
              <a:rPr dirty="0"/>
              <a:t>Unique</a:t>
            </a:r>
            <a:r>
              <a:rPr spc="-30" dirty="0"/>
              <a:t> </a:t>
            </a:r>
            <a:r>
              <a:rPr dirty="0"/>
              <a:t>Idea</a:t>
            </a:r>
            <a:r>
              <a:rPr spc="-5" dirty="0"/>
              <a:t> Brief</a:t>
            </a:r>
            <a:r>
              <a:rPr spc="-10" dirty="0"/>
              <a:t> </a:t>
            </a:r>
            <a:r>
              <a:rPr dirty="0"/>
              <a:t>(Solution)</a:t>
            </a:r>
          </a:p>
        </p:txBody>
      </p:sp>
      <p:sp>
        <p:nvSpPr>
          <p:cNvPr id="3" name="Rectangle 1">
            <a:extLst>
              <a:ext uri="{FF2B5EF4-FFF2-40B4-BE49-F238E27FC236}">
                <a16:creationId xmlns:a16="http://schemas.microsoft.com/office/drawing/2014/main" id="{7A0ADAAA-CEE0-1A0A-A844-1B1353647847}"/>
              </a:ext>
            </a:extLst>
          </p:cNvPr>
          <p:cNvSpPr>
            <a:spLocks noChangeArrowheads="1"/>
          </p:cNvSpPr>
          <p:nvPr/>
        </p:nvSpPr>
        <p:spPr bwMode="auto">
          <a:xfrm>
            <a:off x="685800" y="1532752"/>
            <a:ext cx="815340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Arial" panose="020B0604020202020204" pitchFamily="34" charset="0"/>
              </a:rPr>
              <a:t>I</a:t>
            </a:r>
            <a:r>
              <a:rPr kumimoji="0" lang="en-US" altLang="en-US" sz="1800" b="0" i="0" u="none" strike="noStrike" cap="none" normalizeH="0" baseline="0" dirty="0">
                <a:ln>
                  <a:noFill/>
                </a:ln>
                <a:solidFill>
                  <a:schemeClr val="tx1"/>
                </a:solidFill>
                <a:effectLst/>
                <a:latin typeface="Arial" panose="020B0604020202020204" pitchFamily="34" charset="0"/>
              </a:rPr>
              <a:t>mplementing in place a sentiment analysis system driven by AI. </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Classifies and assesses user reviews of Intel products automatically. </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Highlights important sentiment drivers and trends to offer actionable insights. </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4188" y="314070"/>
            <a:ext cx="2672080" cy="422275"/>
          </a:xfrm>
          <a:prstGeom prst="rect">
            <a:avLst/>
          </a:prstGeom>
        </p:spPr>
        <p:txBody>
          <a:bodyPr vert="horz" wrap="square" lIns="0" tIns="13335" rIns="0" bIns="0" rtlCol="0">
            <a:spAutoFit/>
          </a:bodyPr>
          <a:lstStyle/>
          <a:p>
            <a:pPr marL="12700">
              <a:lnSpc>
                <a:spcPct val="100000"/>
              </a:lnSpc>
              <a:spcBef>
                <a:spcPts val="105"/>
              </a:spcBef>
            </a:pPr>
            <a:r>
              <a:rPr dirty="0"/>
              <a:t>Features</a:t>
            </a:r>
            <a:r>
              <a:rPr spc="-80" dirty="0"/>
              <a:t> </a:t>
            </a:r>
            <a:r>
              <a:rPr dirty="0"/>
              <a:t>Offered</a:t>
            </a:r>
          </a:p>
        </p:txBody>
      </p:sp>
      <p:sp>
        <p:nvSpPr>
          <p:cNvPr id="3" name="Rectangle 1">
            <a:extLst>
              <a:ext uri="{FF2B5EF4-FFF2-40B4-BE49-F238E27FC236}">
                <a16:creationId xmlns:a16="http://schemas.microsoft.com/office/drawing/2014/main" id="{699C05F0-4416-EB53-1A3D-7068FF338A93}"/>
              </a:ext>
            </a:extLst>
          </p:cNvPr>
          <p:cNvSpPr>
            <a:spLocks noChangeArrowheads="1"/>
          </p:cNvSpPr>
          <p:nvPr/>
        </p:nvSpPr>
        <p:spPr bwMode="auto">
          <a:xfrm>
            <a:off x="234188" y="819151"/>
            <a:ext cx="830580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Automated Sentiment Analysis: This method evaluates the sentiments (positive, negative, and neutral) of reviews using natural language processing (NLP). </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Real-time Data Processing: Constantly refreshed with fresh evaluations. </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Detailed Reporting: Produces in-depth analyses and graphics. </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Alert System: Notifies relevant parties of significant shifts in sentiment. </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2054" y="321005"/>
            <a:ext cx="2020570" cy="422909"/>
          </a:xfrm>
          <a:prstGeom prst="rect">
            <a:avLst/>
          </a:prstGeom>
        </p:spPr>
        <p:txBody>
          <a:bodyPr vert="horz" wrap="square" lIns="0" tIns="13335" rIns="0" bIns="0" rtlCol="0">
            <a:spAutoFit/>
          </a:bodyPr>
          <a:lstStyle/>
          <a:p>
            <a:pPr marL="12700">
              <a:lnSpc>
                <a:spcPct val="100000"/>
              </a:lnSpc>
              <a:spcBef>
                <a:spcPts val="105"/>
              </a:spcBef>
            </a:pPr>
            <a:r>
              <a:rPr dirty="0"/>
              <a:t>Process</a:t>
            </a:r>
            <a:r>
              <a:rPr spc="-365" dirty="0"/>
              <a:t> </a:t>
            </a:r>
            <a:r>
              <a:rPr dirty="0"/>
              <a:t>f</a:t>
            </a:r>
            <a:r>
              <a:rPr spc="-10" dirty="0"/>
              <a:t>l</a:t>
            </a:r>
            <a:r>
              <a:rPr dirty="0"/>
              <a:t>ow</a:t>
            </a:r>
          </a:p>
        </p:txBody>
      </p:sp>
      <p:pic>
        <p:nvPicPr>
          <p:cNvPr id="3" name="Picture 2" descr="Process Flow of the Aspect based Sentiment Analysis | Download Scientific  Diagram">
            <a:extLst>
              <a:ext uri="{FF2B5EF4-FFF2-40B4-BE49-F238E27FC236}">
                <a16:creationId xmlns:a16="http://schemas.microsoft.com/office/drawing/2014/main" id="{3D7D4FFF-06BD-A2E6-3A0E-FE2F327E49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743915"/>
            <a:ext cx="2322830" cy="388523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8513" y="319277"/>
            <a:ext cx="3388995" cy="422275"/>
          </a:xfrm>
          <a:prstGeom prst="rect">
            <a:avLst/>
          </a:prstGeom>
        </p:spPr>
        <p:txBody>
          <a:bodyPr vert="horz" wrap="square" lIns="0" tIns="13335" rIns="0" bIns="0" rtlCol="0">
            <a:spAutoFit/>
          </a:bodyPr>
          <a:lstStyle/>
          <a:p>
            <a:pPr marL="12700">
              <a:lnSpc>
                <a:spcPct val="100000"/>
              </a:lnSpc>
              <a:spcBef>
                <a:spcPts val="105"/>
              </a:spcBef>
            </a:pPr>
            <a:r>
              <a:rPr dirty="0"/>
              <a:t>Architecture</a:t>
            </a:r>
            <a:r>
              <a:rPr spc="-70" dirty="0"/>
              <a:t> </a:t>
            </a:r>
            <a:r>
              <a:rPr dirty="0"/>
              <a:t>Diagram</a:t>
            </a:r>
          </a:p>
        </p:txBody>
      </p:sp>
      <p:pic>
        <p:nvPicPr>
          <p:cNvPr id="3" name="object 8">
            <a:extLst>
              <a:ext uri="{FF2B5EF4-FFF2-40B4-BE49-F238E27FC236}">
                <a16:creationId xmlns:a16="http://schemas.microsoft.com/office/drawing/2014/main" id="{D5DADD0A-0969-20ED-4514-763010EA867C}"/>
              </a:ext>
            </a:extLst>
          </p:cNvPr>
          <p:cNvPicPr/>
          <p:nvPr/>
        </p:nvPicPr>
        <p:blipFill>
          <a:blip r:embed="rId2" cstate="print"/>
          <a:stretch>
            <a:fillRect/>
          </a:stretch>
        </p:blipFill>
        <p:spPr>
          <a:xfrm>
            <a:off x="1905000" y="1047750"/>
            <a:ext cx="5112842" cy="33528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7236" y="328676"/>
            <a:ext cx="2976880" cy="422275"/>
          </a:xfrm>
          <a:prstGeom prst="rect">
            <a:avLst/>
          </a:prstGeom>
        </p:spPr>
        <p:txBody>
          <a:bodyPr vert="horz" wrap="square" lIns="0" tIns="13335" rIns="0" bIns="0" rtlCol="0">
            <a:spAutoFit/>
          </a:bodyPr>
          <a:lstStyle/>
          <a:p>
            <a:pPr marL="12700">
              <a:lnSpc>
                <a:spcPct val="100000"/>
              </a:lnSpc>
              <a:spcBef>
                <a:spcPts val="105"/>
              </a:spcBef>
            </a:pPr>
            <a:r>
              <a:rPr dirty="0"/>
              <a:t>T</a:t>
            </a:r>
            <a:r>
              <a:rPr spc="5" dirty="0"/>
              <a:t>e</a:t>
            </a:r>
            <a:r>
              <a:rPr dirty="0"/>
              <a:t>c</a:t>
            </a:r>
            <a:r>
              <a:rPr spc="5" dirty="0"/>
              <a:t>h</a:t>
            </a:r>
            <a:r>
              <a:rPr dirty="0"/>
              <a:t>n</a:t>
            </a:r>
            <a:r>
              <a:rPr spc="5" dirty="0"/>
              <a:t>o</a:t>
            </a:r>
            <a:r>
              <a:rPr dirty="0"/>
              <a:t>log</a:t>
            </a:r>
            <a:r>
              <a:rPr spc="-15" dirty="0"/>
              <a:t>i</a:t>
            </a:r>
            <a:r>
              <a:rPr dirty="0"/>
              <a:t>es</a:t>
            </a:r>
            <a:r>
              <a:rPr spc="-385" dirty="0"/>
              <a:t> </a:t>
            </a:r>
            <a:r>
              <a:rPr spc="5" dirty="0"/>
              <a:t>used</a:t>
            </a:r>
          </a:p>
        </p:txBody>
      </p:sp>
      <p:sp>
        <p:nvSpPr>
          <p:cNvPr id="4" name="TextBox 3">
            <a:extLst>
              <a:ext uri="{FF2B5EF4-FFF2-40B4-BE49-F238E27FC236}">
                <a16:creationId xmlns:a16="http://schemas.microsoft.com/office/drawing/2014/main" id="{474AB4C4-7116-3B3B-22A9-9F3793544F44}"/>
              </a:ext>
            </a:extLst>
          </p:cNvPr>
          <p:cNvSpPr txBox="1"/>
          <p:nvPr/>
        </p:nvSpPr>
        <p:spPr>
          <a:xfrm>
            <a:off x="2286000" y="1268620"/>
            <a:ext cx="5410200" cy="2053191"/>
          </a:xfrm>
          <a:prstGeom prst="rect">
            <a:avLst/>
          </a:prstGeom>
          <a:noFill/>
        </p:spPr>
        <p:txBody>
          <a:bodyPr wrap="square">
            <a:spAutoFit/>
          </a:bodyPr>
          <a:lstStyle/>
          <a:p>
            <a:pPr marL="12700">
              <a:lnSpc>
                <a:spcPct val="100000"/>
              </a:lnSpc>
            </a:pPr>
            <a:r>
              <a:rPr lang="en-IN" sz="1800" spc="180" dirty="0">
                <a:solidFill>
                  <a:srgbClr val="262425"/>
                </a:solidFill>
                <a:latin typeface="Trebuchet MS"/>
                <a:cs typeface="Trebuchet MS"/>
              </a:rPr>
              <a:t>D</a:t>
            </a:r>
            <a:r>
              <a:rPr lang="en-IN" sz="1800" spc="80" dirty="0">
                <a:solidFill>
                  <a:srgbClr val="262425"/>
                </a:solidFill>
                <a:latin typeface="Trebuchet MS"/>
                <a:cs typeface="Trebuchet MS"/>
              </a:rPr>
              <a:t>a</a:t>
            </a:r>
            <a:r>
              <a:rPr lang="en-IN" sz="1800" spc="10" dirty="0">
                <a:solidFill>
                  <a:srgbClr val="262425"/>
                </a:solidFill>
                <a:latin typeface="Trebuchet MS"/>
                <a:cs typeface="Trebuchet MS"/>
              </a:rPr>
              <a:t>ta</a:t>
            </a:r>
            <a:r>
              <a:rPr lang="en-IN" sz="1800" spc="-130" dirty="0">
                <a:solidFill>
                  <a:srgbClr val="262425"/>
                </a:solidFill>
                <a:latin typeface="Trebuchet MS"/>
                <a:cs typeface="Trebuchet MS"/>
              </a:rPr>
              <a:t> </a:t>
            </a:r>
            <a:r>
              <a:rPr lang="en-IN" sz="1800" spc="185" dirty="0">
                <a:solidFill>
                  <a:srgbClr val="262425"/>
                </a:solidFill>
                <a:latin typeface="Trebuchet MS"/>
                <a:cs typeface="Trebuchet MS"/>
              </a:rPr>
              <a:t>C</a:t>
            </a:r>
            <a:r>
              <a:rPr lang="en-IN" sz="1800" spc="-10" dirty="0">
                <a:solidFill>
                  <a:srgbClr val="262425"/>
                </a:solidFill>
                <a:latin typeface="Trebuchet MS"/>
                <a:cs typeface="Trebuchet MS"/>
              </a:rPr>
              <a:t>ollection:</a:t>
            </a:r>
            <a:r>
              <a:rPr lang="en-IN" sz="1800" spc="-195" dirty="0">
                <a:solidFill>
                  <a:srgbClr val="262425"/>
                </a:solidFill>
                <a:latin typeface="Trebuchet MS"/>
                <a:cs typeface="Trebuchet MS"/>
              </a:rPr>
              <a:t> </a:t>
            </a:r>
            <a:r>
              <a:rPr lang="en-IN" sz="1800" spc="330" dirty="0">
                <a:solidFill>
                  <a:srgbClr val="262425"/>
                </a:solidFill>
                <a:latin typeface="Trebuchet MS"/>
                <a:cs typeface="Trebuchet MS"/>
              </a:rPr>
              <a:t>W</a:t>
            </a:r>
            <a:r>
              <a:rPr lang="en-IN" sz="1800" spc="135" dirty="0">
                <a:solidFill>
                  <a:srgbClr val="262425"/>
                </a:solidFill>
                <a:latin typeface="Trebuchet MS"/>
                <a:cs typeface="Trebuchet MS"/>
              </a:rPr>
              <a:t>eb</a:t>
            </a:r>
            <a:r>
              <a:rPr lang="en-IN" sz="1800" spc="-110" dirty="0">
                <a:solidFill>
                  <a:srgbClr val="262425"/>
                </a:solidFill>
                <a:latin typeface="Trebuchet MS"/>
                <a:cs typeface="Trebuchet MS"/>
              </a:rPr>
              <a:t> </a:t>
            </a:r>
            <a:r>
              <a:rPr lang="en-IN" sz="1800" spc="135" dirty="0">
                <a:solidFill>
                  <a:srgbClr val="262425"/>
                </a:solidFill>
                <a:latin typeface="Trebuchet MS"/>
                <a:cs typeface="Trebuchet MS"/>
              </a:rPr>
              <a:t>Sc</a:t>
            </a:r>
            <a:r>
              <a:rPr lang="en-IN" sz="1800" spc="105" dirty="0">
                <a:solidFill>
                  <a:srgbClr val="262425"/>
                </a:solidFill>
                <a:latin typeface="Trebuchet MS"/>
                <a:cs typeface="Trebuchet MS"/>
              </a:rPr>
              <a:t>r</a:t>
            </a:r>
            <a:r>
              <a:rPr lang="en-IN" sz="1800" spc="90" dirty="0">
                <a:solidFill>
                  <a:srgbClr val="262425"/>
                </a:solidFill>
                <a:latin typeface="Trebuchet MS"/>
                <a:cs typeface="Trebuchet MS"/>
              </a:rPr>
              <a:t>aping</a:t>
            </a:r>
            <a:r>
              <a:rPr lang="en-IN" sz="1800" spc="-110" dirty="0">
                <a:solidFill>
                  <a:srgbClr val="262425"/>
                </a:solidFill>
                <a:latin typeface="Trebuchet MS"/>
                <a:cs typeface="Trebuchet MS"/>
              </a:rPr>
              <a:t> </a:t>
            </a:r>
            <a:r>
              <a:rPr lang="en-IN" sz="1800" spc="-170" dirty="0">
                <a:solidFill>
                  <a:srgbClr val="262425"/>
                </a:solidFill>
                <a:latin typeface="Trebuchet MS"/>
                <a:cs typeface="Trebuchet MS"/>
              </a:rPr>
              <a:t>t</a:t>
            </a:r>
            <a:r>
              <a:rPr lang="en-IN" sz="1800" spc="25" dirty="0">
                <a:solidFill>
                  <a:srgbClr val="262425"/>
                </a:solidFill>
                <a:latin typeface="Trebuchet MS"/>
                <a:cs typeface="Trebuchet MS"/>
              </a:rPr>
              <a:t>ools,</a:t>
            </a:r>
            <a:r>
              <a:rPr lang="en-IN" sz="1800" spc="-185" dirty="0">
                <a:solidFill>
                  <a:srgbClr val="262425"/>
                </a:solidFill>
                <a:latin typeface="Trebuchet MS"/>
                <a:cs typeface="Trebuchet MS"/>
              </a:rPr>
              <a:t> </a:t>
            </a:r>
            <a:r>
              <a:rPr lang="en-IN" sz="1800" spc="130" dirty="0">
                <a:solidFill>
                  <a:srgbClr val="262425"/>
                </a:solidFill>
                <a:latin typeface="Trebuchet MS"/>
                <a:cs typeface="Trebuchet MS"/>
              </a:rPr>
              <a:t>AP</a:t>
            </a:r>
            <a:r>
              <a:rPr lang="en-IN" sz="1800" spc="50" dirty="0">
                <a:solidFill>
                  <a:srgbClr val="262425"/>
                </a:solidFill>
                <a:latin typeface="Trebuchet MS"/>
                <a:cs typeface="Trebuchet MS"/>
              </a:rPr>
              <a:t>I</a:t>
            </a:r>
            <a:r>
              <a:rPr lang="en-IN" sz="1800" spc="200" dirty="0">
                <a:solidFill>
                  <a:srgbClr val="262425"/>
                </a:solidFill>
                <a:latin typeface="Trebuchet MS"/>
                <a:cs typeface="Trebuchet MS"/>
              </a:rPr>
              <a:t>s</a:t>
            </a:r>
            <a:endParaRPr lang="en-IN" sz="1800" dirty="0">
              <a:latin typeface="Trebuchet MS"/>
              <a:cs typeface="Trebuchet MS"/>
            </a:endParaRPr>
          </a:p>
          <a:p>
            <a:pPr>
              <a:lnSpc>
                <a:spcPct val="100000"/>
              </a:lnSpc>
            </a:pPr>
            <a:endParaRPr lang="en-IN" sz="1800" dirty="0">
              <a:latin typeface="Trebuchet MS"/>
              <a:cs typeface="Trebuchet MS"/>
            </a:endParaRPr>
          </a:p>
          <a:p>
            <a:pPr marL="12700">
              <a:lnSpc>
                <a:spcPct val="100000"/>
              </a:lnSpc>
            </a:pPr>
            <a:r>
              <a:rPr lang="en-IN" sz="1800" spc="30" dirty="0">
                <a:solidFill>
                  <a:srgbClr val="262425"/>
                </a:solidFill>
                <a:latin typeface="Trebuchet MS"/>
                <a:cs typeface="Trebuchet MS"/>
              </a:rPr>
              <a:t>Preprocessing:</a:t>
            </a:r>
            <a:r>
              <a:rPr lang="en-IN" sz="1800" spc="-110" dirty="0">
                <a:solidFill>
                  <a:srgbClr val="262425"/>
                </a:solidFill>
                <a:latin typeface="Trebuchet MS"/>
                <a:cs typeface="Trebuchet MS"/>
              </a:rPr>
              <a:t> </a:t>
            </a:r>
            <a:r>
              <a:rPr lang="en-IN" sz="1800" spc="25" dirty="0">
                <a:solidFill>
                  <a:srgbClr val="262425"/>
                </a:solidFill>
                <a:latin typeface="Trebuchet MS"/>
                <a:cs typeface="Trebuchet MS"/>
              </a:rPr>
              <a:t>Python,</a:t>
            </a:r>
            <a:r>
              <a:rPr lang="en-IN" sz="1800" spc="-110" dirty="0">
                <a:solidFill>
                  <a:srgbClr val="262425"/>
                </a:solidFill>
                <a:latin typeface="Trebuchet MS"/>
                <a:cs typeface="Trebuchet MS"/>
              </a:rPr>
              <a:t> </a:t>
            </a:r>
            <a:r>
              <a:rPr lang="en-IN" sz="1800" spc="60" dirty="0">
                <a:solidFill>
                  <a:srgbClr val="262425"/>
                </a:solidFill>
                <a:latin typeface="Trebuchet MS"/>
                <a:cs typeface="Trebuchet MS"/>
              </a:rPr>
              <a:t>Pandas,</a:t>
            </a:r>
            <a:r>
              <a:rPr lang="en-IN" sz="1800" spc="-110" dirty="0">
                <a:solidFill>
                  <a:srgbClr val="262425"/>
                </a:solidFill>
                <a:latin typeface="Trebuchet MS"/>
                <a:cs typeface="Trebuchet MS"/>
              </a:rPr>
              <a:t> </a:t>
            </a:r>
            <a:r>
              <a:rPr lang="en-IN" sz="1800" spc="130" dirty="0">
                <a:solidFill>
                  <a:srgbClr val="262425"/>
                </a:solidFill>
                <a:latin typeface="Trebuchet MS"/>
                <a:cs typeface="Trebuchet MS"/>
              </a:rPr>
              <a:t>NLTK</a:t>
            </a:r>
            <a:r>
              <a:rPr lang="en-IN" sz="1800" spc="-140" dirty="0">
                <a:solidFill>
                  <a:srgbClr val="262425"/>
                </a:solidFill>
                <a:latin typeface="Trebuchet MS"/>
                <a:cs typeface="Trebuchet MS"/>
              </a:rPr>
              <a:t> </a:t>
            </a:r>
            <a:r>
              <a:rPr lang="en-IN" sz="1800" spc="25" dirty="0">
                <a:solidFill>
                  <a:srgbClr val="262425"/>
                </a:solidFill>
                <a:latin typeface="Trebuchet MS"/>
                <a:cs typeface="Trebuchet MS"/>
              </a:rPr>
              <a:t>etc</a:t>
            </a:r>
            <a:endParaRPr lang="en-IN" sz="1800" dirty="0">
              <a:latin typeface="Trebuchet MS"/>
              <a:cs typeface="Trebuchet MS"/>
            </a:endParaRPr>
          </a:p>
          <a:p>
            <a:pPr>
              <a:lnSpc>
                <a:spcPct val="100000"/>
              </a:lnSpc>
              <a:spcBef>
                <a:spcPts val="40"/>
              </a:spcBef>
            </a:pPr>
            <a:endParaRPr lang="en-IN" sz="1800" dirty="0">
              <a:latin typeface="Trebuchet MS"/>
              <a:cs typeface="Trebuchet MS"/>
            </a:endParaRPr>
          </a:p>
          <a:p>
            <a:pPr marL="12700" marR="5080">
              <a:lnSpc>
                <a:spcPct val="104600"/>
              </a:lnSpc>
            </a:pPr>
            <a:r>
              <a:rPr lang="en-IN" sz="1800" spc="40" dirty="0">
                <a:solidFill>
                  <a:srgbClr val="262425"/>
                </a:solidFill>
                <a:latin typeface="Trebuchet MS"/>
                <a:cs typeface="Trebuchet MS"/>
              </a:rPr>
              <a:t>Sentiment</a:t>
            </a:r>
            <a:r>
              <a:rPr lang="en-IN" sz="1800" spc="-204" dirty="0">
                <a:solidFill>
                  <a:srgbClr val="262425"/>
                </a:solidFill>
                <a:latin typeface="Trebuchet MS"/>
                <a:cs typeface="Trebuchet MS"/>
              </a:rPr>
              <a:t> </a:t>
            </a:r>
            <a:r>
              <a:rPr lang="en-IN" sz="1800" spc="5" dirty="0">
                <a:solidFill>
                  <a:srgbClr val="262425"/>
                </a:solidFill>
                <a:latin typeface="Trebuchet MS"/>
                <a:cs typeface="Trebuchet MS"/>
              </a:rPr>
              <a:t>Analysis:</a:t>
            </a:r>
            <a:r>
              <a:rPr lang="en-IN" sz="1800" spc="-110" dirty="0">
                <a:solidFill>
                  <a:srgbClr val="262425"/>
                </a:solidFill>
                <a:latin typeface="Trebuchet MS"/>
                <a:cs typeface="Trebuchet MS"/>
              </a:rPr>
              <a:t> </a:t>
            </a:r>
            <a:r>
              <a:rPr lang="en-IN" sz="1800" spc="110" dirty="0">
                <a:solidFill>
                  <a:srgbClr val="262425"/>
                </a:solidFill>
                <a:latin typeface="Trebuchet MS"/>
                <a:cs typeface="Trebuchet MS"/>
              </a:rPr>
              <a:t>Machine</a:t>
            </a:r>
            <a:r>
              <a:rPr lang="en-IN" sz="1800" spc="-110" dirty="0">
                <a:solidFill>
                  <a:srgbClr val="262425"/>
                </a:solidFill>
                <a:latin typeface="Trebuchet MS"/>
                <a:cs typeface="Trebuchet MS"/>
              </a:rPr>
              <a:t> </a:t>
            </a:r>
            <a:r>
              <a:rPr lang="en-IN" sz="1800" spc="75" dirty="0">
                <a:solidFill>
                  <a:srgbClr val="262425"/>
                </a:solidFill>
                <a:latin typeface="Trebuchet MS"/>
                <a:cs typeface="Trebuchet MS"/>
              </a:rPr>
              <a:t>Learning</a:t>
            </a:r>
            <a:r>
              <a:rPr lang="en-IN" sz="1800" spc="-110" dirty="0">
                <a:solidFill>
                  <a:srgbClr val="262425"/>
                </a:solidFill>
                <a:latin typeface="Trebuchet MS"/>
                <a:cs typeface="Trebuchet MS"/>
              </a:rPr>
              <a:t> </a:t>
            </a:r>
            <a:r>
              <a:rPr lang="en-IN" sz="1800" spc="70" dirty="0">
                <a:solidFill>
                  <a:srgbClr val="262425"/>
                </a:solidFill>
                <a:latin typeface="Trebuchet MS"/>
                <a:cs typeface="Trebuchet MS"/>
              </a:rPr>
              <a:t>frameworks</a:t>
            </a:r>
            <a:r>
              <a:rPr lang="en-IN" sz="1800" spc="-105" dirty="0">
                <a:solidFill>
                  <a:srgbClr val="262425"/>
                </a:solidFill>
                <a:latin typeface="Trebuchet MS"/>
                <a:cs typeface="Trebuchet MS"/>
              </a:rPr>
              <a:t> </a:t>
            </a:r>
            <a:r>
              <a:rPr lang="en-IN" sz="1800" spc="-5" dirty="0">
                <a:solidFill>
                  <a:srgbClr val="262425"/>
                </a:solidFill>
                <a:latin typeface="Trebuchet MS"/>
                <a:cs typeface="Trebuchet MS"/>
              </a:rPr>
              <a:t>(TensorFlow,</a:t>
            </a:r>
            <a:r>
              <a:rPr lang="en-IN" sz="1800" spc="-110" dirty="0">
                <a:solidFill>
                  <a:srgbClr val="262425"/>
                </a:solidFill>
                <a:latin typeface="Trebuchet MS"/>
                <a:cs typeface="Trebuchet MS"/>
              </a:rPr>
              <a:t> </a:t>
            </a:r>
            <a:r>
              <a:rPr lang="en-IN" sz="1800" spc="-45" dirty="0" err="1">
                <a:solidFill>
                  <a:srgbClr val="262425"/>
                </a:solidFill>
                <a:latin typeface="Trebuchet MS"/>
                <a:cs typeface="Trebuchet MS"/>
              </a:rPr>
              <a:t>PyTorch</a:t>
            </a:r>
            <a:r>
              <a:rPr lang="en-IN" sz="1800" spc="-45" dirty="0">
                <a:solidFill>
                  <a:srgbClr val="262425"/>
                </a:solidFill>
                <a:latin typeface="Trebuchet MS"/>
                <a:cs typeface="Trebuchet MS"/>
              </a:rPr>
              <a:t>), </a:t>
            </a:r>
            <a:r>
              <a:rPr lang="en-IN" sz="1800" spc="-725" dirty="0">
                <a:solidFill>
                  <a:srgbClr val="262425"/>
                </a:solidFill>
                <a:latin typeface="Trebuchet MS"/>
                <a:cs typeface="Trebuchet MS"/>
              </a:rPr>
              <a:t> </a:t>
            </a:r>
            <a:r>
              <a:rPr lang="en-IN" sz="1800" spc="240" dirty="0">
                <a:solidFill>
                  <a:srgbClr val="262425"/>
                </a:solidFill>
                <a:latin typeface="Trebuchet MS"/>
                <a:cs typeface="Trebuchet MS"/>
              </a:rPr>
              <a:t>NLP</a:t>
            </a:r>
            <a:r>
              <a:rPr lang="en-IN" sz="1800" spc="-180" dirty="0">
                <a:solidFill>
                  <a:srgbClr val="262425"/>
                </a:solidFill>
                <a:latin typeface="Trebuchet MS"/>
                <a:cs typeface="Trebuchet MS"/>
              </a:rPr>
              <a:t> </a:t>
            </a:r>
            <a:r>
              <a:rPr lang="en-IN" sz="1800" dirty="0">
                <a:solidFill>
                  <a:srgbClr val="262425"/>
                </a:solidFill>
                <a:latin typeface="Trebuchet MS"/>
                <a:cs typeface="Trebuchet MS"/>
              </a:rPr>
              <a:t>libraries</a:t>
            </a:r>
            <a:r>
              <a:rPr lang="en-IN" sz="1800" spc="-110" dirty="0">
                <a:solidFill>
                  <a:srgbClr val="262425"/>
                </a:solidFill>
                <a:latin typeface="Trebuchet MS"/>
                <a:cs typeface="Trebuchet MS"/>
              </a:rPr>
              <a:t> </a:t>
            </a:r>
            <a:r>
              <a:rPr lang="en-IN" sz="1800" spc="-10" dirty="0">
                <a:solidFill>
                  <a:srgbClr val="262425"/>
                </a:solidFill>
                <a:latin typeface="Trebuchet MS"/>
                <a:cs typeface="Trebuchet MS"/>
              </a:rPr>
              <a:t>(BERT,</a:t>
            </a:r>
            <a:r>
              <a:rPr lang="en-IN" sz="1800" spc="-110" dirty="0">
                <a:solidFill>
                  <a:srgbClr val="262425"/>
                </a:solidFill>
                <a:latin typeface="Trebuchet MS"/>
                <a:cs typeface="Trebuchet MS"/>
              </a:rPr>
              <a:t> </a:t>
            </a:r>
            <a:r>
              <a:rPr lang="en-IN" sz="1800" spc="30" dirty="0">
                <a:solidFill>
                  <a:srgbClr val="262425"/>
                </a:solidFill>
                <a:latin typeface="Trebuchet MS"/>
                <a:cs typeface="Trebuchet MS"/>
              </a:rPr>
              <a:t>GPT)</a:t>
            </a:r>
            <a:endParaRPr lang="en-IN" sz="1800" dirty="0">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1198" y="330834"/>
            <a:ext cx="1829435" cy="422275"/>
          </a:xfrm>
          <a:prstGeom prst="rect">
            <a:avLst/>
          </a:prstGeom>
        </p:spPr>
        <p:txBody>
          <a:bodyPr vert="horz" wrap="square" lIns="0" tIns="13335" rIns="0" bIns="0" rtlCol="0">
            <a:spAutoFit/>
          </a:bodyPr>
          <a:lstStyle/>
          <a:p>
            <a:pPr marL="12700">
              <a:lnSpc>
                <a:spcPct val="100000"/>
              </a:lnSpc>
              <a:spcBef>
                <a:spcPts val="105"/>
              </a:spcBef>
            </a:pPr>
            <a:r>
              <a:rPr dirty="0"/>
              <a:t>Conclusion</a:t>
            </a:r>
          </a:p>
        </p:txBody>
      </p:sp>
      <p:sp>
        <p:nvSpPr>
          <p:cNvPr id="3" name="Rectangle 1">
            <a:extLst>
              <a:ext uri="{FF2B5EF4-FFF2-40B4-BE49-F238E27FC236}">
                <a16:creationId xmlns:a16="http://schemas.microsoft.com/office/drawing/2014/main" id="{5DD0ABA4-7C15-2EEF-0688-FC150AE03E0F}"/>
              </a:ext>
            </a:extLst>
          </p:cNvPr>
          <p:cNvSpPr>
            <a:spLocks noChangeArrowheads="1"/>
          </p:cNvSpPr>
          <p:nvPr/>
        </p:nvSpPr>
        <p:spPr bwMode="auto">
          <a:xfrm>
            <a:off x="990600" y="1002089"/>
            <a:ext cx="655320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Understanding customer feedback from multiple platforms is made easier and more automated with the help of the Intel Product Online Review Sentiment Analysis system. By utilizing cutting-edge NLP and ML techniques, Intel is able to obtain insightful information that helps them make better business decisions, increase customer satisfaction, and improve product quality. By ensuring effectiveness, scalability, and continuous improvement, this system puts Intel in a position to meet customer needs and maintain its competitive edge in the market. </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TotalTime>
  <Words>292</Words>
  <Application>Microsoft Office PowerPoint</Application>
  <PresentationFormat>On-screen Show (16:9)</PresentationFormat>
  <Paragraphs>22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Trebuchet MS</vt:lpstr>
      <vt:lpstr>Office Theme</vt:lpstr>
      <vt:lpstr>Problem Statement</vt:lpstr>
      <vt:lpstr>Unique Idea Brief (Solution)</vt:lpstr>
      <vt:lpstr>Features Offered</vt:lpstr>
      <vt:lpstr>Process flow</vt:lpstr>
      <vt:lpstr>Architecture Diagram</vt:lpstr>
      <vt:lpstr>Technologies used</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Ajeya Krishna</dc:creator>
  <cp:lastModifiedBy>VIGNESH  S</cp:lastModifiedBy>
  <cp:revision>1</cp:revision>
  <dcterms:created xsi:type="dcterms:W3CDTF">2024-07-15T12:24:45Z</dcterms:created>
  <dcterms:modified xsi:type="dcterms:W3CDTF">2024-07-15T12:37:13Z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2024-07-01T00:00:00Z</vt:filetime>
  </property>
  <property fmtid="{D5CDD505-2E9C-101B-9397-08002B2CF9AE}" pid="3" name="Creator">
    <vt:lpwstr>Microsoft® PowerPoint® 2021</vt:lpwstr>
  </property>
  <property fmtid="{D5CDD505-2E9C-101B-9397-08002B2CF9AE}" pid="4" name="LastSaved">
    <vt:filetime>2024-07-15T00:00:00Z</vt:filetime>
  </property>
</Properties>
</file>