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28-Aug-2024-Wed</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endParaR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endParaR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endParaR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endParaR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endParaRP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1938997"/>
          </a:xfrm>
          <a:prstGeom prst="rect">
            <a:avLst/>
          </a:prstGeom>
          <a:noFill/>
        </p:spPr>
        <p:txBody>
          <a:bodyPr wrap="square" rtlCol="0">
            <a:spAutoFit/>
          </a:bodyPr>
          <a:lstStyle/>
          <a:p>
            <a:pPr/>
            <a:r>
              <a:rPr sz="2400"/>
              <a:t>STUDENT NAME:</a:t>
            </a:r>
            <a:endParaRPr sz="2400"/>
          </a:p>
          <a:p>
            <a:pPr/>
            <a:r>
              <a:rPr sz="2400"/>
              <a:t>REGISTER NO:</a:t>
            </a:r>
            <a:endParaRPr sz="2400"/>
          </a:p>
          <a:p>
            <a:pPr/>
            <a:r>
              <a:rPr sz="2400"/>
              <a:t>DEPARTMENT:</a:t>
            </a:r>
            <a:endParaRPr sz="2400"/>
          </a:p>
          <a:p>
            <a:pPr/>
            <a:r>
              <a:rPr sz="2400"/>
              <a:t>COLLEGE</a:t>
            </a:r>
            <a:endParaRPr sz="2400"/>
          </a:p>
          <a:p>
            <a:pPr/>
            <a:r>
              <a:rPr sz="2400"/>
              <a:t>           </a:t>
            </a:r>
            <a:endParaRPr sz="240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3"/>
            <a:ext cx="3505195" cy="369326"/>
          </a:xfrm>
          <a:prstGeom prst="rect">
            <a:avLst/>
          </a:prstGeom>
          <a:noFill/>
        </p:spPr>
        <p:txBody>
          <a:bodyPr wrap="square" rtlCol="0">
            <a:spAutoFit/>
          </a:bodyPr>
          <a:lstStyle/>
          <a:p>
            <a:pPr/>
            <a:r>
              <a:rPr>
                <a:latin typeface="Arial Rounded MT Bold"/>
              </a:rPr>
              <a:t>Vignesh.P</a:t>
            </a:r>
            <a:endParaRPr>
              <a:latin typeface="Arial Rounded MT Bold"/>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38"/>
            <a:ext cx="3352804" cy="369326"/>
          </a:xfrm>
          <a:prstGeom prst="rect">
            <a:avLst/>
          </a:prstGeom>
          <a:noFill/>
        </p:spPr>
        <p:txBody>
          <a:bodyPr wrap="square" rtlCol="0">
            <a:spAutoFit/>
          </a:bodyPr>
          <a:lstStyle/>
          <a:p>
            <a:pPr/>
            <a:r>
              <a:rPr>
                <a:latin typeface="Arial Rounded MT Bold"/>
              </a:rPr>
              <a:t>312203275</a:t>
            </a:r>
            <a:endParaRPr>
              <a:latin typeface="Arial Rounded MT Bold"/>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7"/>
            <a:ext cx="2819395" cy="376260"/>
          </a:xfrm>
          <a:prstGeom prst="rect">
            <a:avLst/>
          </a:prstGeom>
          <a:noFill/>
        </p:spPr>
        <p:txBody>
          <a:bodyPr wrap="square" rtlCol="0">
            <a:spAutoFit/>
          </a:bodyPr>
          <a:lstStyle/>
          <a:p>
            <a:pPr/>
            <a:r>
              <a:rPr>
                <a:latin typeface="Arial Rounded MT Bold"/>
              </a:rPr>
              <a:t>Commerce</a:t>
            </a:r>
            <a:endParaRPr>
              <a:latin typeface="Arial Rounded MT Bold"/>
            </a:endParaRP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0" y="4493125"/>
            <a:ext cx="6858000" cy="369326"/>
          </a:xfrm>
          <a:prstGeom prst="rect">
            <a:avLst/>
          </a:prstGeom>
          <a:noFill/>
        </p:spPr>
        <p:txBody>
          <a:bodyPr wrap="square" rtlCol="0">
            <a:spAutoFit/>
          </a:bodyPr>
          <a:lstStyle/>
          <a:p>
            <a:pPr/>
            <a:r>
              <a:rPr>
                <a:latin typeface="Arial Rounded MT Bold"/>
              </a:rPr>
              <a:t>Prince Shri Venkateshwara Arts And Science College</a:t>
            </a:r>
            <a:endParaRPr>
              <a:latin typeface="Arial Rounded MT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endParaRPr sz="1100">
              <a:latin typeface="Trebuchet MS"/>
              <a:cs typeface="Trebuchet MS"/>
            </a:endParaRP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endParaRPr sz="480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195" y="1371600"/>
            <a:ext cx="6019795" cy="400105"/>
          </a:xfrm>
          <a:prstGeom prst="rect">
            <a:avLst/>
          </a:prstGeom>
          <a:noFill/>
        </p:spPr>
        <p:txBody>
          <a:bodyPr wrap="square" rtlCol="0">
            <a:spAutoFit/>
          </a:bodyPr>
          <a:lstStyle/>
          <a:p>
            <a:pPr/>
            <a:r>
              <a:rPr sz="2000">
                <a:latin typeface="Perpetua Titling MT"/>
              </a:rPr>
              <a:t>Data collection :                                                                                        </a:t>
            </a:r>
            <a:endParaRPr sz="2000">
              <a:latin typeface="Perpetua Titling MT"/>
            </a:endParaRPr>
          </a:p>
        </p:txBody>
      </p:sp>
      <p:sp>
        <p:nvSpPr>
          <p:cNvPr id="7" name="TextBox 6">
            <a:extLst>
              <a:ext uri="{FF2B5EF4-FFF2-40B4-BE49-F238E27FC236}">
                <a16:creationId xmlns:a16="http://schemas.microsoft.com/office/drawing/2014/main" id="{432088B3-3D66-CD2B-BB20-2645F026BCA9}"/>
              </a:ext>
            </a:extLst>
          </p:cNvPr>
          <p:cNvSpPr txBox="1"/>
          <p:nvPr/>
        </p:nvSpPr>
        <p:spPr>
          <a:xfrm>
            <a:off x="1751865" y="1771705"/>
            <a:ext cx="4429125" cy="1323435"/>
          </a:xfrm>
          <a:prstGeom prst="rect">
            <a:avLst/>
          </a:prstGeom>
          <a:noFill/>
        </p:spPr>
        <p:txBody>
          <a:bodyPr wrap="square" rtlCol="0">
            <a:spAutoFit/>
          </a:bodyPr>
          <a:lstStyle/>
          <a:p>
            <a:pPr/>
            <a:r>
              <a:rPr sz="2000">
                <a:latin typeface="Calibri Light"/>
                <a:ea typeface="Calibri Light"/>
                <a:cs typeface="Calibri Light"/>
              </a:rPr>
              <a:t>1). Department                                                        2). Division                                                          3). Job Function                                                  4). Employee Classification</a:t>
            </a:r>
            <a:endParaRPr sz="2000">
              <a:latin typeface="Calibri Light"/>
              <a:ea typeface="Calibri Light"/>
              <a:cs typeface="Calibri Light"/>
            </a:endParaRPr>
          </a:p>
        </p:txBody>
      </p:sp>
      <p:sp>
        <p:nvSpPr>
          <p:cNvPr id="11" name="TextBox 10">
            <a:extLst>
              <a:ext uri="{FF2B5EF4-FFF2-40B4-BE49-F238E27FC236}">
                <a16:creationId xmlns:a16="http://schemas.microsoft.com/office/drawing/2014/main" id="{81A07674-912E-129E-6FA8-91E3A8A4CAC2}"/>
              </a:ext>
            </a:extLst>
          </p:cNvPr>
          <p:cNvSpPr txBox="1"/>
          <p:nvPr/>
        </p:nvSpPr>
        <p:spPr>
          <a:xfrm>
            <a:off x="1219195" y="3197162"/>
            <a:ext cx="2590795" cy="400105"/>
          </a:xfrm>
          <a:prstGeom prst="rect">
            <a:avLst/>
          </a:prstGeom>
          <a:noFill/>
        </p:spPr>
        <p:txBody>
          <a:bodyPr wrap="square" rtlCol="0">
            <a:spAutoFit/>
          </a:bodyPr>
          <a:lstStyle/>
          <a:p>
            <a:pPr/>
            <a:r>
              <a:rPr>
                <a:latin typeface="Perpetua"/>
              </a:rPr>
              <a:t> </a:t>
            </a:r>
            <a:r>
              <a:rPr sz="2000">
                <a:latin typeface="Perpetua Titling MT"/>
              </a:rPr>
              <a:t>DATA CLEANING : </a:t>
            </a:r>
            <a:r>
              <a:rPr>
                <a:latin typeface="Perpetua"/>
              </a:rPr>
              <a:t> </a:t>
            </a:r>
            <a:endParaRPr>
              <a:latin typeface="Perpetua"/>
            </a:endParaRP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5" y="3699290"/>
            <a:ext cx="2438404" cy="707887"/>
          </a:xfrm>
          <a:prstGeom prst="rect">
            <a:avLst/>
          </a:prstGeom>
          <a:noFill/>
        </p:spPr>
        <p:txBody>
          <a:bodyPr wrap="square" rtlCol="0">
            <a:spAutoFit/>
          </a:bodyPr>
          <a:lstStyle/>
          <a:p>
            <a:pPr/>
            <a:r>
              <a:rPr sz="2000">
                <a:latin typeface="Calibri Light"/>
                <a:ea typeface="Calibri Light"/>
                <a:cs typeface="Calibri Light"/>
              </a:rPr>
              <a:t>1). Start date                     2). End date</a:t>
            </a:r>
            <a:endParaRPr sz="2000">
              <a:latin typeface="Calibri Light"/>
              <a:ea typeface="Calibri Light"/>
              <a:cs typeface="Calibri Light"/>
            </a:endParaRP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25" y="4509185"/>
            <a:ext cx="3505195" cy="400105"/>
          </a:xfrm>
          <a:prstGeom prst="rect">
            <a:avLst/>
          </a:prstGeom>
          <a:noFill/>
        </p:spPr>
        <p:txBody>
          <a:bodyPr wrap="square" rtlCol="0">
            <a:spAutoFit/>
          </a:bodyPr>
          <a:lstStyle/>
          <a:p>
            <a:pPr/>
            <a:r>
              <a:rPr sz="2000">
                <a:latin typeface="Perpetua Titling MT"/>
              </a:rPr>
              <a:t>PERFORMANCE LEVEL : </a:t>
            </a:r>
            <a:endParaRPr sz="2000">
              <a:latin typeface="Perpetua Titling MT"/>
            </a:endParaRP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5" y="4999899"/>
            <a:ext cx="2669934" cy="1323435"/>
          </a:xfrm>
          <a:prstGeom prst="rect">
            <a:avLst/>
          </a:prstGeom>
          <a:noFill/>
        </p:spPr>
        <p:txBody>
          <a:bodyPr wrap="square" rtlCol="0">
            <a:spAutoFit/>
          </a:bodyPr>
          <a:lstStyle/>
          <a:p>
            <a:pPr/>
            <a:r>
              <a:rPr sz="2000">
                <a:latin typeface="Calibri Light"/>
                <a:ea typeface="Calibri Light"/>
                <a:cs typeface="Calibri Light"/>
              </a:rPr>
              <a:t>1). Very high                        2). High                                   3). Medium                           4). Low </a:t>
            </a:r>
            <a:endParaRPr sz="2000">
              <a:latin typeface="Calibri Light"/>
              <a:ea typeface="Calibri Light"/>
              <a:cs typeface="Calibri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endParaRP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endParaRPr>
              <a:latin typeface="Times New Roman"/>
              <a:cs typeface="Times New Roman"/>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4" y="1600200"/>
            <a:ext cx="7467604" cy="2677650"/>
          </a:xfrm>
          <a:prstGeom prst="rect">
            <a:avLst/>
          </a:prstGeom>
          <a:noFill/>
        </p:spPr>
        <p:txBody>
          <a:bodyPr wrap="square" rtlCol="0">
            <a:spAutoFit/>
          </a:bodyPr>
          <a:lstStyle/>
          <a:p>
            <a:pPr/>
            <a:r>
              <a:rPr sz="2800">
                <a:latin typeface="Aptos Narrow"/>
              </a:rPr>
              <a:t>In summary, a comprehensive conclusion for a data analysis in a research study involves a strategic synthesis of key finding of the performance level of an each employee specifically and their implications,  contribution to the </a:t>
            </a:r>
            <a:r>
              <a:rPr sz="2800">
                <a:latin typeface="Aptos Narrow"/>
              </a:rPr>
              <a:t>organisation</a:t>
            </a:r>
            <a:r>
              <a:rPr sz="2800">
                <a:latin typeface="Aptos Narrow"/>
              </a:rPr>
              <a:t> as a brief </a:t>
            </a:r>
            <a:r>
              <a:rPr/>
              <a:t>. </a:t>
            </a:r>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endParaRPr>
              <a:latin typeface="Times New Roman"/>
              <a:cs typeface="Times New Roman"/>
            </a:endParaR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endParaR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endParaR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wrap="square" lIns="0" tIns="0" rIns="0" bIns="0" rtlCol="0"/>
            <a:lstStyle/>
            <a:p>
              <a:pPr/>
              <a:endParaR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wrap="square" lIns="0" tIns="0" rIns="0" bIns="0" rtlCol="0"/>
            <a:lstStyle/>
            <a:p>
              <a:pPr/>
              <a:endParaR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wrap="square" lIns="0" tIns="0" rIns="0" bIns="0" rtlCol="0"/>
            <a:lstStyle/>
            <a:p>
              <a:pPr/>
              <a:endParaR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wrap="square" lIns="0" tIns="0" rIns="0" bIns="0" rtlCol="0"/>
            <a:lstStyle/>
            <a:p>
              <a:pPr/>
              <a:endParaR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wrap="square" lIns="0" tIns="0" rIns="0" bIns="0" rtlCol="0"/>
            <a:lstStyle/>
            <a:p>
              <a:pPr/>
              <a:endParaR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wrap="square" lIns="0" tIns="0" rIns="0" bIns="0" rtlCol="0"/>
            <a:lstStyle/>
            <a:p>
              <a:pPr/>
              <a:endParaR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wrap="square" lIns="0" tIns="0" rIns="0" bIns="0" rtlCol="0"/>
            <a:lstStyle/>
            <a:p>
              <a:pPr/>
              <a:endParaR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wrap="square" lIns="0" tIns="0" rIns="0" bIns="0" rtlCol="0"/>
          <a:lstStyle/>
          <a:p>
            <a:pPr/>
            <a:endParaR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endParaR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endParaRPr sz="4250"/>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endParaRP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endParaRPr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endParaR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endParaR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endParaR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901"/>
              </a:srgbClr>
            </a:solidFill>
          </p:spPr>
          <p:txBody>
            <a:bodyPr wrap="square" lIns="0" tIns="0" rIns="0" bIns="0" rtlCol="0"/>
            <a:lstStyle/>
            <a:p>
              <a:pPr/>
              <a:endParaR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823"/>
              </a:srgbClr>
            </a:solidFill>
          </p:spPr>
          <p:txBody>
            <a:bodyPr wrap="square" lIns="0" tIns="0" rIns="0" bIns="0" rtlCol="0"/>
            <a:lstStyle/>
            <a:p>
              <a:pPr/>
              <a:endParaR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4704"/>
              </a:srgbClr>
            </a:solidFill>
          </p:spPr>
          <p:txBody>
            <a:bodyPr wrap="square" lIns="0" tIns="0" rIns="0" bIns="0" rtlCol="0"/>
            <a:lstStyle/>
            <a:p>
              <a:pPr/>
              <a:endParaR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9018"/>
              </a:srgbClr>
            </a:solidFill>
          </p:spPr>
          <p:txBody>
            <a:bodyPr wrap="square" lIns="0" tIns="0" rIns="0" bIns="0" rtlCol="0"/>
            <a:lstStyle/>
            <a:p>
              <a:pPr/>
              <a:endParaR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9018"/>
              </a:srgbClr>
            </a:solidFill>
          </p:spPr>
          <p:txBody>
            <a:bodyPr wrap="square" lIns="0" tIns="0" rIns="0" bIns="0" rtlCol="0"/>
            <a:lstStyle/>
            <a:p>
              <a:pPr/>
              <a:endParaR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822"/>
              </a:srgbClr>
            </a:solidFill>
          </p:spPr>
          <p:txBody>
            <a:bodyPr wrap="square" lIns="0" tIns="0" rIns="0" bIns="0" rtlCol="0"/>
            <a:lstStyle/>
            <a:p>
              <a:pPr/>
              <a:endParaR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4704"/>
              </a:srgbClr>
            </a:solidFill>
          </p:spPr>
          <p:txBody>
            <a:bodyPr wrap="square" lIns="0" tIns="0" rIns="0" bIns="0" rtlCol="0"/>
            <a:lstStyle/>
            <a:p>
              <a:pPr/>
              <a:endParaR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9018"/>
            </a:srgbClr>
          </a:solidFill>
        </p:spPr>
        <p:txBody>
          <a:bodyPr wrap="square" lIns="0" tIns="0" rIns="0" bIns="0" rtlCol="0"/>
          <a:lstStyle/>
          <a:p>
            <a:pPr/>
            <a:endParaR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endParaR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endParaR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Problem Statement</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Project Overview</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End Users</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Our Solution and Proposition</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Dataset Description</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Modelling Approach</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endParaRPr sz="2800">
              <a:solidFill>
                <a:srgbClr val="0D0D0D"/>
              </a:solidFill>
              <a:latin typeface="Times New Roman"/>
              <a:cs typeface="Times New Roman"/>
            </a:endParaRPr>
          </a:p>
          <a:p>
            <a:pPr>
              <a:buFont typeface="+mj-lt"/>
              <a:buAutoNum type="arabicPeriod"/>
            </a:pPr>
            <a:r>
              <a:rPr sz="2800">
                <a:solidFill>
                  <a:srgbClr val="0D0D0D"/>
                </a:solidFill>
                <a:latin typeface="Times New Roman"/>
                <a:cs typeface="Times New Roman"/>
              </a:rPr>
              <a:t>Conclusion</a:t>
            </a:r>
            <a:endParaRPr sz="2800">
              <a:solidFill>
                <a:srgbClr val="0D0D0D"/>
              </a:solidFill>
              <a:latin typeface="Times New Roman"/>
              <a:cs typeface="Times New Roman"/>
            </a:endParaRPr>
          </a:p>
          <a:p>
            <a:pPr/>
            <a:endParaRPr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endParaRPr sz="4250"/>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endParaRPr/>
          </a:p>
        </p:txBody>
      </p:sp>
      <p:sp>
        <p:nvSpPr>
          <p:cNvPr id="13" name="TextBox 12">
            <a:extLst>
              <a:ext uri="{FF2B5EF4-FFF2-40B4-BE49-F238E27FC236}">
                <a16:creationId xmlns:a16="http://schemas.microsoft.com/office/drawing/2014/main" id="{9BE136EB-0D7C-DE66-9CD8-306806BC7601}"/>
              </a:ext>
            </a:extLst>
          </p:cNvPr>
          <p:cNvSpPr txBox="1"/>
          <p:nvPr/>
        </p:nvSpPr>
        <p:spPr>
          <a:xfrm>
            <a:off x="834074" y="1456278"/>
            <a:ext cx="7172325" cy="4524309"/>
          </a:xfrm>
          <a:prstGeom prst="rect">
            <a:avLst/>
          </a:prstGeom>
          <a:noFill/>
        </p:spPr>
        <p:txBody>
          <a:bodyPr wrap="square" rtlCol="0">
            <a:spAutoFit/>
          </a:bodyPr>
          <a:lstStyle/>
          <a:p>
            <a:pPr/>
            <a:r>
              <a:rPr sz="3600">
                <a:latin typeface="Bell MT"/>
              </a:rPr>
              <a:t>A  large dataset of employee information in Excel, including personal details, job roles, performance metrics, and attendance records. Despite having this data, we face challenges in efficiently analyzing and leveraging this information for decision-making.</a:t>
            </a:r>
            <a:endParaRPr sz="3600">
              <a:latin typeface="Bel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739768" y="82962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endParaRPr sz="4250"/>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endParaRPr/>
          </a:p>
        </p:txBody>
      </p:sp>
      <p:sp>
        <p:nvSpPr>
          <p:cNvPr id="12" name="TextBox 11">
            <a:extLst>
              <a:ext uri="{FF2B5EF4-FFF2-40B4-BE49-F238E27FC236}">
                <a16:creationId xmlns:a16="http://schemas.microsoft.com/office/drawing/2014/main" id="{2079936F-0215-9A57-D7D1-79627D5A9AB4}"/>
              </a:ext>
            </a:extLst>
          </p:cNvPr>
          <p:cNvSpPr txBox="1"/>
          <p:nvPr/>
        </p:nvSpPr>
        <p:spPr>
          <a:xfrm>
            <a:off x="866779" y="1975539"/>
            <a:ext cx="8486775" cy="3539435"/>
          </a:xfrm>
          <a:prstGeom prst="rect">
            <a:avLst/>
          </a:prstGeom>
          <a:noFill/>
        </p:spPr>
        <p:txBody>
          <a:bodyPr wrap="square" rtlCol="0">
            <a:spAutoFit/>
          </a:bodyPr>
          <a:lstStyle/>
          <a:p>
            <a:pPr/>
            <a:r>
              <a:rPr sz="2800">
                <a:latin typeface="Bell MT"/>
              </a:rPr>
              <a:t>It is a summary of employee dataset analysis the performance of various employees by consulting the various factors like employee type current </a:t>
            </a:r>
            <a:r>
              <a:rPr sz="2800">
                <a:latin typeface="Bell MT"/>
              </a:rPr>
              <a:t>emploi</a:t>
            </a:r>
            <a:r>
              <a:rPr sz="2800">
                <a:latin typeface="Bell MT"/>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sz="2800">
              <a:latin typeface="Bel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endParaRPr sz="3200"/>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endParaRPr/>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595"/>
            <a:ext cx="304795" cy="3047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endParaRPr/>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15" y="1688045"/>
            <a:ext cx="8162920" cy="4079081"/>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4" y="4731715"/>
            <a:ext cx="1295404" cy="369326"/>
          </a:xfrm>
          <a:prstGeom prst="rect">
            <a:avLst/>
          </a:prstGeom>
          <a:noFill/>
        </p:spPr>
        <p:txBody>
          <a:bodyPr wrap="square" rtlCol="0">
            <a:spAutoFit/>
          </a:bodyPr>
          <a:lstStyle/>
          <a:p>
            <a:pPr/>
            <a:r>
              <a:rPr>
                <a:latin typeface="Arial Rounded MT Bold"/>
              </a:rPr>
              <a:t>Employer</a:t>
            </a:r>
            <a:endParaRPr>
              <a:latin typeface="Arial Rounded MT Bold"/>
            </a:endParaRP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5" y="4785949"/>
            <a:ext cx="1371600" cy="338560"/>
          </a:xfrm>
          <a:prstGeom prst="rect">
            <a:avLst/>
          </a:prstGeom>
          <a:noFill/>
        </p:spPr>
        <p:txBody>
          <a:bodyPr wrap="square" rtlCol="0">
            <a:spAutoFit/>
          </a:bodyPr>
          <a:lstStyle/>
          <a:p>
            <a:pPr/>
            <a:r>
              <a:rPr sz="1600">
                <a:latin typeface="Arial Rounded MT Bold"/>
              </a:rPr>
              <a:t>Employee</a:t>
            </a:r>
            <a:endParaRPr sz="1600">
              <a:latin typeface="Arial Rounded MT Bold"/>
            </a:endParaRP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9" y="4709740"/>
            <a:ext cx="2038354" cy="338560"/>
          </a:xfrm>
          <a:prstGeom prst="rect">
            <a:avLst/>
          </a:prstGeom>
          <a:noFill/>
        </p:spPr>
        <p:txBody>
          <a:bodyPr wrap="square" rtlCol="0">
            <a:spAutoFit/>
          </a:bodyPr>
          <a:lstStyle/>
          <a:p>
            <a:pPr/>
            <a:r>
              <a:rPr sz="1600">
                <a:latin typeface="Arial Rounded MT Bold"/>
              </a:rPr>
              <a:t>Organisation</a:t>
            </a:r>
            <a:endParaRPr sz="1600">
              <a:latin typeface="Arial Rounded MT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1995" y="1981204"/>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endParaRPr sz="3600"/>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endParaRPr/>
          </a:p>
        </p:txBody>
      </p:sp>
      <p:sp>
        <p:nvSpPr>
          <p:cNvPr id="8" name="TextBox 7">
            <a:extLst>
              <a:ext uri="{FF2B5EF4-FFF2-40B4-BE49-F238E27FC236}">
                <a16:creationId xmlns:a16="http://schemas.microsoft.com/office/drawing/2014/main" id="{2EB267C5-7886-FDA4-BBE1-97C04977FFBD}"/>
              </a:ext>
            </a:extLst>
          </p:cNvPr>
          <p:cNvSpPr txBox="1"/>
          <p:nvPr/>
        </p:nvSpPr>
        <p:spPr>
          <a:xfrm>
            <a:off x="3733795" y="2151733"/>
            <a:ext cx="6705595" cy="2554546"/>
          </a:xfrm>
          <a:prstGeom prst="rect">
            <a:avLst/>
          </a:prstGeom>
          <a:noFill/>
        </p:spPr>
        <p:txBody>
          <a:bodyPr wrap="square" rtlCol="0">
            <a:spAutoFit/>
          </a:bodyPr>
          <a:lstStyle/>
          <a:p>
            <a:pPr/>
            <a:r>
              <a:rPr sz="3200">
                <a:latin typeface="Cambria Math"/>
                <a:ea typeface="Cambria Math"/>
              </a:rPr>
              <a:t>Conditional Formatting – Missing          Filter – Remove                                       Formulae – Performance                            Pivot – Summary                                         </a:t>
            </a:r>
            <a:r>
              <a:rPr sz="3200">
                <a:latin typeface="Cambria Math"/>
                <a:ea typeface="Cambria Math"/>
              </a:rPr>
              <a:t>Gragh</a:t>
            </a:r>
            <a:r>
              <a:rPr sz="3200">
                <a:latin typeface="Cambria Math"/>
                <a:ea typeface="Cambria Math"/>
              </a:rPr>
              <a:t> – Data Visualization</a:t>
            </a:r>
            <a:endParaRPr sz="3200">
              <a:latin typeface="Cambria Math"/>
              <a:ea typeface="Cambria Mat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endParaRPr/>
          </a:p>
        </p:txBody>
      </p:sp>
      <p:sp>
        <p:nvSpPr>
          <p:cNvPr id="6" name="TextBox 5">
            <a:extLst>
              <a:ext uri="{FF2B5EF4-FFF2-40B4-BE49-F238E27FC236}">
                <a16:creationId xmlns:a16="http://schemas.microsoft.com/office/drawing/2014/main" id="{861A7895-D1DA-3DF1-C89D-08A925A83B70}"/>
              </a:ext>
            </a:extLst>
          </p:cNvPr>
          <p:cNvSpPr txBox="1"/>
          <p:nvPr/>
        </p:nvSpPr>
        <p:spPr>
          <a:xfrm>
            <a:off x="755325" y="1828800"/>
            <a:ext cx="10843849" cy="3046990"/>
          </a:xfrm>
          <a:prstGeom prst="rect">
            <a:avLst/>
          </a:prstGeom>
          <a:noFill/>
        </p:spPr>
        <p:txBody>
          <a:bodyPr wrap="square" rtlCol="0">
            <a:spAutoFit/>
          </a:bodyPr>
          <a:lstStyle/>
          <a:p>
            <a:pPr/>
            <a:r>
              <a:rPr sz="3200">
                <a:latin typeface="Cambria Math"/>
                <a:ea typeface="Cambria Math"/>
              </a:rPr>
              <a:t>Employee dataset – Kaggle 26 Features                                     Employee ID - </a:t>
            </a:r>
            <a:r>
              <a:rPr sz="2400">
                <a:latin typeface="Cambria Math"/>
                <a:ea typeface="Cambria Math"/>
              </a:rPr>
              <a:t>DE5B5E0E981696191474813EBC226A7F</a:t>
            </a:r>
            <a:r>
              <a:rPr sz="3200">
                <a:latin typeface="Cambria Math"/>
                <a:ea typeface="Cambria Math"/>
              </a:rPr>
              <a:t>                     Name – Text                                                                                           Performance Level – Very High , High , Medium , Low         Gender – Male , Female                                                             Employee Ratings </a:t>
            </a:r>
            <a:endParaRPr sz="3200">
              <a:latin typeface="Cambria Math"/>
              <a:ea typeface="Cambria Math"/>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endParaR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endParaR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endParaRPr sz="4250"/>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2"/>
            <a:ext cx="8534018" cy="954109"/>
          </a:xfrm>
          <a:prstGeom prst="rect">
            <a:avLst/>
          </a:prstGeom>
          <a:noFill/>
        </p:spPr>
        <p:txBody>
          <a:bodyPr wrap="square" rtlCol="0">
            <a:spAutoFit/>
          </a:bodyPr>
          <a:lstStyle/>
          <a:p>
            <a:pPr>
              <a:buFont typeface="Arial"/>
              <a:buChar char="•"/>
            </a:pPr>
            <a:endParaRPr sz="2800">
              <a:solidFill>
                <a:srgbClr val="0D0D0D"/>
              </a:solidFill>
              <a:latin typeface="Times New Roman"/>
              <a:cs typeface="Times New Roman"/>
            </a:endParaRPr>
          </a:p>
          <a:p>
            <a:pPr/>
            <a:endParaRPr sz="2800">
              <a:latin typeface="Times New Roman"/>
              <a:cs typeface="Times New Roman"/>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595" y="1717932"/>
            <a:ext cx="9525004" cy="1569657"/>
          </a:xfrm>
          <a:prstGeom prst="rect">
            <a:avLst/>
          </a:prstGeom>
          <a:noFill/>
        </p:spPr>
        <p:txBody>
          <a:bodyPr wrap="square" rtlCol="0">
            <a:spAutoFit/>
          </a:bodyPr>
          <a:lstStyle/>
          <a:p>
            <a:pPr/>
            <a:r>
              <a:rPr sz="3200">
                <a:latin typeface="Eras Medium ITC"/>
              </a:rPr>
              <a:t>Performance level                                                         IFS(Z8-5,"VERY HIGH" 28 -4,"HIGH",28&gt;-3,"MED", TRUE, "LOW")</a:t>
            </a:r>
            <a:endParaRPr sz="3200">
              <a:latin typeface="Eras Medium IT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13</cp:revision>
  <dcterms:created xsi:type="dcterms:W3CDTF">2024-03-29T15:07:22Z</dcterms:created>
  <dcterms:modified xsi:type="dcterms:W3CDTF">2024-08-28T16:13:50Z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