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63" r:id="rId4"/>
    <p:sldId id="262" r:id="rId5"/>
    <p:sldId id="264" r:id="rId6"/>
    <p:sldId id="265" r:id="rId7"/>
    <p:sldId id="266" r:id="rId8"/>
    <p:sldId id="267" r:id="rId9"/>
    <p:sldId id="260" r:id="rId10"/>
    <p:sldId id="261" r:id="rId11"/>
    <p:sldId id="259"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Libre Baskerville" panose="020B0604020202020204" charset="0"/>
      <p:regular r:id="rId18"/>
      <p:bold r:id="rId19"/>
      <p: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21"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87F160-9442-D50E-75E4-C5490D068546}" v="363" dt="2024-10-06T17:55:28.578"/>
    <p1510:client id="{ACE12711-752E-3794-6184-7CE5934F1D66}" v="935" dt="2024-10-06T12:14:54.014"/>
    <p1510:client id="{E1AEE138-4A20-B406-0A9F-742FFC2E2A8B}" v="346" dt="2024-10-06T12:59:52.8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74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microsoft.com/office/2015/10/relationships/revisionInfo" Target="revisionInfo.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861734"/>
          </a:xfrm>
          <a:prstGeom prst="rect">
            <a:avLst/>
          </a:prstGeom>
          <a:noFill/>
          <a:ln>
            <a:noFill/>
          </a:ln>
        </p:spPr>
        <p:txBody>
          <a:bodyPr spcFirstLastPara="1" wrap="square" lIns="91425" tIns="45700" rIns="91425" bIns="45700" anchor="t" anchorCtr="0">
            <a:spAutoFit/>
          </a:bodyPr>
          <a:lstStyle/>
          <a:p>
            <a:pPr algn="ctr"/>
            <a:r>
              <a:rPr lang="en-IN" sz="1800" b="0" i="0" u="none" strike="noStrike" cap="none" dirty="0">
                <a:latin typeface="Calibri"/>
                <a:ea typeface="Calibri"/>
                <a:cs typeface="Calibri"/>
              </a:rPr>
              <a:t/>
            </a:r>
            <a:br>
              <a:rPr lang="en-IN" sz="1800" b="0" i="0" u="none" strike="noStrike" cap="none" dirty="0">
                <a:latin typeface="Calibri"/>
                <a:ea typeface="Calibri"/>
                <a:cs typeface="Calibri"/>
              </a:rPr>
            </a:br>
            <a:r>
              <a:rPr lang="en-IN" sz="3200" b="1" dirty="0" smtClean="0">
                <a:solidFill>
                  <a:srgbClr val="002060"/>
                </a:solidFill>
                <a:latin typeface="Calibri"/>
                <a:ea typeface="Calibri"/>
                <a:cs typeface="Calibri"/>
              </a:rPr>
              <a:t>Analysis on AMCAT Data</a:t>
            </a:r>
            <a:endParaRPr lang="en-IN" sz="3200" b="1" dirty="0">
              <a:solidFill>
                <a:srgbClr val="002060"/>
              </a:solidFill>
              <a:latin typeface="Calibri"/>
              <a:ea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8739D5C-8351-1158-6343-B8942DE6A7F1}"/>
              </a:ext>
            </a:extLst>
          </p:cNvPr>
          <p:cNvSpPr>
            <a:spLocks noGrp="1"/>
          </p:cNvSpPr>
          <p:nvPr>
            <p:ph type="body" idx="1"/>
          </p:nvPr>
        </p:nvSpPr>
        <p:spPr>
          <a:xfrm>
            <a:off x="536275" y="546040"/>
            <a:ext cx="10515600" cy="5774696"/>
          </a:xfrm>
        </p:spPr>
        <p:txBody>
          <a:bodyPr/>
          <a:lstStyle/>
          <a:p>
            <a:pPr marL="114300" indent="0">
              <a:buNone/>
            </a:pPr>
            <a:r>
              <a:rPr lang="en-US" sz="2000" b="1" dirty="0"/>
              <a:t>3</a:t>
            </a:r>
            <a:r>
              <a:rPr lang="en-US" sz="2000" b="1" dirty="0">
                <a:solidFill>
                  <a:schemeClr val="tx1"/>
                </a:solidFill>
              </a:rPr>
              <a:t>.    Personality Scores</a:t>
            </a:r>
            <a:r>
              <a:rPr lang="en-US" sz="2000" dirty="0">
                <a:solidFill>
                  <a:schemeClr val="tx1"/>
                </a:solidFill>
              </a:rPr>
              <a:t>:</a:t>
            </a:r>
            <a:endParaRPr lang="en-US" dirty="0">
              <a:solidFill>
                <a:schemeClr val="tx1"/>
              </a:solidFill>
            </a:endParaRPr>
          </a:p>
          <a:p>
            <a:pPr lvl="1"/>
            <a:r>
              <a:rPr lang="en-US" sz="2000" dirty="0">
                <a:solidFill>
                  <a:schemeClr val="tx1"/>
                </a:solidFill>
              </a:rPr>
              <a:t>Standardized scores for conscientiousness, agreeableness, and extraversion are left-skewed, indicating most students scored lower in these traits.</a:t>
            </a:r>
            <a:br>
              <a:rPr lang="en-US" sz="2000" dirty="0">
                <a:solidFill>
                  <a:schemeClr val="tx1"/>
                </a:solidFill>
              </a:rPr>
            </a:br>
            <a:r>
              <a:rPr lang="en-US" sz="2000" dirty="0">
                <a:solidFill>
                  <a:schemeClr val="tx1"/>
                </a:solidFill>
              </a:rPr>
              <a:t/>
            </a:r>
            <a:br>
              <a:rPr lang="en-US" sz="2000" dirty="0">
                <a:solidFill>
                  <a:schemeClr val="tx1"/>
                </a:solidFill>
              </a:rPr>
            </a:br>
            <a:endParaRPr lang="en-US" sz="2000" dirty="0">
              <a:solidFill>
                <a:schemeClr val="tx1"/>
              </a:solidFill>
            </a:endParaRPr>
          </a:p>
          <a:p>
            <a:pPr marL="114300" indent="0">
              <a:buNone/>
            </a:pPr>
            <a:r>
              <a:rPr lang="en-US" sz="2000" b="1" dirty="0">
                <a:solidFill>
                  <a:schemeClr val="tx1"/>
                </a:solidFill>
              </a:rPr>
              <a:t>4.    Gender Distribution</a:t>
            </a:r>
            <a:r>
              <a:rPr lang="en-US" sz="2000" dirty="0">
                <a:solidFill>
                  <a:schemeClr val="tx1"/>
                </a:solidFill>
              </a:rPr>
              <a:t>:</a:t>
            </a:r>
          </a:p>
          <a:p>
            <a:pPr lvl="1"/>
            <a:r>
              <a:rPr lang="en-US" sz="2000" dirty="0">
                <a:solidFill>
                  <a:schemeClr val="tx1"/>
                </a:solidFill>
              </a:rPr>
              <a:t>Approximately 76% of AMCAT exam takers are male, while 24% are female.</a:t>
            </a:r>
            <a:br>
              <a:rPr lang="en-US" sz="2000" dirty="0">
                <a:solidFill>
                  <a:schemeClr val="tx1"/>
                </a:solidFill>
              </a:rPr>
            </a:br>
            <a:r>
              <a:rPr lang="en-US" sz="2000" dirty="0">
                <a:solidFill>
                  <a:schemeClr val="tx1"/>
                </a:solidFill>
              </a:rPr>
              <a:t/>
            </a:r>
            <a:br>
              <a:rPr lang="en-US" sz="2000" dirty="0">
                <a:solidFill>
                  <a:schemeClr val="tx1"/>
                </a:solidFill>
              </a:rPr>
            </a:br>
            <a:endParaRPr lang="en-US" sz="2000" dirty="0">
              <a:solidFill>
                <a:schemeClr val="tx1"/>
              </a:solidFill>
            </a:endParaRPr>
          </a:p>
          <a:p>
            <a:pPr marL="114300" indent="0">
              <a:buNone/>
            </a:pPr>
            <a:r>
              <a:rPr lang="en-US" sz="2000" b="1" dirty="0">
                <a:solidFill>
                  <a:schemeClr val="tx1"/>
                </a:solidFill>
              </a:rPr>
              <a:t>5.    Specializations</a:t>
            </a:r>
            <a:r>
              <a:rPr lang="en-US" sz="2000" dirty="0">
                <a:solidFill>
                  <a:schemeClr val="tx1"/>
                </a:solidFill>
              </a:rPr>
              <a:t>:</a:t>
            </a:r>
            <a:endParaRPr lang="en-US" dirty="0">
              <a:solidFill>
                <a:schemeClr val="tx1"/>
              </a:solidFill>
            </a:endParaRPr>
          </a:p>
          <a:p>
            <a:pPr lvl="1"/>
            <a:r>
              <a:rPr lang="en-US" sz="2000" dirty="0">
                <a:solidFill>
                  <a:schemeClr val="tx1"/>
                </a:solidFill>
              </a:rPr>
              <a:t>Electronics and Communication Engineering has the highest number of candidates (800), while Electronics and Instrumentation Engineering has the least (32).</a:t>
            </a:r>
            <a:br>
              <a:rPr lang="en-US" sz="2000" dirty="0">
                <a:solidFill>
                  <a:schemeClr val="tx1"/>
                </a:solidFill>
              </a:rPr>
            </a:br>
            <a:r>
              <a:rPr lang="en-US" sz="2000" dirty="0">
                <a:solidFill>
                  <a:schemeClr val="tx1"/>
                </a:solidFill>
              </a:rPr>
              <a:t/>
            </a:r>
            <a:br>
              <a:rPr lang="en-US" sz="2000" dirty="0">
                <a:solidFill>
                  <a:schemeClr val="tx1"/>
                </a:solidFill>
              </a:rPr>
            </a:br>
            <a:endParaRPr lang="en-US" sz="2000" dirty="0">
              <a:solidFill>
                <a:schemeClr val="tx1"/>
              </a:solidFill>
            </a:endParaRPr>
          </a:p>
          <a:p>
            <a:pPr marL="114300" indent="0">
              <a:buNone/>
            </a:pPr>
            <a:r>
              <a:rPr lang="en-US" sz="2000" b="1" dirty="0">
                <a:solidFill>
                  <a:schemeClr val="tx1"/>
                </a:solidFill>
              </a:rPr>
              <a:t>6.    State-wise Participation</a:t>
            </a:r>
            <a:r>
              <a:rPr lang="en-US" sz="2000" dirty="0">
                <a:solidFill>
                  <a:schemeClr val="tx1"/>
                </a:solidFill>
              </a:rPr>
              <a:t>:</a:t>
            </a:r>
            <a:endParaRPr lang="en-US" dirty="0">
              <a:solidFill>
                <a:schemeClr val="tx1"/>
              </a:solidFill>
            </a:endParaRPr>
          </a:p>
          <a:p>
            <a:pPr lvl="1"/>
            <a:r>
              <a:rPr lang="en-US" sz="2000" dirty="0">
                <a:solidFill>
                  <a:schemeClr val="tx1"/>
                </a:solidFill>
              </a:rPr>
              <a:t>Uttar Pradesh has the highest number of candidates (915) taking the AMCAT exam, compared to other states.</a:t>
            </a:r>
          </a:p>
          <a:p>
            <a:pPr>
              <a:buAutoNum type="arabicPeriod"/>
            </a:pPr>
            <a:endParaRPr lang="en-US" sz="4800" dirty="0"/>
          </a:p>
        </p:txBody>
      </p:sp>
    </p:spTree>
    <p:extLst>
      <p:ext uri="{BB962C8B-B14F-4D97-AF65-F5344CB8AC3E}">
        <p14:creationId xmlns:p14="http://schemas.microsoft.com/office/powerpoint/2010/main" val="1286170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427656" y="1376994"/>
            <a:ext cx="10285437" cy="2123618"/>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IN" sz="2200" dirty="0" smtClean="0">
                <a:solidFill>
                  <a:schemeClr val="dk1"/>
                </a:solidFill>
                <a:latin typeface="Calibri"/>
                <a:ea typeface="Calibri"/>
                <a:cs typeface="Calibri"/>
              </a:rPr>
              <a:t>Hello I am </a:t>
            </a:r>
            <a:r>
              <a:rPr lang="en-IN" sz="2200" b="1" dirty="0" smtClean="0">
                <a:solidFill>
                  <a:schemeClr val="tx1"/>
                </a:solidFill>
                <a:latin typeface="Calibri"/>
                <a:ea typeface="Calibri"/>
                <a:cs typeface="Calibri"/>
              </a:rPr>
              <a:t>Parimi Vignesh</a:t>
            </a:r>
            <a:r>
              <a:rPr lang="en-IN" sz="2200" dirty="0" smtClean="0">
                <a:solidFill>
                  <a:schemeClr val="dk1"/>
                </a:solidFill>
                <a:latin typeface="Calibri"/>
                <a:ea typeface="Calibri"/>
                <a:cs typeface="Calibri"/>
              </a:rPr>
              <a:t> from Hyderabad, I have completed my </a:t>
            </a:r>
            <a:r>
              <a:rPr lang="en-IN" sz="2200" dirty="0" err="1" smtClean="0">
                <a:solidFill>
                  <a:schemeClr val="dk1"/>
                </a:solidFill>
                <a:latin typeface="Calibri"/>
                <a:ea typeface="Calibri"/>
                <a:cs typeface="Calibri"/>
              </a:rPr>
              <a:t>B.Tech</a:t>
            </a:r>
            <a:r>
              <a:rPr lang="en-IN" sz="2200" dirty="0" smtClean="0">
                <a:solidFill>
                  <a:schemeClr val="dk1"/>
                </a:solidFill>
                <a:latin typeface="Calibri"/>
                <a:ea typeface="Calibri"/>
                <a:cs typeface="Calibri"/>
              </a:rPr>
              <a:t> in 2024 from IIIT </a:t>
            </a:r>
            <a:r>
              <a:rPr lang="en-IN" sz="2200" dirty="0" err="1" smtClean="0">
                <a:solidFill>
                  <a:schemeClr val="dk1"/>
                </a:solidFill>
                <a:latin typeface="Calibri"/>
                <a:ea typeface="Calibri"/>
                <a:cs typeface="Calibri"/>
              </a:rPr>
              <a:t>Sonepat</a:t>
            </a:r>
            <a:r>
              <a:rPr lang="en-IN" sz="2200" dirty="0" smtClean="0">
                <a:solidFill>
                  <a:schemeClr val="dk1"/>
                </a:solidFill>
                <a:latin typeface="Calibri"/>
                <a:ea typeface="Calibri"/>
                <a:cs typeface="Calibri"/>
              </a:rPr>
              <a:t> from the branch </a:t>
            </a:r>
            <a:r>
              <a:rPr lang="en-IN" sz="2200" dirty="0" smtClean="0">
                <a:solidFill>
                  <a:schemeClr val="dk1"/>
                </a:solidFill>
                <a:latin typeface="Calibri"/>
                <a:ea typeface="Calibri"/>
                <a:cs typeface="Calibri"/>
              </a:rPr>
              <a:t>of Information Technology,</a:t>
            </a:r>
            <a:r>
              <a:rPr lang="en-IN" sz="2200" dirty="0" smtClean="0">
                <a:solidFill>
                  <a:schemeClr val="dk1"/>
                </a:solidFill>
                <a:latin typeface="Calibri"/>
                <a:ea typeface="Calibri"/>
                <a:cs typeface="Calibri"/>
              </a:rPr>
              <a:t> </a:t>
            </a:r>
            <a:r>
              <a:rPr lang="en-IN" sz="2200" dirty="0" smtClean="0">
                <a:solidFill>
                  <a:schemeClr val="dk1"/>
                </a:solidFill>
                <a:latin typeface="Calibri"/>
                <a:ea typeface="Calibri"/>
              </a:rPr>
              <a:t>I am currently passionate </a:t>
            </a:r>
            <a:r>
              <a:rPr lang="en-IN" sz="2200" dirty="0">
                <a:solidFill>
                  <a:schemeClr val="dk1"/>
                </a:solidFill>
                <a:latin typeface="Calibri"/>
                <a:ea typeface="Calibri"/>
              </a:rPr>
              <a:t>to learn data science because I love </a:t>
            </a:r>
            <a:r>
              <a:rPr lang="en-IN" sz="2200" dirty="0" smtClean="0">
                <a:solidFill>
                  <a:schemeClr val="dk1"/>
                </a:solidFill>
                <a:latin typeface="Calibri"/>
                <a:ea typeface="Calibri"/>
              </a:rPr>
              <a:t>working </a:t>
            </a:r>
            <a:r>
              <a:rPr lang="en-IN" sz="2200" dirty="0">
                <a:solidFill>
                  <a:schemeClr val="dk1"/>
                </a:solidFill>
                <a:latin typeface="Calibri"/>
                <a:ea typeface="Calibri"/>
              </a:rPr>
              <a:t>with data to find patterns </a:t>
            </a:r>
            <a:r>
              <a:rPr lang="en-IN" sz="2200" dirty="0" smtClean="0">
                <a:solidFill>
                  <a:schemeClr val="dk1"/>
                </a:solidFill>
                <a:latin typeface="Calibri"/>
                <a:ea typeface="Calibri"/>
              </a:rPr>
              <a:t>and </a:t>
            </a:r>
            <a:r>
              <a:rPr lang="en-IN" sz="2200" dirty="0" smtClean="0">
                <a:solidFill>
                  <a:schemeClr val="dk1"/>
                </a:solidFill>
                <a:latin typeface="Calibri"/>
                <a:ea typeface="Calibri"/>
              </a:rPr>
              <a:t>insights in the data and make future predictions and business solutions using the data. I </a:t>
            </a:r>
            <a:r>
              <a:rPr lang="en-IN" sz="2200" dirty="0">
                <a:solidFill>
                  <a:schemeClr val="dk1"/>
                </a:solidFill>
                <a:latin typeface="Calibri"/>
                <a:ea typeface="Calibri"/>
              </a:rPr>
              <a:t>aim to develop the skills needed to contribute to </a:t>
            </a:r>
            <a:r>
              <a:rPr lang="en-IN" sz="2200" dirty="0" smtClean="0">
                <a:solidFill>
                  <a:schemeClr val="dk1"/>
                </a:solidFill>
                <a:latin typeface="Calibri"/>
                <a:ea typeface="Calibri"/>
              </a:rPr>
              <a:t>creative projects </a:t>
            </a:r>
            <a:r>
              <a:rPr lang="en-IN" sz="2200" dirty="0">
                <a:solidFill>
                  <a:schemeClr val="dk1"/>
                </a:solidFill>
                <a:latin typeface="Calibri"/>
                <a:ea typeface="Calibri"/>
              </a:rPr>
              <a:t>and </a:t>
            </a:r>
            <a:r>
              <a:rPr lang="en-IN" sz="2200" dirty="0" smtClean="0">
                <a:solidFill>
                  <a:schemeClr val="dk1"/>
                </a:solidFill>
                <a:latin typeface="Calibri"/>
                <a:ea typeface="Calibri"/>
              </a:rPr>
              <a:t>bring</a:t>
            </a:r>
            <a:r>
              <a:rPr lang="en-IN" sz="2200" dirty="0" smtClean="0">
                <a:solidFill>
                  <a:schemeClr val="dk1"/>
                </a:solidFill>
                <a:latin typeface="Calibri"/>
                <a:ea typeface="Calibri"/>
              </a:rPr>
              <a:t> </a:t>
            </a:r>
            <a:r>
              <a:rPr lang="en-IN" sz="2200" dirty="0">
                <a:solidFill>
                  <a:schemeClr val="dk1"/>
                </a:solidFill>
                <a:latin typeface="Calibri"/>
                <a:ea typeface="Calibri"/>
              </a:rPr>
              <a:t>meaningful outcomes in the </a:t>
            </a:r>
            <a:r>
              <a:rPr lang="en-IN" sz="2200" dirty="0" smtClean="0">
                <a:solidFill>
                  <a:schemeClr val="dk1"/>
                </a:solidFill>
                <a:latin typeface="Calibri"/>
                <a:ea typeface="Calibri"/>
              </a:rPr>
              <a:t>industry by learning Data Science. </a:t>
            </a:r>
            <a:endParaRPr lang="en-IN" sz="2200" b="1" dirty="0">
              <a:solidFill>
                <a:schemeClr val="dk1"/>
              </a:solidFill>
              <a:latin typeface="Calibri"/>
              <a:ea typeface="Calibri"/>
              <a:cs typeface="Calibri"/>
            </a:endParaRPr>
          </a:p>
        </p:txBody>
      </p:sp>
      <p:sp>
        <p:nvSpPr>
          <p:cNvPr id="105" name="Google Shape;105;p3"/>
          <p:cNvSpPr txBox="1"/>
          <p:nvPr/>
        </p:nvSpPr>
        <p:spPr>
          <a:xfrm>
            <a:off x="427656" y="416554"/>
            <a:ext cx="6099463" cy="633979"/>
          </a:xfrm>
          <a:prstGeom prst="rect">
            <a:avLst/>
          </a:prstGeom>
          <a:noFill/>
          <a:ln>
            <a:noFill/>
          </a:ln>
        </p:spPr>
        <p:txBody>
          <a:bodyPr spcFirstLastPara="1" wrap="square" lIns="91425" tIns="45700" rIns="91425" bIns="45700" anchor="t" anchorCtr="0">
            <a:spAutoFit/>
          </a:bodyPr>
          <a:lstStyle/>
          <a:p>
            <a:pPr>
              <a:lnSpc>
                <a:spcPct val="80000"/>
              </a:lnSpc>
              <a:buClr>
                <a:srgbClr val="FF0000"/>
              </a:buClr>
              <a:buSzPts val="3200"/>
            </a:pPr>
            <a:r>
              <a:rPr lang="en-IN" sz="4400" b="1" i="0" u="none" strike="noStrike" cap="none" dirty="0">
                <a:solidFill>
                  <a:srgbClr val="FF0000"/>
                </a:solidFill>
                <a:latin typeface="Calibri"/>
                <a:ea typeface="Lato Black"/>
                <a:cs typeface="Lato Black"/>
                <a:sym typeface="Lato Black"/>
              </a:rPr>
              <a:t>About me</a:t>
            </a:r>
            <a:r>
              <a:rPr lang="en-IN" sz="4400" b="1" dirty="0">
                <a:solidFill>
                  <a:srgbClr val="FF0000"/>
                </a:solidFill>
                <a:latin typeface="Calibri"/>
                <a:ea typeface="Lato Black"/>
                <a:cs typeface="Lato Black"/>
                <a:sym typeface="Lato Black"/>
              </a:rPr>
              <a:t> :</a:t>
            </a:r>
            <a:endParaRPr sz="4400" b="1" i="0" u="none" strike="noStrike" cap="none" dirty="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5111D-9769-A08C-D7F0-8C3933164C63}"/>
              </a:ext>
            </a:extLst>
          </p:cNvPr>
          <p:cNvSpPr>
            <a:spLocks noGrp="1"/>
          </p:cNvSpPr>
          <p:nvPr>
            <p:ph type="title"/>
          </p:nvPr>
        </p:nvSpPr>
        <p:spPr/>
        <p:txBody>
          <a:bodyPr/>
          <a:lstStyle/>
          <a:p>
            <a:r>
              <a:rPr lang="en-US" b="1" dirty="0">
                <a:solidFill>
                  <a:srgbClr val="FF0000"/>
                </a:solidFill>
              </a:rPr>
              <a:t>Business Problem :</a:t>
            </a:r>
          </a:p>
        </p:txBody>
      </p:sp>
      <p:sp>
        <p:nvSpPr>
          <p:cNvPr id="3" name="Text Placeholder 2">
            <a:extLst>
              <a:ext uri="{FF2B5EF4-FFF2-40B4-BE49-F238E27FC236}">
                <a16:creationId xmlns:a16="http://schemas.microsoft.com/office/drawing/2014/main" id="{DEB2D2E5-0730-1E88-FDC1-A323C481FF0B}"/>
              </a:ext>
            </a:extLst>
          </p:cNvPr>
          <p:cNvSpPr>
            <a:spLocks noGrp="1"/>
          </p:cNvSpPr>
          <p:nvPr>
            <p:ph type="body" idx="1"/>
          </p:nvPr>
        </p:nvSpPr>
        <p:spPr>
          <a:xfrm>
            <a:off x="838200" y="1825625"/>
            <a:ext cx="10788769" cy="4351338"/>
          </a:xfrm>
        </p:spPr>
        <p:txBody>
          <a:bodyPr/>
          <a:lstStyle/>
          <a:p>
            <a:pPr marL="114300" indent="0">
              <a:buNone/>
            </a:pPr>
            <a:r>
              <a:rPr lang="en-US" dirty="0">
                <a:solidFill>
                  <a:schemeClr val="tx1"/>
                </a:solidFill>
              </a:rPr>
              <a:t>The main aim of this project is with respect to current job market over higher competition, how likely do </a:t>
            </a:r>
            <a:r>
              <a:rPr lang="en-US" dirty="0" err="1">
                <a:solidFill>
                  <a:schemeClr val="tx1"/>
                </a:solidFill>
              </a:rPr>
              <a:t>freshers</a:t>
            </a:r>
            <a:r>
              <a:rPr lang="en-US" dirty="0">
                <a:solidFill>
                  <a:schemeClr val="tx1"/>
                </a:solidFill>
              </a:rPr>
              <a:t> as well as experienced candidates can get the job in concerned domain of interest. In which how the salary will deviate with respect to the Job location, Specialization, Skills, Exam Scores, College Tiers, Experience and more parameters are involved.</a:t>
            </a:r>
          </a:p>
        </p:txBody>
      </p:sp>
    </p:spTree>
    <p:extLst>
      <p:ext uri="{BB962C8B-B14F-4D97-AF65-F5344CB8AC3E}">
        <p14:creationId xmlns:p14="http://schemas.microsoft.com/office/powerpoint/2010/main" val="1768343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9C775-0ABA-6858-846B-D3351591FCDF}"/>
              </a:ext>
            </a:extLst>
          </p:cNvPr>
          <p:cNvSpPr>
            <a:spLocks noGrp="1"/>
          </p:cNvSpPr>
          <p:nvPr>
            <p:ph type="title"/>
          </p:nvPr>
        </p:nvSpPr>
        <p:spPr/>
        <p:txBody>
          <a:bodyPr/>
          <a:lstStyle/>
          <a:p>
            <a:r>
              <a:rPr lang="en-US" b="1" dirty="0">
                <a:solidFill>
                  <a:srgbClr val="FF0000"/>
                </a:solidFill>
              </a:rPr>
              <a:t>Objective of the project :</a:t>
            </a:r>
          </a:p>
        </p:txBody>
      </p:sp>
      <p:sp>
        <p:nvSpPr>
          <p:cNvPr id="3" name="Text Placeholder 2">
            <a:extLst>
              <a:ext uri="{FF2B5EF4-FFF2-40B4-BE49-F238E27FC236}">
                <a16:creationId xmlns:a16="http://schemas.microsoft.com/office/drawing/2014/main" id="{DB258BE0-A564-28BB-2EE6-9C02EFFCB582}"/>
              </a:ext>
            </a:extLst>
          </p:cNvPr>
          <p:cNvSpPr>
            <a:spLocks noGrp="1"/>
          </p:cNvSpPr>
          <p:nvPr>
            <p:ph type="body" idx="1"/>
          </p:nvPr>
        </p:nvSpPr>
        <p:spPr/>
        <p:txBody>
          <a:bodyPr>
            <a:normAutofit/>
          </a:bodyPr>
          <a:lstStyle/>
          <a:p>
            <a:pPr marL="114300" indent="0">
              <a:buNone/>
            </a:pPr>
            <a:r>
              <a:rPr lang="en-US" dirty="0"/>
              <a:t>To Perform Univariate and Bivariate Analysis to understand data distribution in order to identify patterns and relationship with the data, offering valuable insights for employment outcomes of engineering graduates.</a:t>
            </a:r>
          </a:p>
        </p:txBody>
      </p:sp>
    </p:spTree>
    <p:extLst>
      <p:ext uri="{BB962C8B-B14F-4D97-AF65-F5344CB8AC3E}">
        <p14:creationId xmlns:p14="http://schemas.microsoft.com/office/powerpoint/2010/main" val="3960083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13DC3-D211-BBCA-A98B-DD0F965BA4C9}"/>
              </a:ext>
            </a:extLst>
          </p:cNvPr>
          <p:cNvSpPr>
            <a:spLocks noGrp="1"/>
          </p:cNvSpPr>
          <p:nvPr>
            <p:ph type="title"/>
          </p:nvPr>
        </p:nvSpPr>
        <p:spPr>
          <a:xfrm>
            <a:off x="622540" y="206974"/>
            <a:ext cx="10515600" cy="1325563"/>
          </a:xfrm>
        </p:spPr>
        <p:txBody>
          <a:bodyPr>
            <a:normAutofit/>
          </a:bodyPr>
          <a:lstStyle/>
          <a:p>
            <a:r>
              <a:rPr lang="en-US" b="1" dirty="0">
                <a:solidFill>
                  <a:srgbClr val="FF0000"/>
                </a:solidFill>
              </a:rPr>
              <a:t>Exploratory Data Analysis: </a:t>
            </a:r>
          </a:p>
        </p:txBody>
      </p:sp>
      <p:sp>
        <p:nvSpPr>
          <p:cNvPr id="3" name="Text Placeholder 2">
            <a:extLst>
              <a:ext uri="{FF2B5EF4-FFF2-40B4-BE49-F238E27FC236}">
                <a16:creationId xmlns:a16="http://schemas.microsoft.com/office/drawing/2014/main" id="{6D4F450B-34FF-B00A-1213-E18F6492EF5B}"/>
              </a:ext>
            </a:extLst>
          </p:cNvPr>
          <p:cNvSpPr>
            <a:spLocks noGrp="1"/>
          </p:cNvSpPr>
          <p:nvPr>
            <p:ph type="body" idx="1"/>
          </p:nvPr>
        </p:nvSpPr>
        <p:spPr/>
        <p:txBody>
          <a:bodyPr>
            <a:normAutofit fontScale="92500" lnSpcReduction="20000"/>
          </a:bodyPr>
          <a:lstStyle/>
          <a:p>
            <a:pPr marL="114300" indent="0">
              <a:buNone/>
            </a:pPr>
            <a:r>
              <a:rPr lang="en-US" dirty="0">
                <a:solidFill>
                  <a:schemeClr val="tx1"/>
                </a:solidFill>
              </a:rPr>
              <a:t> </a:t>
            </a:r>
            <a:r>
              <a:rPr lang="en-US" sz="2200" dirty="0">
                <a:solidFill>
                  <a:schemeClr val="tx1"/>
                </a:solidFill>
              </a:rPr>
              <a:t>This process involves concerned points in order extract insights through Visual and Non-Visual approaches.</a:t>
            </a:r>
          </a:p>
          <a:p>
            <a:pPr marL="114300" indent="0">
              <a:buNone/>
            </a:pPr>
            <a:r>
              <a:rPr lang="en-US" sz="2200" dirty="0">
                <a:solidFill>
                  <a:schemeClr val="tx1"/>
                </a:solidFill>
              </a:rPr>
              <a:t> 1. </a:t>
            </a:r>
            <a:r>
              <a:rPr lang="en-US" sz="2200" b="1" dirty="0">
                <a:solidFill>
                  <a:schemeClr val="tx1"/>
                </a:solidFill>
              </a:rPr>
              <a:t>Data Cleaning Steps</a:t>
            </a:r>
            <a:r>
              <a:rPr lang="en-US" sz="2200" dirty="0">
                <a:solidFill>
                  <a:schemeClr val="tx1"/>
                </a:solidFill>
              </a:rPr>
              <a:t> :</a:t>
            </a:r>
          </a:p>
          <a:p>
            <a:pPr marL="114300" indent="0">
              <a:buNone/>
            </a:pPr>
            <a:r>
              <a:rPr lang="en-US" sz="2200" dirty="0">
                <a:solidFill>
                  <a:schemeClr val="tx1"/>
                </a:solidFill>
              </a:rPr>
              <a:t>       Removing duplicates, handling missing values, correcting errors.</a:t>
            </a:r>
          </a:p>
          <a:p>
            <a:pPr marL="114300" indent="0">
              <a:buNone/>
            </a:pPr>
            <a:r>
              <a:rPr lang="en-US" sz="2200" dirty="0">
                <a:solidFill>
                  <a:schemeClr val="tx1"/>
                </a:solidFill>
              </a:rPr>
              <a:t> 2. </a:t>
            </a:r>
            <a:r>
              <a:rPr lang="en-US" sz="2200" b="1" dirty="0">
                <a:solidFill>
                  <a:schemeClr val="tx1"/>
                </a:solidFill>
              </a:rPr>
              <a:t>Data Manipulation Steps</a:t>
            </a:r>
            <a:r>
              <a:rPr lang="en-US" sz="2200" dirty="0">
                <a:solidFill>
                  <a:schemeClr val="tx1"/>
                </a:solidFill>
              </a:rPr>
              <a:t> :</a:t>
            </a:r>
          </a:p>
          <a:p>
            <a:pPr marL="114300" indent="0">
              <a:buNone/>
            </a:pPr>
            <a:r>
              <a:rPr lang="en-US" sz="2200" dirty="0">
                <a:solidFill>
                  <a:schemeClr val="tx1"/>
                </a:solidFill>
              </a:rPr>
              <a:t>       Sorting data, creating new variables, merging datasets.</a:t>
            </a:r>
          </a:p>
          <a:p>
            <a:pPr marL="114300" indent="0">
              <a:buNone/>
            </a:pPr>
            <a:r>
              <a:rPr lang="en-US" sz="2200" dirty="0">
                <a:solidFill>
                  <a:schemeClr val="tx1"/>
                </a:solidFill>
              </a:rPr>
              <a:t> 3. </a:t>
            </a:r>
            <a:r>
              <a:rPr lang="en-US" sz="2200" b="1" dirty="0">
                <a:solidFill>
                  <a:schemeClr val="tx1"/>
                </a:solidFill>
              </a:rPr>
              <a:t>Univariate Analysis Steps</a:t>
            </a:r>
            <a:r>
              <a:rPr lang="en-US" sz="2200" dirty="0">
                <a:solidFill>
                  <a:schemeClr val="tx1"/>
                </a:solidFill>
              </a:rPr>
              <a:t> :</a:t>
            </a:r>
            <a:endParaRPr lang="en-US" dirty="0">
              <a:solidFill>
                <a:schemeClr val="tx1"/>
              </a:solidFill>
            </a:endParaRPr>
          </a:p>
          <a:p>
            <a:pPr marL="114300" indent="0">
              <a:buNone/>
            </a:pPr>
            <a:r>
              <a:rPr lang="en-US" sz="2200" dirty="0">
                <a:solidFill>
                  <a:schemeClr val="tx1"/>
                </a:solidFill>
              </a:rPr>
              <a:t>       </a:t>
            </a:r>
            <a:r>
              <a:rPr lang="en-US" sz="2200" b="1" dirty="0">
                <a:solidFill>
                  <a:schemeClr val="tx1"/>
                </a:solidFill>
              </a:rPr>
              <a:t>Non-Visual</a:t>
            </a:r>
            <a:r>
              <a:rPr lang="en-US" sz="2200" dirty="0">
                <a:solidFill>
                  <a:schemeClr val="tx1"/>
                </a:solidFill>
              </a:rPr>
              <a:t>: Calculating mean, median, mode, and standard deviation.</a:t>
            </a:r>
            <a:endParaRPr lang="en-US" dirty="0">
              <a:solidFill>
                <a:schemeClr val="tx1"/>
              </a:solidFill>
            </a:endParaRPr>
          </a:p>
          <a:p>
            <a:pPr marL="114300" indent="0">
              <a:buNone/>
            </a:pPr>
            <a:r>
              <a:rPr lang="en-US" sz="2200" dirty="0">
                <a:solidFill>
                  <a:schemeClr val="tx1"/>
                </a:solidFill>
              </a:rPr>
              <a:t>       </a:t>
            </a:r>
            <a:r>
              <a:rPr lang="en-US" sz="2200" b="1" dirty="0">
                <a:solidFill>
                  <a:schemeClr val="tx1"/>
                </a:solidFill>
              </a:rPr>
              <a:t>Visual</a:t>
            </a:r>
            <a:r>
              <a:rPr lang="en-US" sz="2200" dirty="0">
                <a:solidFill>
                  <a:schemeClr val="tx1"/>
                </a:solidFill>
              </a:rPr>
              <a:t>: Plotting histograms and box plots to visualize data distribution.</a:t>
            </a:r>
            <a:endParaRPr lang="en-US" dirty="0">
              <a:solidFill>
                <a:schemeClr val="tx1"/>
              </a:solidFill>
            </a:endParaRPr>
          </a:p>
          <a:p>
            <a:pPr marL="114300" indent="0">
              <a:buNone/>
            </a:pPr>
            <a:r>
              <a:rPr lang="en-US" sz="2200" dirty="0">
                <a:solidFill>
                  <a:schemeClr val="tx1"/>
                </a:solidFill>
              </a:rPr>
              <a:t> 4. </a:t>
            </a:r>
            <a:r>
              <a:rPr lang="en-US" sz="2200" b="1" dirty="0">
                <a:solidFill>
                  <a:schemeClr val="tx1"/>
                </a:solidFill>
              </a:rPr>
              <a:t>Bivariate Analysis Steps</a:t>
            </a:r>
            <a:r>
              <a:rPr lang="en-US" sz="2200" dirty="0">
                <a:solidFill>
                  <a:schemeClr val="tx1"/>
                </a:solidFill>
              </a:rPr>
              <a:t> :</a:t>
            </a:r>
            <a:endParaRPr lang="en-US" dirty="0">
              <a:solidFill>
                <a:schemeClr val="tx1"/>
              </a:solidFill>
            </a:endParaRPr>
          </a:p>
          <a:p>
            <a:pPr marL="114300" indent="0">
              <a:buNone/>
            </a:pPr>
            <a:r>
              <a:rPr lang="en-US" sz="2200" dirty="0">
                <a:solidFill>
                  <a:schemeClr val="tx1"/>
                </a:solidFill>
              </a:rPr>
              <a:t>      </a:t>
            </a:r>
            <a:r>
              <a:rPr lang="en-US" sz="2200" b="1" dirty="0">
                <a:solidFill>
                  <a:schemeClr val="tx1"/>
                </a:solidFill>
              </a:rPr>
              <a:t> Non-Visual</a:t>
            </a:r>
            <a:r>
              <a:rPr lang="en-US" sz="2200" dirty="0">
                <a:solidFill>
                  <a:schemeClr val="tx1"/>
                </a:solidFill>
              </a:rPr>
              <a:t>: Calculating correlation coefficients, performing regression analysis.</a:t>
            </a:r>
            <a:endParaRPr lang="en-US" dirty="0">
              <a:solidFill>
                <a:schemeClr val="tx1"/>
              </a:solidFill>
            </a:endParaRPr>
          </a:p>
          <a:p>
            <a:pPr marL="114300" indent="0">
              <a:buNone/>
            </a:pPr>
            <a:r>
              <a:rPr lang="en-US" sz="2200" dirty="0">
                <a:solidFill>
                  <a:schemeClr val="tx1"/>
                </a:solidFill>
              </a:rPr>
              <a:t>       </a:t>
            </a:r>
            <a:r>
              <a:rPr lang="en-US" sz="2200" b="1" dirty="0">
                <a:solidFill>
                  <a:schemeClr val="tx1"/>
                </a:solidFill>
              </a:rPr>
              <a:t>Visual</a:t>
            </a:r>
            <a:r>
              <a:rPr lang="en-US" sz="2200" dirty="0">
                <a:solidFill>
                  <a:schemeClr val="tx1"/>
                </a:solidFill>
              </a:rPr>
              <a:t>: Creating scatter plots and </a:t>
            </a:r>
            <a:r>
              <a:rPr lang="en-US" sz="2200" dirty="0" err="1">
                <a:solidFill>
                  <a:schemeClr val="tx1"/>
                </a:solidFill>
              </a:rPr>
              <a:t>heatmaps</a:t>
            </a:r>
            <a:r>
              <a:rPr lang="en-US" sz="2200" dirty="0">
                <a:solidFill>
                  <a:schemeClr val="tx1"/>
                </a:solidFill>
              </a:rPr>
              <a:t> to explore relationships between variables</a:t>
            </a:r>
            <a:endParaRPr lang="en-US" dirty="0">
              <a:solidFill>
                <a:schemeClr val="tx1"/>
              </a:solidFill>
            </a:endParaRPr>
          </a:p>
        </p:txBody>
      </p:sp>
    </p:spTree>
    <p:extLst>
      <p:ext uri="{BB962C8B-B14F-4D97-AF65-F5344CB8AC3E}">
        <p14:creationId xmlns:p14="http://schemas.microsoft.com/office/powerpoint/2010/main" val="298570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EBAA2-9391-3836-EAD9-AF8867E834FA}"/>
              </a:ext>
            </a:extLst>
          </p:cNvPr>
          <p:cNvSpPr>
            <a:spLocks noGrp="1"/>
          </p:cNvSpPr>
          <p:nvPr>
            <p:ph type="title"/>
          </p:nvPr>
        </p:nvSpPr>
        <p:spPr>
          <a:xfrm>
            <a:off x="710392" y="658482"/>
            <a:ext cx="4679859" cy="593785"/>
          </a:xfrm>
        </p:spPr>
        <p:txBody>
          <a:bodyPr>
            <a:noAutofit/>
          </a:bodyPr>
          <a:lstStyle/>
          <a:p>
            <a:r>
              <a:rPr lang="en-US" sz="3600" b="1">
                <a:solidFill>
                  <a:srgbClr val="C00000"/>
                </a:solidFill>
              </a:rPr>
              <a:t>Univariate Analysis :</a:t>
            </a:r>
          </a:p>
        </p:txBody>
      </p:sp>
      <p:pic>
        <p:nvPicPr>
          <p:cNvPr id="6" name="Picture Placeholder 5">
            <a:extLst>
              <a:ext uri="{FF2B5EF4-FFF2-40B4-BE49-F238E27FC236}">
                <a16:creationId xmlns:a16="http://schemas.microsoft.com/office/drawing/2014/main" id="{F704218A-10C6-81F0-E655-6089E37327A2}"/>
              </a:ext>
            </a:extLst>
          </p:cNvPr>
          <p:cNvPicPr>
            <a:picLocks noGrp="1" noChangeAspect="1"/>
          </p:cNvPicPr>
          <p:nvPr>
            <p:ph type="pic" idx="2"/>
          </p:nvPr>
        </p:nvPicPr>
        <p:blipFill>
          <a:blip r:embed="rId2"/>
          <a:srcRect l="1251" t="-74" r="-795"/>
          <a:stretch/>
        </p:blipFill>
        <p:spPr>
          <a:xfrm>
            <a:off x="4986109" y="652912"/>
            <a:ext cx="7207397" cy="5165006"/>
          </a:xfrm>
        </p:spPr>
      </p:pic>
      <p:sp>
        <p:nvSpPr>
          <p:cNvPr id="3" name="Text Placeholder 2">
            <a:extLst>
              <a:ext uri="{FF2B5EF4-FFF2-40B4-BE49-F238E27FC236}">
                <a16:creationId xmlns:a16="http://schemas.microsoft.com/office/drawing/2014/main" id="{267CD99F-5B63-73CA-3974-DA3EFBBF25EB}"/>
              </a:ext>
            </a:extLst>
          </p:cNvPr>
          <p:cNvSpPr>
            <a:spLocks noGrp="1"/>
          </p:cNvSpPr>
          <p:nvPr>
            <p:ph type="body" idx="1"/>
          </p:nvPr>
        </p:nvSpPr>
        <p:spPr>
          <a:xfrm>
            <a:off x="480355" y="1712343"/>
            <a:ext cx="4291670" cy="3811588"/>
          </a:xfrm>
        </p:spPr>
        <p:txBody>
          <a:bodyPr>
            <a:normAutofit/>
          </a:bodyPr>
          <a:lstStyle/>
          <a:p>
            <a:pPr marL="571500" indent="-342900">
              <a:buChar char="•"/>
            </a:pPr>
            <a:r>
              <a:rPr lang="en-US" sz="2200" dirty="0">
                <a:solidFill>
                  <a:schemeClr val="tx1"/>
                </a:solidFill>
              </a:rPr>
              <a:t>The targeted salary attribute having outliers that are skewed right . It indicates that most of the candidates having higher salaries than the average.</a:t>
            </a:r>
          </a:p>
          <a:p>
            <a:pPr marL="571500" indent="-342900">
              <a:buChar char="•"/>
            </a:pPr>
            <a:r>
              <a:rPr lang="en-US" sz="2200" dirty="0">
                <a:solidFill>
                  <a:schemeClr val="tx1"/>
                </a:solidFill>
              </a:rPr>
              <a:t>A significant peak at 4,000,000 suggest that larger number of employees work at this range.</a:t>
            </a:r>
          </a:p>
        </p:txBody>
      </p:sp>
    </p:spTree>
    <p:extLst>
      <p:ext uri="{BB962C8B-B14F-4D97-AF65-F5344CB8AC3E}">
        <p14:creationId xmlns:p14="http://schemas.microsoft.com/office/powerpoint/2010/main" val="144139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7F1BD-7CB3-8BDB-51A4-03539B917B07}"/>
              </a:ext>
            </a:extLst>
          </p:cNvPr>
          <p:cNvSpPr>
            <a:spLocks noGrp="1"/>
          </p:cNvSpPr>
          <p:nvPr>
            <p:ph type="title"/>
          </p:nvPr>
        </p:nvSpPr>
        <p:spPr>
          <a:xfrm>
            <a:off x="7280845" y="931653"/>
            <a:ext cx="4248538" cy="665672"/>
          </a:xfrm>
        </p:spPr>
        <p:txBody>
          <a:bodyPr>
            <a:normAutofit/>
          </a:bodyPr>
          <a:lstStyle/>
          <a:p>
            <a:r>
              <a:rPr lang="en-US" sz="4000" b="1" dirty="0">
                <a:solidFill>
                  <a:srgbClr val="FF0000"/>
                </a:solidFill>
              </a:rPr>
              <a:t>Bivariate Analysis :</a:t>
            </a:r>
          </a:p>
        </p:txBody>
      </p:sp>
      <p:pic>
        <p:nvPicPr>
          <p:cNvPr id="5" name="Picture Placeholder 4">
            <a:extLst>
              <a:ext uri="{FF2B5EF4-FFF2-40B4-BE49-F238E27FC236}">
                <a16:creationId xmlns:a16="http://schemas.microsoft.com/office/drawing/2014/main" id="{00B90326-8588-2E75-86A8-734A40FBCA61}"/>
              </a:ext>
            </a:extLst>
          </p:cNvPr>
          <p:cNvPicPr>
            <a:picLocks noGrp="1" noChangeAspect="1"/>
          </p:cNvPicPr>
          <p:nvPr>
            <p:ph type="pic" idx="2"/>
          </p:nvPr>
        </p:nvPicPr>
        <p:blipFill>
          <a:blip r:embed="rId2"/>
          <a:srcRect t="126" b="126"/>
          <a:stretch/>
        </p:blipFill>
        <p:spPr>
          <a:xfrm>
            <a:off x="482391" y="958551"/>
            <a:ext cx="6459747" cy="5175549"/>
          </a:xfrm>
        </p:spPr>
      </p:pic>
      <p:sp>
        <p:nvSpPr>
          <p:cNvPr id="4" name="Text Placeholder 3">
            <a:extLst>
              <a:ext uri="{FF2B5EF4-FFF2-40B4-BE49-F238E27FC236}">
                <a16:creationId xmlns:a16="http://schemas.microsoft.com/office/drawing/2014/main" id="{9C45664D-59B4-560B-44A9-B767E5961210}"/>
              </a:ext>
            </a:extLst>
          </p:cNvPr>
          <p:cNvSpPr>
            <a:spLocks noGrp="1"/>
          </p:cNvSpPr>
          <p:nvPr>
            <p:ph type="body" idx="1"/>
          </p:nvPr>
        </p:nvSpPr>
        <p:spPr>
          <a:xfrm>
            <a:off x="7280845" y="2057400"/>
            <a:ext cx="4248538" cy="3811588"/>
          </a:xfrm>
        </p:spPr>
        <p:txBody>
          <a:bodyPr/>
          <a:lstStyle/>
          <a:p>
            <a:pPr marL="514350" indent="-285750">
              <a:buChar char="•"/>
            </a:pPr>
            <a:r>
              <a:rPr lang="en-US" sz="2200" dirty="0">
                <a:solidFill>
                  <a:schemeClr val="tx1"/>
                </a:solidFill>
              </a:rPr>
              <a:t>From the Box plot it is seen that males are tend to earn a higher distributed salaries compared to the females though the average salary tend to approximately same. </a:t>
            </a:r>
          </a:p>
          <a:p>
            <a:pPr marL="514350" indent="-285750">
              <a:buChar char="•"/>
            </a:pPr>
            <a:r>
              <a:rPr lang="en-US" sz="2200" dirty="0">
                <a:solidFill>
                  <a:schemeClr val="tx1"/>
                </a:solidFill>
              </a:rPr>
              <a:t>A similar bar plot is drawn between the other columns in this bivariate analysis.</a:t>
            </a:r>
          </a:p>
        </p:txBody>
      </p:sp>
    </p:spTree>
    <p:extLst>
      <p:ext uri="{BB962C8B-B14F-4D97-AF65-F5344CB8AC3E}">
        <p14:creationId xmlns:p14="http://schemas.microsoft.com/office/powerpoint/2010/main" val="2547085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1FBB4-232A-FF3C-33AD-7214B83B8456}"/>
              </a:ext>
            </a:extLst>
          </p:cNvPr>
          <p:cNvSpPr>
            <a:spLocks noGrp="1"/>
          </p:cNvSpPr>
          <p:nvPr>
            <p:ph type="title"/>
          </p:nvPr>
        </p:nvSpPr>
        <p:spPr/>
        <p:txBody>
          <a:bodyPr/>
          <a:lstStyle/>
          <a:p>
            <a:r>
              <a:rPr lang="en-US" b="1" dirty="0">
                <a:solidFill>
                  <a:srgbClr val="FF0000"/>
                </a:solidFill>
              </a:rPr>
              <a:t>Research Questions :</a:t>
            </a:r>
          </a:p>
        </p:txBody>
      </p:sp>
      <p:sp>
        <p:nvSpPr>
          <p:cNvPr id="4" name="Text Placeholder 3">
            <a:extLst>
              <a:ext uri="{FF2B5EF4-FFF2-40B4-BE49-F238E27FC236}">
                <a16:creationId xmlns:a16="http://schemas.microsoft.com/office/drawing/2014/main" id="{4E8E3CE1-1125-E478-4503-E16FC3BC1535}"/>
              </a:ext>
            </a:extLst>
          </p:cNvPr>
          <p:cNvSpPr>
            <a:spLocks noGrp="1"/>
          </p:cNvSpPr>
          <p:nvPr>
            <p:ph type="body" idx="1"/>
          </p:nvPr>
        </p:nvSpPr>
        <p:spPr/>
        <p:txBody>
          <a:bodyPr/>
          <a:lstStyle/>
          <a:p>
            <a:pPr marL="114300" indent="0">
              <a:buNone/>
            </a:pPr>
            <a:r>
              <a:rPr lang="en-US" b="1" dirty="0">
                <a:solidFill>
                  <a:srgbClr val="0070C0"/>
                </a:solidFill>
              </a:rPr>
              <a:t>Is there any Relationship between Gender and Specialization?</a:t>
            </a:r>
            <a:endParaRPr lang="en-US" dirty="0"/>
          </a:p>
          <a:p>
            <a:pPr marL="114300" indent="0">
              <a:buNone/>
            </a:pPr>
            <a:r>
              <a:rPr lang="en-US" dirty="0">
                <a:solidFill>
                  <a:schemeClr val="tx1"/>
                </a:solidFill>
              </a:rPr>
              <a:t>Ans. </a:t>
            </a:r>
          </a:p>
          <a:p>
            <a:pPr marL="114300" indent="0">
              <a:buNone/>
            </a:pPr>
            <a:r>
              <a:rPr lang="en-US" dirty="0">
                <a:solidFill>
                  <a:schemeClr val="tx1"/>
                </a:solidFill>
              </a:rPr>
              <a:t>From, Chi- Square test statistics : 45.25649, P- value : 3.51, There is a relationship between Gender and Specialization.</a:t>
            </a:r>
          </a:p>
        </p:txBody>
      </p:sp>
      <p:sp>
        <p:nvSpPr>
          <p:cNvPr id="5" name="Text Placeholder 4">
            <a:extLst>
              <a:ext uri="{FF2B5EF4-FFF2-40B4-BE49-F238E27FC236}">
                <a16:creationId xmlns:a16="http://schemas.microsoft.com/office/drawing/2014/main" id="{283AD6A9-1D43-63AC-75B5-5CD60CB07A2A}"/>
              </a:ext>
            </a:extLst>
          </p:cNvPr>
          <p:cNvSpPr>
            <a:spLocks noGrp="1"/>
          </p:cNvSpPr>
          <p:nvPr>
            <p:ph type="body" idx="2"/>
          </p:nvPr>
        </p:nvSpPr>
        <p:spPr/>
        <p:txBody>
          <a:bodyPr/>
          <a:lstStyle/>
          <a:p>
            <a:pPr marL="114300" indent="0">
              <a:buNone/>
            </a:pPr>
            <a:r>
              <a:rPr lang="en-US" b="1" dirty="0">
                <a:solidFill>
                  <a:schemeClr val="accent4">
                    <a:lumMod val="49000"/>
                  </a:schemeClr>
                </a:solidFill>
              </a:rPr>
              <a:t>How do quantitative ability     scores correlate with computer programming scores?</a:t>
            </a:r>
          </a:p>
          <a:p>
            <a:pPr marL="114300" indent="0">
              <a:buNone/>
            </a:pPr>
            <a:r>
              <a:rPr lang="en-US" dirty="0">
                <a:solidFill>
                  <a:schemeClr val="tx1"/>
                </a:solidFill>
              </a:rPr>
              <a:t>Ans.</a:t>
            </a:r>
          </a:p>
          <a:p>
            <a:pPr marL="114300" indent="0">
              <a:buNone/>
            </a:pPr>
            <a:r>
              <a:rPr lang="en-US" dirty="0">
                <a:solidFill>
                  <a:schemeClr val="tx1"/>
                </a:solidFill>
              </a:rPr>
              <a:t>A strong positive correlation value of 0.64 can be seen that there is linear relationship between programming scores and quantitative scores .</a:t>
            </a:r>
          </a:p>
        </p:txBody>
      </p:sp>
    </p:spTree>
    <p:extLst>
      <p:ext uri="{BB962C8B-B14F-4D97-AF65-F5344CB8AC3E}">
        <p14:creationId xmlns:p14="http://schemas.microsoft.com/office/powerpoint/2010/main" val="846071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AD4C4-4511-DD7B-8BAD-EBED1D1479EB}"/>
              </a:ext>
            </a:extLst>
          </p:cNvPr>
          <p:cNvSpPr>
            <a:spLocks noGrp="1"/>
          </p:cNvSpPr>
          <p:nvPr>
            <p:ph type="title"/>
          </p:nvPr>
        </p:nvSpPr>
        <p:spPr/>
        <p:txBody>
          <a:bodyPr/>
          <a:lstStyle/>
          <a:p>
            <a:r>
              <a:rPr lang="en-US" b="1" dirty="0">
                <a:solidFill>
                  <a:srgbClr val="C00000"/>
                </a:solidFill>
              </a:rPr>
              <a:t>Conclusion :</a:t>
            </a:r>
            <a:endParaRPr lang="en-US" dirty="0">
              <a:solidFill>
                <a:srgbClr val="C00000"/>
              </a:solidFill>
            </a:endParaRPr>
          </a:p>
        </p:txBody>
      </p:sp>
      <p:sp>
        <p:nvSpPr>
          <p:cNvPr id="3" name="Text Placeholder 2">
            <a:extLst>
              <a:ext uri="{FF2B5EF4-FFF2-40B4-BE49-F238E27FC236}">
                <a16:creationId xmlns:a16="http://schemas.microsoft.com/office/drawing/2014/main" id="{E78A3C51-D1F6-0B64-9B6B-35503DACA42D}"/>
              </a:ext>
            </a:extLst>
          </p:cNvPr>
          <p:cNvSpPr>
            <a:spLocks noGrp="1"/>
          </p:cNvSpPr>
          <p:nvPr>
            <p:ph type="body" idx="1"/>
          </p:nvPr>
        </p:nvSpPr>
        <p:spPr>
          <a:xfrm>
            <a:off x="838200" y="1385065"/>
            <a:ext cx="10515600" cy="4782270"/>
          </a:xfrm>
        </p:spPr>
        <p:txBody>
          <a:bodyPr spcFirstLastPara="1" wrap="square" lIns="91425" tIns="45700" rIns="91425" bIns="45700" anchor="t" anchorCtr="0">
            <a:noAutofit/>
          </a:bodyPr>
          <a:lstStyle/>
          <a:p>
            <a:pPr marL="114300" indent="0">
              <a:buNone/>
            </a:pPr>
            <a:endParaRPr lang="en-US" dirty="0"/>
          </a:p>
          <a:p>
            <a:pPr marL="114300" indent="0">
              <a:buNone/>
            </a:pPr>
            <a:r>
              <a:rPr lang="en-US" sz="2000" dirty="0">
                <a:solidFill>
                  <a:schemeClr val="tx1"/>
                </a:solidFill>
                <a:cs typeface="Times New Roman"/>
              </a:rPr>
              <a:t>Through this entire Exploratory Data Analysis, the drawn insights deals with the salary field which gives the hypothetical ideas about the how the particular parameters contributes the job opportunities that may be the specialization, exam scores, skills and more in the path. Few key points are...</a:t>
            </a:r>
            <a:endParaRPr lang="en-US" sz="2000" dirty="0">
              <a:solidFill>
                <a:schemeClr val="tx1"/>
              </a:solidFill>
            </a:endParaRPr>
          </a:p>
          <a:p>
            <a:pPr marL="571500" indent="-457200">
              <a:buAutoNum type="arabicPeriod"/>
            </a:pPr>
            <a:r>
              <a:rPr lang="en-US" sz="2000" b="1" dirty="0">
                <a:solidFill>
                  <a:schemeClr val="tx1"/>
                </a:solidFill>
                <a:cs typeface="Times New Roman"/>
              </a:rPr>
              <a:t>Salary Distribution</a:t>
            </a:r>
            <a:r>
              <a:rPr lang="en-US" sz="2000" dirty="0">
                <a:solidFill>
                  <a:schemeClr val="tx1"/>
                </a:solidFill>
                <a:cs typeface="Times New Roman"/>
              </a:rPr>
              <a:t>:</a:t>
            </a:r>
            <a:endParaRPr lang="en-US" sz="2000" dirty="0">
              <a:solidFill>
                <a:schemeClr val="tx1"/>
              </a:solidFill>
            </a:endParaRPr>
          </a:p>
          <a:p>
            <a:pPr lvl="1"/>
            <a:r>
              <a:rPr lang="en-US" sz="2000" dirty="0">
                <a:solidFill>
                  <a:schemeClr val="tx1"/>
                </a:solidFill>
                <a:cs typeface="Times New Roman"/>
              </a:rPr>
              <a:t>The salary attribute shows right-skewed outliers, indicating that a few candidates earn significantly more than the average salary.</a:t>
            </a:r>
            <a:br>
              <a:rPr lang="en-US" sz="2000" dirty="0">
                <a:solidFill>
                  <a:schemeClr val="tx1"/>
                </a:solidFill>
                <a:cs typeface="Times New Roman"/>
              </a:rPr>
            </a:br>
            <a:r>
              <a:rPr lang="en-US" sz="2000" dirty="0">
                <a:solidFill>
                  <a:schemeClr val="tx1"/>
                </a:solidFill>
                <a:cs typeface="Times New Roman"/>
              </a:rPr>
              <a:t/>
            </a:r>
            <a:br>
              <a:rPr lang="en-US" sz="2000" dirty="0">
                <a:solidFill>
                  <a:schemeClr val="tx1"/>
                </a:solidFill>
                <a:cs typeface="Times New Roman"/>
              </a:rPr>
            </a:br>
            <a:endParaRPr lang="en-US" sz="2000" dirty="0">
              <a:solidFill>
                <a:schemeClr val="tx1"/>
              </a:solidFill>
              <a:cs typeface="Times New Roman"/>
            </a:endParaRPr>
          </a:p>
          <a:p>
            <a:pPr>
              <a:buAutoNum type="arabicPeriod"/>
            </a:pPr>
            <a:r>
              <a:rPr lang="en-US" sz="2000" b="1" dirty="0">
                <a:solidFill>
                  <a:schemeClr val="tx1"/>
                </a:solidFill>
                <a:cs typeface="Times New Roman"/>
              </a:rPr>
              <a:t>Engineering Scores</a:t>
            </a:r>
            <a:r>
              <a:rPr lang="en-US" sz="2000" dirty="0">
                <a:solidFill>
                  <a:schemeClr val="tx1"/>
                </a:solidFill>
                <a:cs typeface="Times New Roman"/>
              </a:rPr>
              <a:t>:</a:t>
            </a:r>
            <a:endParaRPr lang="en-US" sz="2000" dirty="0">
              <a:solidFill>
                <a:schemeClr val="tx1"/>
              </a:solidFill>
            </a:endParaRPr>
          </a:p>
          <a:p>
            <a:pPr lvl="1"/>
            <a:r>
              <a:rPr lang="en-US" sz="2000" dirty="0">
                <a:solidFill>
                  <a:schemeClr val="tx1"/>
                </a:solidFill>
                <a:cs typeface="Times New Roman"/>
              </a:rPr>
              <a:t>Fields like Computer Science, Mechanical Engineering, Civil Engineering, Electrical Engineering, and Telecom Engineering have right-skewed outliers, suggesting higher scores pulling the mean to the right.</a:t>
            </a:r>
            <a:br>
              <a:rPr lang="en-US" sz="2000" dirty="0">
                <a:solidFill>
                  <a:schemeClr val="tx1"/>
                </a:solidFill>
                <a:cs typeface="Times New Roman"/>
              </a:rPr>
            </a:br>
            <a:endParaRPr lang="en-US" sz="2000" dirty="0">
              <a:solidFill>
                <a:schemeClr val="tx1"/>
              </a:solidFill>
              <a:cs typeface="Times New Roman"/>
            </a:endParaRPr>
          </a:p>
          <a:p>
            <a:pPr>
              <a:buAutoNum type="arabicPeriod"/>
            </a:pPr>
            <a:endParaRPr lang="en-US" dirty="0"/>
          </a:p>
        </p:txBody>
      </p:sp>
    </p:spTree>
    <p:extLst>
      <p:ext uri="{BB962C8B-B14F-4D97-AF65-F5344CB8AC3E}">
        <p14:creationId xmlns:p14="http://schemas.microsoft.com/office/powerpoint/2010/main" val="258960359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706</Words>
  <Application>Microsoft Office PowerPoint</Application>
  <PresentationFormat>Widescreen</PresentationFormat>
  <Paragraphs>48</Paragraphs>
  <Slides>11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Lato Black</vt:lpstr>
      <vt:lpstr>Libre Baskerville</vt:lpstr>
      <vt:lpstr>Arial</vt:lpstr>
      <vt:lpstr>Times New Roman</vt:lpstr>
      <vt:lpstr>Office Theme</vt:lpstr>
      <vt:lpstr>PowerPoint Presentation</vt:lpstr>
      <vt:lpstr>PowerPoint Presentation</vt:lpstr>
      <vt:lpstr>Business Problem :</vt:lpstr>
      <vt:lpstr>Objective of the project :</vt:lpstr>
      <vt:lpstr>Exploratory Data Analysis: </vt:lpstr>
      <vt:lpstr>Univariate Analysis :</vt:lpstr>
      <vt:lpstr>Bivariate Analysis :</vt:lpstr>
      <vt:lpstr>Research Questions :</vt:lpstr>
      <vt:lpstr>Conclusion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vigneshparimi06@gmail.com</cp:lastModifiedBy>
  <cp:revision>103</cp:revision>
  <dcterms:created xsi:type="dcterms:W3CDTF">2021-02-16T05:19:01Z</dcterms:created>
  <dcterms:modified xsi:type="dcterms:W3CDTF">2024-10-15T13:21:35Z</dcterms:modified>
</cp:coreProperties>
</file>