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EB9A9-0797-4563-8BBD-896E7C45A8F6}" v="13" dt="2025-02-27T13:08:11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ash Rajinikanth Joseph R Prinston" userId="edd72d3c8fbdb79d" providerId="LiveId" clId="{48FEB9A9-0797-4563-8BBD-896E7C45A8F6}"/>
    <pc:docChg chg="modSld">
      <pc:chgData name="Prakash Rajinikanth Joseph R Prinston" userId="edd72d3c8fbdb79d" providerId="LiveId" clId="{48FEB9A9-0797-4563-8BBD-896E7C45A8F6}" dt="2025-02-28T04:10:55.787" v="30" actId="20577"/>
      <pc:docMkLst>
        <pc:docMk/>
      </pc:docMkLst>
      <pc:sldChg chg="modTransition">
        <pc:chgData name="Prakash Rajinikanth Joseph R Prinston" userId="edd72d3c8fbdb79d" providerId="LiveId" clId="{48FEB9A9-0797-4563-8BBD-896E7C45A8F6}" dt="2025-02-27T13:07:12.924" v="3"/>
        <pc:sldMkLst>
          <pc:docMk/>
          <pc:sldMk cId="306700942" sldId="256"/>
        </pc:sldMkLst>
      </pc:sldChg>
      <pc:sldChg chg="modTransition">
        <pc:chgData name="Prakash Rajinikanth Joseph R Prinston" userId="edd72d3c8fbdb79d" providerId="LiveId" clId="{48FEB9A9-0797-4563-8BBD-896E7C45A8F6}" dt="2025-02-27T13:07:20.415" v="4"/>
        <pc:sldMkLst>
          <pc:docMk/>
          <pc:sldMk cId="20693074" sldId="257"/>
        </pc:sldMkLst>
      </pc:sldChg>
      <pc:sldChg chg="modTransition">
        <pc:chgData name="Prakash Rajinikanth Joseph R Prinston" userId="edd72d3c8fbdb79d" providerId="LiveId" clId="{48FEB9A9-0797-4563-8BBD-896E7C45A8F6}" dt="2025-02-27T13:07:25.035" v="5"/>
        <pc:sldMkLst>
          <pc:docMk/>
          <pc:sldMk cId="3185803207" sldId="258"/>
        </pc:sldMkLst>
      </pc:sldChg>
      <pc:sldChg chg="modTransition">
        <pc:chgData name="Prakash Rajinikanth Joseph R Prinston" userId="edd72d3c8fbdb79d" providerId="LiveId" clId="{48FEB9A9-0797-4563-8BBD-896E7C45A8F6}" dt="2025-02-27T13:07:28.529" v="6"/>
        <pc:sldMkLst>
          <pc:docMk/>
          <pc:sldMk cId="4007799867" sldId="259"/>
        </pc:sldMkLst>
      </pc:sldChg>
      <pc:sldChg chg="modTransition">
        <pc:chgData name="Prakash Rajinikanth Joseph R Prinston" userId="edd72d3c8fbdb79d" providerId="LiveId" clId="{48FEB9A9-0797-4563-8BBD-896E7C45A8F6}" dt="2025-02-27T13:07:33.418" v="7"/>
        <pc:sldMkLst>
          <pc:docMk/>
          <pc:sldMk cId="1941753449" sldId="260"/>
        </pc:sldMkLst>
      </pc:sldChg>
      <pc:sldChg chg="modTransition">
        <pc:chgData name="Prakash Rajinikanth Joseph R Prinston" userId="edd72d3c8fbdb79d" providerId="LiveId" clId="{48FEB9A9-0797-4563-8BBD-896E7C45A8F6}" dt="2025-02-27T13:07:36.433" v="8"/>
        <pc:sldMkLst>
          <pc:docMk/>
          <pc:sldMk cId="1299020471" sldId="261"/>
        </pc:sldMkLst>
      </pc:sldChg>
      <pc:sldChg chg="modTransition">
        <pc:chgData name="Prakash Rajinikanth Joseph R Prinston" userId="edd72d3c8fbdb79d" providerId="LiveId" clId="{48FEB9A9-0797-4563-8BBD-896E7C45A8F6}" dt="2025-02-27T13:07:49.428" v="9"/>
        <pc:sldMkLst>
          <pc:docMk/>
          <pc:sldMk cId="2441178139" sldId="262"/>
        </pc:sldMkLst>
      </pc:sldChg>
      <pc:sldChg chg="modSp mod modTransition">
        <pc:chgData name="Prakash Rajinikanth Joseph R Prinston" userId="edd72d3c8fbdb79d" providerId="LiveId" clId="{48FEB9A9-0797-4563-8BBD-896E7C45A8F6}" dt="2025-02-28T04:10:55.787" v="30" actId="20577"/>
        <pc:sldMkLst>
          <pc:docMk/>
          <pc:sldMk cId="973498202" sldId="263"/>
        </pc:sldMkLst>
        <pc:spChg chg="mod">
          <ac:chgData name="Prakash Rajinikanth Joseph R Prinston" userId="edd72d3c8fbdb79d" providerId="LiveId" clId="{48FEB9A9-0797-4563-8BBD-896E7C45A8F6}" dt="2025-02-28T04:10:55.787" v="30" actId="20577"/>
          <ac:spMkLst>
            <pc:docMk/>
            <pc:sldMk cId="973498202" sldId="263"/>
            <ac:spMk id="2" creationId="{98A85EED-E1DD-4F09-E93F-20A4DFACC73D}"/>
          </ac:spMkLst>
        </pc:spChg>
      </pc:sldChg>
      <pc:sldChg chg="modTransition">
        <pc:chgData name="Prakash Rajinikanth Joseph R Prinston" userId="edd72d3c8fbdb79d" providerId="LiveId" clId="{48FEB9A9-0797-4563-8BBD-896E7C45A8F6}" dt="2025-02-27T13:08:07.824" v="11"/>
        <pc:sldMkLst>
          <pc:docMk/>
          <pc:sldMk cId="2013485998" sldId="264"/>
        </pc:sldMkLst>
      </pc:sldChg>
      <pc:sldChg chg="modTransition">
        <pc:chgData name="Prakash Rajinikanth Joseph R Prinston" userId="edd72d3c8fbdb79d" providerId="LiveId" clId="{48FEB9A9-0797-4563-8BBD-896E7C45A8F6}" dt="2025-02-27T13:08:11.289" v="12"/>
        <pc:sldMkLst>
          <pc:docMk/>
          <pc:sldMk cId="3858559198" sldId="2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2/28/2025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2/28/2025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2/28/2025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2/28/2025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2/28/2025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2/28/2025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2/28/2025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2/28/2025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2/28/2025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2/28/2025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2/28/2025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2/28/2025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2/28/2025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2/28/2025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2/28/2025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2/28/2025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2/28/2025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BF652341-321F-94A6-4DA8-DA8AB7248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543" y="2852436"/>
            <a:ext cx="8824913" cy="11531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+mj-lt"/>
                <a:ea typeface="Inter Bold" pitchFamily="34" charset="-122"/>
                <a:cs typeface="Inter Bold" pitchFamily="34" charset="-120"/>
              </a:rPr>
              <a:t>AI-Powered Universal Assistant</a:t>
            </a:r>
            <a:endParaRPr lang="en-US" sz="4450" dirty="0">
              <a:latin typeface="+mj-lt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D0FCB29-0FAB-428B-6105-2A78DA647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404" y="6018834"/>
            <a:ext cx="8825658" cy="943338"/>
          </a:xfrm>
        </p:spPr>
        <p:txBody>
          <a:bodyPr>
            <a:normAutofit/>
          </a:bodyPr>
          <a:lstStyle/>
          <a:p>
            <a:r>
              <a:rPr lang="en-GB" dirty="0"/>
              <a:t>By neural nexus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74BA-8014-4187-140F-C612BCBF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kern="0" spc="-12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AI Workflow</a:t>
            </a:r>
            <a:br>
              <a:rPr lang="en-US" sz="3600" dirty="0"/>
            </a:b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6D0DB-04C1-2566-D069-0C0A11DBF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GB" b="1" dirty="0"/>
              <a:t>User input</a:t>
            </a:r>
            <a:r>
              <a:rPr lang="en-GB" dirty="0"/>
              <a:t>:</a:t>
            </a:r>
            <a:r>
              <a:rPr lang="en-AE" dirty="0"/>
              <a:t> Voice or Text</a:t>
            </a:r>
          </a:p>
          <a:p>
            <a:pPr>
              <a:buAutoNum type="arabicPeriod"/>
            </a:pPr>
            <a:r>
              <a:rPr lang="en-AE" b="1" dirty="0"/>
              <a:t>NLP processes </a:t>
            </a:r>
            <a:r>
              <a:rPr lang="en-AE" dirty="0"/>
              <a:t>: Detects Intent</a:t>
            </a:r>
          </a:p>
          <a:p>
            <a:pPr>
              <a:buAutoNum type="arabicPeriod"/>
            </a:pPr>
            <a:r>
              <a:rPr lang="en-AE" b="1" dirty="0"/>
              <a:t>AI engine Formulates </a:t>
            </a:r>
            <a:r>
              <a:rPr lang="en-AE" dirty="0"/>
              <a:t>: Response</a:t>
            </a:r>
          </a:p>
          <a:p>
            <a:pPr>
              <a:buAutoNum type="arabicPeriod"/>
            </a:pPr>
            <a:r>
              <a:rPr lang="en-AE" b="1" dirty="0"/>
              <a:t>Third part API’s Fetch </a:t>
            </a:r>
            <a:r>
              <a:rPr lang="en-AE" dirty="0"/>
              <a:t>: Relevant data</a:t>
            </a:r>
          </a:p>
          <a:p>
            <a:pPr>
              <a:buAutoNum type="arabicPeriod"/>
            </a:pPr>
            <a:r>
              <a:rPr lang="en-AE" dirty="0">
                <a:solidFill>
                  <a:schemeClr val="tx1"/>
                </a:solidFill>
              </a:rPr>
              <a:t>Assistant Responds</a:t>
            </a:r>
            <a:r>
              <a:rPr lang="en-AE" dirty="0"/>
              <a:t> : via test, voice or action </a:t>
            </a:r>
          </a:p>
          <a:p>
            <a:pPr>
              <a:buAutoNum type="arabicPeriod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547F9-2356-AF52-3A38-D88300D7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855919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B267-2EB0-7B3D-5F02-2F835700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members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7D732-F5E2-4702-2B42-3DADE9FDF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58" y="2245488"/>
            <a:ext cx="10660284" cy="4213185"/>
          </a:xfrm>
        </p:spPr>
        <p:txBody>
          <a:bodyPr/>
          <a:lstStyle/>
          <a:p>
            <a:pPr marL="0" indent="0">
              <a:buNone/>
            </a:pPr>
            <a:r>
              <a:rPr lang="en-US" sz="1800" kern="0" spc="-36" dirty="0">
                <a:solidFill>
                  <a:schemeClr val="tx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r>
              <a:rPr lang="en-US" sz="1800" b="1" kern="0" spc="-36" dirty="0">
                <a:solidFill>
                  <a:schemeClr val="tx1"/>
                </a:solidFill>
                <a:ea typeface="Inter" pitchFamily="34" charset="-122"/>
                <a:cs typeface="Inter" pitchFamily="34" charset="-120"/>
              </a:rPr>
              <a:t>1.Surjeet </a:t>
            </a:r>
            <a:r>
              <a:rPr lang="en-US" sz="1800" b="1" kern="0" spc="-36" dirty="0" err="1">
                <a:solidFill>
                  <a:schemeClr val="tx1"/>
                </a:solidFill>
                <a:ea typeface="Inter" pitchFamily="34" charset="-122"/>
                <a:cs typeface="Inter" pitchFamily="34" charset="-120"/>
              </a:rPr>
              <a:t>Dharsan</a:t>
            </a:r>
            <a:r>
              <a:rPr lang="en-US" sz="1800" b="1" kern="0" spc="-36" dirty="0">
                <a:solidFill>
                  <a:schemeClr val="tx1"/>
                </a:solidFill>
                <a:ea typeface="Inter" pitchFamily="34" charset="-122"/>
                <a:cs typeface="Inter" pitchFamily="34" charset="-120"/>
              </a:rPr>
              <a:t> A S (Head)
2.Santhosh J A S
 3.Rebecca Regis P
 4.Vignesh M</a:t>
            </a: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EE77E-0C58-9B40-68F4-867B4E48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9307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8095-63B0-16B0-115D-9144DC58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701478"/>
            <a:ext cx="8761413" cy="68902"/>
          </a:xfrm>
        </p:spPr>
        <p:txBody>
          <a:bodyPr/>
          <a:lstStyle/>
          <a:p>
            <a:r>
              <a:rPr lang="en-US" b="1" kern="0" spc="-134" dirty="0">
                <a:solidFill>
                  <a:srgbClr val="FFFFFF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  <a:cs typeface="Inter Bold" pitchFamily="34" charset="-120"/>
              </a:rPr>
              <a:t>I</a:t>
            </a:r>
            <a:r>
              <a:rPr lang="en-US" sz="3600" b="1" kern="0" spc="-134" dirty="0">
                <a:solidFill>
                  <a:srgbClr val="FFFFFF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  <a:cs typeface="Inter Bold" pitchFamily="34" charset="-120"/>
              </a:rPr>
              <a:t>ntroduction</a:t>
            </a:r>
            <a:br>
              <a:rPr lang="en-US" sz="3600" dirty="0"/>
            </a:b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FA65B-EF76-4C9A-CC49-D17E9AFA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06" y="2325965"/>
            <a:ext cx="11076972" cy="4236306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kern="0" spc="-67" dirty="0">
                <a:solidFill>
                  <a:schemeClr val="tx1"/>
                </a:solidFill>
                <a:latin typeface="+mj-lt"/>
                <a:ea typeface="Inter Bold" pitchFamily="34" charset="-122"/>
                <a:cs typeface="Inter Bold" pitchFamily="34" charset="-120"/>
              </a:rPr>
              <a:t>AI-Powered Universal Assistant</a:t>
            </a:r>
            <a:r>
              <a:rPr lang="en-US" sz="2400" b="1" kern="0" spc="-67" dirty="0">
                <a:solidFill>
                  <a:schemeClr val="tx1"/>
                </a:solidFill>
                <a:latin typeface="+mj-lt"/>
                <a:ea typeface="Inter Bold" pitchFamily="34" charset="-122"/>
                <a:cs typeface="Inter Bold" pitchFamily="34" charset="-120"/>
              </a:rPr>
              <a:t>: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kern="0" spc="-36" dirty="0">
                <a:solidFill>
                  <a:schemeClr val="tx1"/>
                </a:solidFill>
                <a:latin typeface="+mj-lt"/>
                <a:ea typeface="Inter" pitchFamily="34" charset="-122"/>
                <a:cs typeface="Inter" pitchFamily="34" charset="-120"/>
              </a:rPr>
              <a:t>                         Next-gen digital assistant for seamless automation, integration, and intelligent responses</a:t>
            </a:r>
            <a:r>
              <a:rPr lang="en-US" sz="240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</a:p>
          <a:p>
            <a:pPr marL="0" indent="0">
              <a:buNone/>
            </a:pPr>
            <a:endParaRPr lang="en-US" sz="2400" kern="0" spc="-36" dirty="0">
              <a:solidFill>
                <a:srgbClr val="E5E0DF"/>
              </a:solidFill>
              <a:latin typeface="Inter" pitchFamily="34" charset="0"/>
              <a:ea typeface="Inter" pitchFamily="34" charset="-122"/>
            </a:endParaRPr>
          </a:p>
          <a:p>
            <a:pPr marL="0" indent="0">
              <a:buNone/>
            </a:pPr>
            <a:r>
              <a:rPr lang="en-US" sz="2400" b="1" u="sng" kern="0" spc="-67" dirty="0">
                <a:solidFill>
                  <a:schemeClr val="tx1"/>
                </a:solidFill>
                <a:ea typeface="Inter Bold" pitchFamily="34" charset="-122"/>
                <a:cs typeface="Inter Bold" pitchFamily="34" charset="-120"/>
              </a:rPr>
              <a:t>Beyond Traditional Assistants</a:t>
            </a:r>
            <a:r>
              <a:rPr lang="en-US" sz="2400" b="1" kern="0" spc="-67" dirty="0">
                <a:solidFill>
                  <a:schemeClr val="tx1"/>
                </a:solidFill>
                <a:ea typeface="Inter Bold" pitchFamily="34" charset="-122"/>
                <a:cs typeface="Inter Bold" pitchFamily="34" charset="-120"/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kern="0" spc="-36" dirty="0">
                <a:solidFill>
                  <a:schemeClr val="tx1"/>
                </a:solidFill>
                <a:ea typeface="Inter" pitchFamily="34" charset="-122"/>
                <a:cs typeface="Inter" pitchFamily="34" charset="-120"/>
              </a:rPr>
              <a:t>Leverages AI, NLP, and automation to enhance productivity.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latin typeface="Abadi Extra Light" panose="020F0502020204030204" pitchFamily="34" charset="0"/>
            </a:endParaRPr>
          </a:p>
          <a:p>
            <a:pPr marL="0" indent="0">
              <a:buNone/>
            </a:pP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3C3B9-4BF0-1787-63DA-CC3FA75B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580320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5957-84FB-879A-D684-EE0BE004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505" y="1439170"/>
            <a:ext cx="8761413" cy="361118"/>
          </a:xfrm>
        </p:spPr>
        <p:txBody>
          <a:bodyPr/>
          <a:lstStyle/>
          <a:p>
            <a:r>
              <a:rPr lang="en-US" sz="3600" b="1" kern="0" spc="-134" dirty="0">
                <a:solidFill>
                  <a:srgbClr val="FFFFFF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  <a:cs typeface="Inter Bold" pitchFamily="34" charset="-120"/>
              </a:rPr>
              <a:t>Problem Statement</a:t>
            </a:r>
            <a:br>
              <a:rPr lang="en-US" sz="3600" dirty="0"/>
            </a:b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85F3-42BC-E9BC-5B57-F88B1C263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137" y="2430109"/>
            <a:ext cx="11053821" cy="4132162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kern="0" spc="-67" dirty="0">
                <a:solidFill>
                  <a:schemeClr val="tx1"/>
                </a:solidFill>
                <a:latin typeface="+mj-lt"/>
                <a:ea typeface="Inter Bold" pitchFamily="34" charset="-122"/>
                <a:cs typeface="Inter Bold" pitchFamily="34" charset="-120"/>
              </a:rPr>
              <a:t>Limitations of Existing Assistants</a:t>
            </a:r>
            <a:r>
              <a:rPr lang="en-US" sz="2400" b="1" kern="0" spc="-67" dirty="0">
                <a:solidFill>
                  <a:schemeClr val="tx1"/>
                </a:solidFill>
                <a:latin typeface="+mj-lt"/>
                <a:ea typeface="Inter Bold" pitchFamily="34" charset="-122"/>
                <a:cs typeface="Inter Bold" pitchFamily="34" charset="-120"/>
              </a:rPr>
              <a:t>: </a:t>
            </a:r>
          </a:p>
          <a:p>
            <a:pPr marL="0" indent="0">
              <a:buNone/>
            </a:pPr>
            <a:r>
              <a:rPr lang="en-US" sz="2400" kern="0" spc="-36" dirty="0">
                <a:solidFill>
                  <a:schemeClr val="tx1"/>
                </a:solidFill>
                <a:latin typeface="+mj-lt"/>
                <a:ea typeface="Inter" pitchFamily="34" charset="-122"/>
                <a:cs typeface="Inter" pitchFamily="34" charset="-120"/>
              </a:rPr>
              <a:t>                     Lack personalization, deep app integrations, and multi-modal capabilities.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b="1" u="sng" kern="0" spc="-67" dirty="0">
                <a:solidFill>
                  <a:schemeClr val="tx1"/>
                </a:solidFill>
                <a:latin typeface="+mj-lt"/>
                <a:ea typeface="Inter Bold" pitchFamily="34" charset="-122"/>
                <a:cs typeface="Inter Bold" pitchFamily="34" charset="-120"/>
              </a:rPr>
              <a:t>Addressing the Gaps</a:t>
            </a:r>
            <a:r>
              <a:rPr lang="en-US" sz="2400" b="1" kern="0" spc="-67" dirty="0">
                <a:solidFill>
                  <a:schemeClr val="tx1"/>
                </a:solidFill>
                <a:latin typeface="+mj-lt"/>
                <a:ea typeface="Inter Bold" pitchFamily="34" charset="-122"/>
                <a:cs typeface="Inter Bold" pitchFamily="34" charset="-120"/>
              </a:rPr>
              <a:t>: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kern="0" spc="-36" dirty="0">
                <a:solidFill>
                  <a:schemeClr val="tx1"/>
                </a:solidFill>
                <a:latin typeface="+mj-lt"/>
                <a:ea typeface="Inter" pitchFamily="34" charset="-122"/>
                <a:cs typeface="Inter" pitchFamily="34" charset="-120"/>
              </a:rPr>
              <a:t>                         Our solution aims to bridge these gaps with an AI-driven, universal assistant</a:t>
            </a:r>
            <a:r>
              <a:rPr lang="en-US" sz="2400" kern="0" spc="-36" dirty="0">
                <a:solidFill>
                  <a:srgbClr val="E5E0DF"/>
                </a:solidFill>
                <a:latin typeface="+mj-lt"/>
                <a:ea typeface="Inter" pitchFamily="34" charset="-122"/>
                <a:cs typeface="Inter" pitchFamily="34" charset="-120"/>
              </a:rPr>
              <a:t>.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165D3-9258-2087-63C8-4B972360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779986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C313B-E007-B14D-8FB5-FD7D08CC7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204" y="2419109"/>
            <a:ext cx="10822329" cy="4051139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kern="0" spc="-67" dirty="0">
                <a:solidFill>
                  <a:schemeClr val="tx1"/>
                </a:solidFill>
                <a:latin typeface="+mj-lt"/>
                <a:ea typeface="Inter Bold" pitchFamily="34" charset="-122"/>
                <a:cs typeface="Inter Bold" pitchFamily="34" charset="-120"/>
              </a:rPr>
              <a:t>Conversational AI Assistant</a:t>
            </a:r>
            <a:r>
              <a:rPr lang="en-US" sz="2400" b="1" kern="0" spc="-67" dirty="0">
                <a:solidFill>
                  <a:schemeClr val="tx1"/>
                </a:solidFill>
                <a:latin typeface="+mj-lt"/>
                <a:ea typeface="Inter Bold" pitchFamily="34" charset="-122"/>
                <a:cs typeface="Inter Bold" pitchFamily="34" charset="-120"/>
              </a:rPr>
              <a:t>: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kern="0" spc="-36" dirty="0">
                <a:solidFill>
                  <a:schemeClr val="tx1"/>
                </a:solidFill>
                <a:latin typeface="+mj-lt"/>
                <a:ea typeface="Inter" pitchFamily="34" charset="-122"/>
                <a:cs typeface="Inter" pitchFamily="34" charset="-120"/>
              </a:rPr>
              <a:t>                                   Understands natural language, automates workflows, integrates with multiple applications, and provides contextual, intelligent responses.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AE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u="sng" kern="0" spc="-67" dirty="0">
                <a:solidFill>
                  <a:schemeClr val="tx1"/>
                </a:solidFill>
                <a:latin typeface="+mj-lt"/>
                <a:ea typeface="Inter Bold" pitchFamily="34" charset="-122"/>
                <a:cs typeface="Inter Bold" pitchFamily="34" charset="-120"/>
              </a:rPr>
              <a:t>Technology Stack:</a:t>
            </a:r>
            <a:endParaRPr lang="en-US" sz="2400" u="sng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kern="0" spc="-36" dirty="0">
                <a:solidFill>
                  <a:schemeClr val="tx1"/>
                </a:solidFill>
                <a:latin typeface="+mj-lt"/>
                <a:ea typeface="Inter" pitchFamily="34" charset="-122"/>
                <a:cs typeface="Inter" pitchFamily="34" charset="-120"/>
              </a:rPr>
              <a:t>                          Built using AI, machine learning, and cloud computing for high efficiency.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6A9F5-7AD1-A669-7CB8-9669B19A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F0B41A19-F66B-D95F-AAA3-68F3E0CC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63416"/>
            <a:ext cx="8761413" cy="706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550"/>
              </a:lnSpc>
              <a:buNone/>
            </a:pPr>
            <a:r>
              <a:rPr lang="en-US" sz="3600" b="1" kern="0" spc="-134" dirty="0">
                <a:solidFill>
                  <a:srgbClr val="FFFFFF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  <a:cs typeface="Inter Bold" pitchFamily="34" charset="-120"/>
              </a:rPr>
              <a:t>Solution Overview</a:t>
            </a:r>
            <a:endParaRPr lang="en-US" sz="3600" dirty="0"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175344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">
            <a:extLst>
              <a:ext uri="{FF2B5EF4-FFF2-40B4-BE49-F238E27FC236}">
                <a16:creationId xmlns:a16="http://schemas.microsoft.com/office/drawing/2014/main" id="{FBA3E9D4-9849-D18F-89AC-20A04523BED2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/>
          <a:srcRect r="-1" b="-1"/>
          <a:stretch/>
        </p:blipFill>
        <p:spPr>
          <a:xfrm>
            <a:off x="8865103" y="3873673"/>
            <a:ext cx="929952" cy="92995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13FB58-005D-F8EB-D1B4-CFC495F8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>
            <a:normAutofit/>
          </a:bodyPr>
          <a:lstStyle/>
          <a:p>
            <a:r>
              <a:rPr lang="en-US" sz="4000" b="1" kern="0" spc="-131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Key Features</a:t>
            </a:r>
            <a:br>
              <a:rPr lang="en-US" dirty="0"/>
            </a:b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BCAB1-5A8B-1A5E-7A94-5A64F218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A15B789-D585-F74C-E269-AB51D7E612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56275" y="2351088"/>
            <a:ext cx="2325688" cy="774700"/>
          </a:xfrm>
        </p:spPr>
        <p:txBody>
          <a:bodyPr>
            <a:noAutofit/>
          </a:bodyPr>
          <a:lstStyle/>
          <a:p>
            <a:r>
              <a:rPr lang="en-US" sz="1400" b="1" kern="0" spc="-65" dirty="0">
                <a:solidFill>
                  <a:schemeClr val="tx1"/>
                </a:solidFill>
                <a:latin typeface="+mj-lt"/>
                <a:ea typeface="Inter Bold" pitchFamily="34" charset="-122"/>
                <a:cs typeface="Inter Bold" pitchFamily="34" charset="-120"/>
              </a:rPr>
              <a:t>App Integrations</a:t>
            </a:r>
          </a:p>
          <a:p>
            <a:r>
              <a:rPr lang="en-US" sz="1400" kern="0" spc="-35" dirty="0">
                <a:solidFill>
                  <a:schemeClr val="tx1"/>
                </a:solidFill>
                <a:latin typeface="+mj-lt"/>
                <a:ea typeface="Inter" pitchFamily="34" charset="-122"/>
                <a:cs typeface="Inter" pitchFamily="34" charset="-120"/>
              </a:rPr>
              <a:t>Seamlessly connects with WhatsApp, Notion, Slack, Gmail, and Calendar.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endParaRPr lang="en-US" sz="1400" b="1" dirty="0">
              <a:solidFill>
                <a:schemeClr val="tx1"/>
              </a:solidFill>
              <a:latin typeface="+mj-lt"/>
            </a:endParaRPr>
          </a:p>
          <a:p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336FFEE-96E4-EAA2-3F0E-F7B761A023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7235" y="2351088"/>
            <a:ext cx="2325688" cy="774700"/>
          </a:xfrm>
        </p:spPr>
        <p:txBody>
          <a:bodyPr>
            <a:noAutofit/>
          </a:bodyPr>
          <a:lstStyle/>
          <a:p>
            <a:r>
              <a:rPr lang="en-US" sz="1400" b="1" kern="0" spc="-65" dirty="0">
                <a:solidFill>
                  <a:schemeClr val="tx1"/>
                </a:solidFill>
                <a:latin typeface="+mj-lt"/>
                <a:ea typeface="Inter Bold" pitchFamily="34" charset="-122"/>
                <a:cs typeface="Inter Bold" pitchFamily="34" charset="-120"/>
              </a:rPr>
              <a:t>Personalized Experience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r>
              <a:rPr lang="en-US" sz="1400" kern="0" spc="-35" dirty="0">
                <a:solidFill>
                  <a:schemeClr val="tx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Uses AI-powered recommendations and learning models.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32FEB43-18B8-35B2-A446-4A4A4DB59C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67235" y="5258548"/>
            <a:ext cx="2325688" cy="774700"/>
          </a:xfrm>
        </p:spPr>
        <p:txBody>
          <a:bodyPr>
            <a:normAutofit lnSpcReduction="10000"/>
          </a:bodyPr>
          <a:lstStyle/>
          <a:p>
            <a:r>
              <a:rPr lang="en-US" b="1" kern="0" spc="-65" dirty="0">
                <a:solidFill>
                  <a:schemeClr val="tx1"/>
                </a:solidFill>
                <a:latin typeface="+mj-lt"/>
                <a:ea typeface="Inter Bold" pitchFamily="34" charset="-122"/>
                <a:cs typeface="Inter Bold" pitchFamily="34" charset="-120"/>
              </a:rPr>
              <a:t>Multi-Modal Input &amp; Output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sz="1400" kern="0" spc="-35" dirty="0">
                <a:solidFill>
                  <a:schemeClr val="tx1"/>
                </a:solidFill>
                <a:latin typeface="+mj-lt"/>
                <a:ea typeface="Inter" pitchFamily="34" charset="-122"/>
                <a:cs typeface="Inter" pitchFamily="34" charset="-120"/>
              </a:rPr>
              <a:t>Supports</a:t>
            </a:r>
            <a:r>
              <a:rPr lang="en-US" kern="0" spc="-35" dirty="0">
                <a:solidFill>
                  <a:schemeClr val="tx1"/>
                </a:solidFill>
                <a:latin typeface="+mj-lt"/>
                <a:ea typeface="Inter" pitchFamily="34" charset="-122"/>
                <a:cs typeface="Inter" pitchFamily="34" charset="-120"/>
              </a:rPr>
              <a:t> text, voice, and images.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Image 2">
            <a:extLst>
              <a:ext uri="{FF2B5EF4-FFF2-40B4-BE49-F238E27FC236}">
                <a16:creationId xmlns:a16="http://schemas.microsoft.com/office/drawing/2014/main" id="{5966B398-BB0D-9A0C-8C1C-B6D5714DA9B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/>
          <a:srcRect/>
          <a:stretch>
            <a:fillRect/>
          </a:stretch>
        </p:blipFill>
        <p:spPr>
          <a:xfrm>
            <a:off x="6589517" y="4009047"/>
            <a:ext cx="659204" cy="659204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AF342BA6-EDE3-6B5B-353D-CC3FF577A5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56275" y="5257800"/>
            <a:ext cx="2325688" cy="774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700"/>
              </a:lnSpc>
              <a:buNone/>
            </a:pPr>
            <a:r>
              <a:rPr lang="en-US" sz="1400" b="1" kern="0" spc="-65" dirty="0">
                <a:latin typeface="+mj-lt"/>
                <a:ea typeface="Inter Bold" pitchFamily="34" charset="-122"/>
                <a:cs typeface="Inter Bold" pitchFamily="34" charset="-120"/>
              </a:rPr>
              <a:t>Intelligent Task Automation </a:t>
            </a:r>
            <a:r>
              <a:rPr lang="en-US" sz="1400" kern="0" spc="-35" dirty="0">
                <a:latin typeface="+mj-lt"/>
                <a:ea typeface="Inter" pitchFamily="34" charset="-122"/>
                <a:cs typeface="Inter" pitchFamily="34" charset="-120"/>
              </a:rPr>
              <a:t>Automates scheduling, emails, and reminders.</a:t>
            </a:r>
            <a:endParaRPr lang="en-US" sz="1400" dirty="0">
              <a:latin typeface="+mj-lt"/>
            </a:endParaRPr>
          </a:p>
          <a:p>
            <a:pPr marL="0" indent="0" algn="l">
              <a:lnSpc>
                <a:spcPts val="2700"/>
              </a:lnSpc>
              <a:buNone/>
            </a:pPr>
            <a:endParaRPr lang="en-US" sz="1400" b="1" kern="0" spc="-65" dirty="0">
              <a:latin typeface="+mj-lt"/>
              <a:ea typeface="Inter Bold" pitchFamily="34" charset="-122"/>
              <a:cs typeface="Inter Bold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endParaRPr lang="en-US" sz="1400" b="1" kern="0" spc="-65" dirty="0">
              <a:latin typeface="+mj-lt"/>
              <a:ea typeface="Inter Bold" pitchFamily="34" charset="-122"/>
              <a:cs typeface="Inter Bold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endParaRPr lang="en-US" sz="1400" dirty="0">
              <a:latin typeface="+mj-lt"/>
            </a:endParaRPr>
          </a:p>
        </p:txBody>
      </p:sp>
      <p:pic>
        <p:nvPicPr>
          <p:cNvPr id="8" name="Image 3">
            <a:extLst>
              <a:ext uri="{FF2B5EF4-FFF2-40B4-BE49-F238E27FC236}">
                <a16:creationId xmlns:a16="http://schemas.microsoft.com/office/drawing/2014/main" id="{5D4B50CC-4CC4-E073-1966-052C3E9595B0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/>
          <a:srcRect/>
          <a:stretch>
            <a:fillRect/>
          </a:stretch>
        </p:blipFill>
        <p:spPr>
          <a:xfrm>
            <a:off x="6522146" y="1063416"/>
            <a:ext cx="793946" cy="793945"/>
          </a:xfrm>
          <a:prstGeom prst="rect">
            <a:avLst/>
          </a:prstGeom>
        </p:spPr>
      </p:pic>
      <p:pic>
        <p:nvPicPr>
          <p:cNvPr id="11" name="Image 4" descr="preencoded.png">
            <a:extLst>
              <a:ext uri="{FF2B5EF4-FFF2-40B4-BE49-F238E27FC236}">
                <a16:creationId xmlns:a16="http://schemas.microsoft.com/office/drawing/2014/main" id="{93F2A716-AAEE-374D-0D19-908EB29E689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/>
          <a:srcRect/>
          <a:stretch>
            <a:fillRect/>
          </a:stretch>
        </p:blipFill>
        <p:spPr>
          <a:xfrm>
            <a:off x="9000929" y="1101529"/>
            <a:ext cx="640782" cy="64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2047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B6176-F1EB-DE67-F946-78EE699FE6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71779" y="1231235"/>
            <a:ext cx="5582675" cy="5900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kern="0" spc="-42" dirty="0"/>
              <a:t>1. </a:t>
            </a:r>
            <a:r>
              <a:rPr lang="en-US" b="1" u="sng" kern="0" spc="-42" dirty="0"/>
              <a:t>User Interaction Layer</a:t>
            </a:r>
            <a:endParaRPr lang="en-US" b="1" u="sng" dirty="0"/>
          </a:p>
          <a:p>
            <a:pPr marL="0" indent="0">
              <a:buNone/>
            </a:pPr>
            <a:r>
              <a:rPr lang="en-US" kern="0" spc="-23" dirty="0"/>
              <a:t>Accepts user input (text/voice)</a:t>
            </a:r>
          </a:p>
          <a:p>
            <a:pPr marL="0" indent="0">
              <a:buNone/>
            </a:pPr>
            <a:r>
              <a:rPr lang="en-US" b="1" kern="0" spc="-42" dirty="0"/>
              <a:t>2. </a:t>
            </a:r>
            <a:r>
              <a:rPr lang="en-US" b="1" u="sng" kern="0" spc="-42" dirty="0"/>
              <a:t>API Gateway &amp; Processing</a:t>
            </a:r>
            <a:endParaRPr lang="en-US" u="sng" dirty="0"/>
          </a:p>
          <a:p>
            <a:pPr marL="0" indent="0">
              <a:buNone/>
            </a:pPr>
            <a:r>
              <a:rPr lang="en-US" kern="0" spc="-23" dirty="0"/>
              <a:t>Routes requests, handles authentication.</a:t>
            </a:r>
          </a:p>
          <a:p>
            <a:pPr marL="0" indent="0">
              <a:buNone/>
            </a:pPr>
            <a:r>
              <a:rPr lang="en-US" b="1" kern="0" spc="-42" dirty="0"/>
              <a:t>3. </a:t>
            </a:r>
            <a:r>
              <a:rPr lang="en-US" b="1" u="sng" kern="0" spc="-42" dirty="0"/>
              <a:t>AI Engine &amp; Core Processing</a:t>
            </a:r>
            <a:endParaRPr lang="en-US" u="sng" dirty="0"/>
          </a:p>
          <a:p>
            <a:pPr marL="0" indent="0">
              <a:buNone/>
            </a:pPr>
            <a:r>
              <a:rPr lang="en-US" kern="0" spc="-23" dirty="0"/>
              <a:t>Uses NLP, machine learning for intent recognition.</a:t>
            </a:r>
            <a:endParaRPr lang="en-US" dirty="0"/>
          </a:p>
          <a:p>
            <a:pPr marL="0" indent="0">
              <a:buNone/>
            </a:pPr>
            <a:r>
              <a:rPr lang="en-US" b="1" kern="0" spc="-42" dirty="0"/>
              <a:t>4.</a:t>
            </a:r>
            <a:r>
              <a:rPr lang="en-US" b="1" u="sng" kern="0" spc="-42" dirty="0"/>
              <a:t>Integration Layer</a:t>
            </a:r>
            <a:endParaRPr lang="en-US" u="sng" dirty="0"/>
          </a:p>
          <a:p>
            <a:pPr marL="0" indent="0">
              <a:buNone/>
            </a:pPr>
            <a:r>
              <a:rPr lang="en-US" kern="0" spc="-23" dirty="0"/>
              <a:t>Connects with third-party apps.</a:t>
            </a:r>
            <a:endParaRPr lang="en-US" dirty="0"/>
          </a:p>
          <a:p>
            <a:pPr marL="0" indent="0">
              <a:buNone/>
            </a:pPr>
            <a:r>
              <a:rPr lang="en-US" b="1" kern="0" spc="-42" dirty="0"/>
              <a:t>5. </a:t>
            </a:r>
            <a:r>
              <a:rPr lang="en-US" b="1" u="sng" kern="0" spc="-42" dirty="0"/>
              <a:t>Backend &amp; Storage</a:t>
            </a:r>
            <a:endParaRPr lang="en-US" u="sng" dirty="0"/>
          </a:p>
          <a:p>
            <a:pPr marL="0" indent="0">
              <a:buNone/>
            </a:pPr>
            <a:r>
              <a:rPr lang="en-US" kern="0" spc="-23" dirty="0"/>
              <a:t>Manages databases, cloud functions.</a:t>
            </a:r>
          </a:p>
          <a:p>
            <a:pPr marL="0" indent="0">
              <a:buNone/>
            </a:pPr>
            <a:r>
              <a:rPr lang="en-US" sz="1800" b="1" kern="0" spc="-42" dirty="0">
                <a:solidFill>
                  <a:schemeClr val="tx1"/>
                </a:solidFill>
                <a:ea typeface="Inter Bold" pitchFamily="34" charset="-122"/>
                <a:cs typeface="Inter Bold" pitchFamily="34" charset="-120"/>
              </a:rPr>
              <a:t>6. </a:t>
            </a:r>
            <a:r>
              <a:rPr lang="en-US" sz="1800" b="1" u="sng" kern="0" spc="-42" dirty="0">
                <a:solidFill>
                  <a:schemeClr val="tx1"/>
                </a:solidFill>
                <a:ea typeface="Inter Bold" pitchFamily="34" charset="-122"/>
                <a:cs typeface="Inter Bold" pitchFamily="34" charset="-120"/>
              </a:rPr>
              <a:t>Response Generation</a:t>
            </a:r>
            <a:endParaRPr lang="en-US" sz="1800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kern="0" spc="-23" dirty="0">
                <a:solidFill>
                  <a:schemeClr val="tx1"/>
                </a:solidFill>
                <a:ea typeface="Inter" pitchFamily="34" charset="-122"/>
                <a:cs typeface="Inter" pitchFamily="34" charset="-120"/>
              </a:rPr>
              <a:t>Converts AI output into text, speech, or actions.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0CC0A-9E30-3A03-5F78-1C86E8D8F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963" y="2445687"/>
            <a:ext cx="3860260" cy="1735668"/>
          </a:xfrm>
        </p:spPr>
        <p:txBody>
          <a:bodyPr anchor="b">
            <a:normAutofit/>
          </a:bodyPr>
          <a:lstStyle/>
          <a:p>
            <a:r>
              <a:rPr lang="en-US" sz="2800" b="1" kern="0" spc="-85" dirty="0"/>
              <a:t>Architecture </a:t>
            </a:r>
            <a:br>
              <a:rPr lang="en-US" sz="2800" b="1" kern="0" spc="-85" dirty="0"/>
            </a:br>
            <a:br>
              <a:rPr lang="en-US" dirty="0"/>
            </a:b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593E5-119C-B91F-BA55-6BC939FD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4117813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5EED-E1DD-4F09-E93F-20A4DFAC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0" spc="-85" dirty="0">
                <a:latin typeface="+mn-lt"/>
              </a:rPr>
              <a:t>Architecture </a:t>
            </a:r>
            <a:r>
              <a:rPr lang="en-GB" sz="3600" kern="0" spc="-85" dirty="0">
                <a:latin typeface="+mn-lt"/>
                <a:ea typeface="HP Simplified Jpan" panose="020B0500000000000000" pitchFamily="34" charset="-128"/>
              </a:rPr>
              <a:t> </a:t>
            </a:r>
            <a:r>
              <a:rPr lang="en-GB" dirty="0" err="1">
                <a:latin typeface="+mn-lt"/>
                <a:ea typeface="HP Simplified Jpan" panose="020B0500000000000000" pitchFamily="34" charset="-128"/>
              </a:rPr>
              <a:t>diagramsssss</a:t>
            </a:r>
            <a:endParaRPr lang="en-AE" dirty="0">
              <a:latin typeface="+mn-lt"/>
              <a:ea typeface="HP Simplified Jpan" panose="020B0500000000000000" pitchFamily="34" charset="-128"/>
            </a:endParaRPr>
          </a:p>
        </p:txBody>
      </p:sp>
      <p:pic>
        <p:nvPicPr>
          <p:cNvPr id="6" name="Content Placeholder 5" descr="A black rectangular sign with white text&#10;&#10;AI-generated content may be incorrect.">
            <a:extLst>
              <a:ext uri="{FF2B5EF4-FFF2-40B4-BE49-F238E27FC236}">
                <a16:creationId xmlns:a16="http://schemas.microsoft.com/office/drawing/2014/main" id="{5A015AF1-B304-162C-2872-A9E0EADF5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712" y="2547181"/>
            <a:ext cx="11425255" cy="218686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F333-87FD-F5CC-0104-EDC04EB7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349820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3F44-E6C7-BA3F-0491-97914530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>
            <a:normAutofit/>
          </a:bodyPr>
          <a:lstStyle/>
          <a:p>
            <a:r>
              <a:rPr lang="en-US" b="1" kern="0" spc="-133"/>
              <a:t>Tech Stack</a:t>
            </a:r>
            <a:br>
              <a:rPr lang="en-US"/>
            </a:b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89000-CEE9-05C8-F860-8E8C8B580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4818022" cy="2283823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b="1" u="sng" kern="0" spc="-67" dirty="0">
                <a:solidFill>
                  <a:schemeClr val="tx1"/>
                </a:solidFill>
                <a:latin typeface="+mj-lt"/>
              </a:rPr>
              <a:t>Frontend</a:t>
            </a:r>
            <a:endParaRPr lang="en-US" sz="1800" u="sng" dirty="0">
              <a:solidFill>
                <a:schemeClr val="tx1"/>
              </a:solidFill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kern="0" spc="-36" dirty="0">
                <a:solidFill>
                  <a:schemeClr val="tx1"/>
                </a:solidFill>
                <a:latin typeface="+mj-lt"/>
              </a:rPr>
              <a:t>React Native (mobile),React.js (web).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800" b="1" u="sng" kern="0" spc="-67" dirty="0">
                <a:solidFill>
                  <a:schemeClr val="tx1"/>
                </a:solidFill>
                <a:latin typeface="+mj-lt"/>
              </a:rPr>
              <a:t>Backend</a:t>
            </a:r>
            <a:endParaRPr lang="en-US" sz="1800" u="sng" dirty="0">
              <a:solidFill>
                <a:schemeClr val="tx1"/>
              </a:solidFill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kern="0" spc="-36" dirty="0">
                <a:solidFill>
                  <a:schemeClr val="tx1"/>
                </a:solidFill>
                <a:latin typeface="+mj-lt"/>
              </a:rPr>
              <a:t>Node.js, Express.js, Firebase Functions.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800" b="1" u="sng" kern="0" spc="-67" dirty="0">
                <a:solidFill>
                  <a:schemeClr val="tx1"/>
                </a:solidFill>
                <a:latin typeface="+mj-lt"/>
              </a:rPr>
              <a:t>AI &amp; NLP</a:t>
            </a:r>
            <a:endParaRPr lang="en-US" sz="1800" u="sng" dirty="0">
              <a:solidFill>
                <a:schemeClr val="tx1"/>
              </a:solidFill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kern="0" spc="-36" dirty="0">
                <a:solidFill>
                  <a:schemeClr val="tx1"/>
                </a:solidFill>
                <a:latin typeface="+mj-lt"/>
              </a:rPr>
              <a:t>OpenAI GPT-4, Google </a:t>
            </a:r>
            <a:r>
              <a:rPr lang="en-US" sz="1800" kern="0" spc="-36" dirty="0" err="1">
                <a:solidFill>
                  <a:schemeClr val="tx1"/>
                </a:solidFill>
                <a:latin typeface="+mj-lt"/>
              </a:rPr>
              <a:t>Dialogflow</a:t>
            </a:r>
            <a:r>
              <a:rPr lang="en-US" sz="1800" kern="0" spc="-36" dirty="0">
                <a:solidFill>
                  <a:schemeClr val="tx1"/>
                </a:solidFill>
                <a:latin typeface="+mj-lt"/>
              </a:rPr>
              <a:t>, Rasa.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800" b="1" u="sng" kern="0" spc="-67" dirty="0">
                <a:solidFill>
                  <a:schemeClr val="tx1"/>
                </a:solidFill>
                <a:latin typeface="+mj-lt"/>
              </a:rPr>
              <a:t>Cloud Services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kern="0" spc="-36" dirty="0">
                <a:solidFill>
                  <a:schemeClr val="tx1"/>
                </a:solidFill>
                <a:latin typeface="+mj-lt"/>
              </a:rPr>
              <a:t>Firebase, AWS Lambda, Google Cloud.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en-US" sz="1800" b="1" kern="0" spc="-67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AE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7BC41-9D72-2A2A-5D63-58AE63D3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  <p:sp>
        <p:nvSpPr>
          <p:cNvPr id="5" name="Text 12">
            <a:extLst>
              <a:ext uri="{FF2B5EF4-FFF2-40B4-BE49-F238E27FC236}">
                <a16:creationId xmlns:a16="http://schemas.microsoft.com/office/drawing/2014/main" id="{8A1E6233-1B7F-0D47-B9AF-54358C81E70D}"/>
              </a:ext>
            </a:extLst>
          </p:cNvPr>
          <p:cNvSpPr/>
          <p:nvPr/>
        </p:nvSpPr>
        <p:spPr>
          <a:xfrm>
            <a:off x="6509980" y="7012781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spcAft>
                <a:spcPts val="600"/>
              </a:spcAft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Firebase, AWS Lambda, Google Cloud.</a:t>
            </a:r>
            <a:endParaRPr lang="en-US" sz="1750"/>
          </a:p>
        </p:txBody>
      </p:sp>
      <p:sp>
        <p:nvSpPr>
          <p:cNvPr id="6" name="Text 12">
            <a:extLst>
              <a:ext uri="{FF2B5EF4-FFF2-40B4-BE49-F238E27FC236}">
                <a16:creationId xmlns:a16="http://schemas.microsoft.com/office/drawing/2014/main" id="{594F0796-B1F2-1FDD-A4D6-EF53C38DE373}"/>
              </a:ext>
            </a:extLst>
          </p:cNvPr>
          <p:cNvSpPr/>
          <p:nvPr/>
        </p:nvSpPr>
        <p:spPr>
          <a:xfrm>
            <a:off x="6662380" y="7165181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spcAft>
                <a:spcPts val="600"/>
              </a:spcAft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Firebase, AWS Lambda, Google Cloud.</a:t>
            </a:r>
            <a:endParaRPr lang="en-US" sz="1750"/>
          </a:p>
        </p:txBody>
      </p:sp>
    </p:spTree>
    <p:extLst>
      <p:ext uri="{BB962C8B-B14F-4D97-AF65-F5344CB8AC3E}">
        <p14:creationId xmlns:p14="http://schemas.microsoft.com/office/powerpoint/2010/main" val="2013485998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498</TotalTime>
  <Words>397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HP Simplified Jpan</vt:lpstr>
      <vt:lpstr>Abadi Extra Light</vt:lpstr>
      <vt:lpstr>Arial</vt:lpstr>
      <vt:lpstr>Calibri</vt:lpstr>
      <vt:lpstr>Century Gothic</vt:lpstr>
      <vt:lpstr>Inter</vt:lpstr>
      <vt:lpstr>Inter Bold</vt:lpstr>
      <vt:lpstr>Wingdings 3</vt:lpstr>
      <vt:lpstr>Ion Boardroom</vt:lpstr>
      <vt:lpstr>AI-Powered Universal Assistant</vt:lpstr>
      <vt:lpstr>Team members</vt:lpstr>
      <vt:lpstr>Introduction </vt:lpstr>
      <vt:lpstr>Problem Statement </vt:lpstr>
      <vt:lpstr>Solution Overview</vt:lpstr>
      <vt:lpstr>Key Features </vt:lpstr>
      <vt:lpstr>Architecture   </vt:lpstr>
      <vt:lpstr>Architecture  diagramsssss</vt:lpstr>
      <vt:lpstr>Tech Stack </vt:lpstr>
      <vt:lpstr>AI Workflow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Prakash Rajinikanth Joseph R Prinston</dc:creator>
  <cp:lastModifiedBy>Prakash Rajinikanth Joseph R Prinston</cp:lastModifiedBy>
  <cp:revision>2</cp:revision>
  <dcterms:created xsi:type="dcterms:W3CDTF">2025-02-27T04:51:54Z</dcterms:created>
  <dcterms:modified xsi:type="dcterms:W3CDTF">2025-02-28T04:11:47Z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