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C40B7-A5B4-442E-8A74-D07B06B40C7B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5830C-7A65-405E-ADFD-B516D7917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337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5830C-7A65-405E-ADFD-B516D7917B4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222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A7FC-A4B0-2D97-D64D-3CC7EC53D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564A7-29DA-9953-F743-EDDB1DAE0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F8B99-A7E4-A08E-A5BF-463BE166F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9396-45D4-4ED7-AF1D-7E62839FD37B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9342E-3772-7887-D6A1-729C2D9FF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6388B-4C5E-A936-9BD8-B544C27FB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7B26-B096-4F26-A8A0-9A0F3D216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18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20CE-D540-0964-081D-F66210D6F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06714-542B-3C19-5D05-2E8996360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F7B4D-EB58-566B-E822-DFE092188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9396-45D4-4ED7-AF1D-7E62839FD37B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AB36D-0179-212D-2856-2CED87C6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26ED5-ADFE-1CB5-F08B-2D582318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7B26-B096-4F26-A8A0-9A0F3D216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40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D510EE-ED8C-BB5D-BEA5-EDC023241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93C20-DFB3-4812-9A9F-F68750B81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7A00B-2E20-FBA4-4097-23CE184E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9396-45D4-4ED7-AF1D-7E62839FD37B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C7401-8D91-4283-8A36-D5B03303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686AC-BC0D-F49D-71BD-00449A8A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7B26-B096-4F26-A8A0-9A0F3D216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38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1EBEC-FA44-450A-A2AF-A8E72859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49310-3AC6-7C23-A8EB-472E5D95B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0E808-6A51-D0B0-AC07-BF603D717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9396-45D4-4ED7-AF1D-7E62839FD37B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2C8CE-AA4F-A5FE-7CE9-A7608C815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BC1E2-D7D2-2AFB-9973-0999E6F04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7B26-B096-4F26-A8A0-9A0F3D216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01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56AC1-0407-F01D-4D2A-1F0BA1901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A5FEA-69EC-2B60-ED2E-5C744C695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D6E3A-CBDA-6C26-E101-CA2B12269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9396-45D4-4ED7-AF1D-7E62839FD37B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B17B6-67F0-5203-C9C6-84C3EE818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234C4-45C6-D0CA-B6D1-722DCD4E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7B26-B096-4F26-A8A0-9A0F3D216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211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5F26-20D3-C775-7D4A-3F40BC96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E5551-F6FD-745C-D291-A132CA2C9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80210-701C-B589-DD73-11214F1EC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003B2-5B34-8270-3A9A-731218AFF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9396-45D4-4ED7-AF1D-7E62839FD37B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5FE46-460F-ADA6-4777-0EFE49CD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6901F-8D07-A9A9-97A6-94139E19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7B26-B096-4F26-A8A0-9A0F3D216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26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1DE6-759D-6B3F-511E-2EE48815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723C7-BEBE-9AA1-4597-9B77B4C69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2CE5F-175E-CFE7-24F0-5C3D92D63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CB1335-39A5-9273-4D6C-D7E055DE9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3E0A00-87B0-7E19-6404-37F17C43F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4B063C-C4FA-5821-0DAC-FCD24864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9396-45D4-4ED7-AF1D-7E62839FD37B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A27D49-B29C-151C-FB3C-409BEE878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41E50D-F3B5-C750-417B-2A4348BA2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7B26-B096-4F26-A8A0-9A0F3D216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24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8840C-6507-885C-7815-910F0E8C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33CABA-A0A2-213F-9818-8360A47F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9396-45D4-4ED7-AF1D-7E62839FD37B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FF2CE-FF52-B520-9926-51A85B36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4A827-C90B-E675-0910-1E2534E1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7B26-B096-4F26-A8A0-9A0F3D216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51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74E40-223D-B0CF-474F-84189F27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9396-45D4-4ED7-AF1D-7E62839FD37B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215369-8536-ED58-31D9-7A9660F2D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1B590-0C14-CBF0-E0C4-8A8CF562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7B26-B096-4F26-A8A0-9A0F3D216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9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EA33-362E-BFB3-56D2-26E0117D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114D1-A8AF-FBAA-0525-1FB37F8A8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358EB-52A7-60BF-9983-24A57E80E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C0106-5A1A-E61C-E3E3-B067E00DE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9396-45D4-4ED7-AF1D-7E62839FD37B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D371D-5ACB-6345-CAC4-580964528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BEAF6-279E-EAA3-79E0-0CF400CF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7B26-B096-4F26-A8A0-9A0F3D216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48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73411-D89C-2687-CA75-496E4FF8D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A50715-C724-2471-695A-C20214A8AD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A4224-9319-6725-56CF-9F12E8073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C6E04-D132-9655-49BF-67F0600B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9396-45D4-4ED7-AF1D-7E62839FD37B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BFFAC-7087-1B11-736D-D811D7BE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D1E8C-6C57-42F4-7283-C3CF36DE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7B26-B096-4F26-A8A0-9A0F3D216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94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188600-84B3-D8C0-53C2-28E4E0CE7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2A513-4EF9-91CC-5133-F8E769A7F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01929-F254-2835-CE5F-1B0A76A76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A9396-45D4-4ED7-AF1D-7E62839FD37B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786F3-1FD5-33E4-7E28-9CFEB9369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842C6-0C72-9CF1-C1C5-47B8432DA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57B26-B096-4F26-A8A0-9A0F3D216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07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3.jpe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1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62D1E-0863-86B5-4959-A1550F1ECC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Naan Mudhalvan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CFD89-71A6-CE8A-7C82-09D49AB0A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1 Billion 1 Million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9182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E77098-728A-0523-EE95-BBFCA629C2B2}"/>
              </a:ext>
            </a:extLst>
          </p:cNvPr>
          <p:cNvSpPr txBox="1"/>
          <p:nvPr/>
        </p:nvSpPr>
        <p:spPr>
          <a:xfrm>
            <a:off x="1107281" y="1700924"/>
            <a:ext cx="65008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NAME                   : VIGNESH S 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REGISTER NO.      : 812821104075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COLLEGE CODE   :  8128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COLLEGE NAME  : MOOKAMBIGAI COLLEGE OF ENGINEERING</a:t>
            </a:r>
          </a:p>
          <a:p>
            <a:pPr algn="l"/>
            <a:r>
              <a:rPr lang="en-GB" dirty="0"/>
              <a:t> </a:t>
            </a:r>
          </a:p>
          <a:p>
            <a:pPr algn="l"/>
            <a:r>
              <a:rPr lang="en-GB" dirty="0"/>
              <a:t>CLASS                    : E41B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DEPARTMENT.     : COMPUTER SCIENCE AND ENGINEERING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2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5E9CD9E-64F2-369D-D28F-3041A119C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214038"/>
              </p:ext>
            </p:extLst>
          </p:nvPr>
        </p:nvGraphicFramePr>
        <p:xfrm>
          <a:off x="678426" y="403124"/>
          <a:ext cx="10481186" cy="1406012"/>
        </p:xfrm>
        <a:graphic>
          <a:graphicData uri="http://schemas.openxmlformats.org/drawingml/2006/table">
            <a:tbl>
              <a:tblPr/>
              <a:tblGrid>
                <a:gridCol w="10481186">
                  <a:extLst>
                    <a:ext uri="{9D8B030D-6E8A-4147-A177-3AD203B41FA5}">
                      <a16:colId xmlns:a16="http://schemas.microsoft.com/office/drawing/2014/main" val="2977134191"/>
                    </a:ext>
                  </a:extLst>
                </a:gridCol>
              </a:tblGrid>
              <a:tr h="1406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dirty="0">
                          <a:effectLst/>
                          <a:latin typeface="Source Sans Pro" panose="020B0503030403020204" pitchFamily="34" charset="0"/>
                        </a:rPr>
                        <a:t>Introduction and Understanding AR &amp; Meta Spark Studio - Make your first AR filter with 2D Screen (Week-2)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33457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382E5B1-1445-1FDD-179A-FE53ABC0A59F}"/>
              </a:ext>
            </a:extLst>
          </p:cNvPr>
          <p:cNvSpPr txBox="1"/>
          <p:nvPr/>
        </p:nvSpPr>
        <p:spPr>
          <a:xfrm>
            <a:off x="1459929" y="5254547"/>
            <a:ext cx="100001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2B33"/>
                </a:solidFill>
                <a:effectLst/>
                <a:latin typeface="-apple-system"/>
              </a:rPr>
              <a:t>Open Meta Spark Studio and the first thing you’ll see is the Welcome Window.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2B33"/>
                </a:solidFill>
                <a:effectLst/>
                <a:latin typeface="-apple-system"/>
              </a:rPr>
              <a:t>By default you’ll be on the </a:t>
            </a:r>
            <a:r>
              <a:rPr lang="en-US" b="1" i="0" dirty="0">
                <a:solidFill>
                  <a:srgbClr val="1C2B33"/>
                </a:solidFill>
                <a:effectLst/>
                <a:latin typeface="-apple-system"/>
              </a:rPr>
              <a:t>Create New</a:t>
            </a:r>
            <a:r>
              <a:rPr lang="en-US" b="0" i="0" dirty="0">
                <a:solidFill>
                  <a:srgbClr val="1C2B33"/>
                </a:solidFill>
                <a:effectLst/>
                <a:latin typeface="-apple-system"/>
              </a:rPr>
              <a:t> tab.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2B33"/>
                </a:solidFill>
                <a:effectLst/>
                <a:latin typeface="-apple-system"/>
              </a:rPr>
              <a:t>This is where you can create a new blank scene or use the templates built into Spark.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2B33"/>
                </a:solidFill>
                <a:effectLst/>
                <a:latin typeface="-apple-system"/>
              </a:rPr>
              <a:t>Template are ready-made effects that you can customize quickly and easily to build all sorts of effects.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E74365-85E7-9217-F0A0-7F9C06175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515" y="1986855"/>
            <a:ext cx="3038147" cy="28842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FCCFDF-9B2B-2760-22C1-443A00459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651" y="2023689"/>
            <a:ext cx="3038147" cy="3025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9D5A17-C823-CD25-30E8-0BAED89BC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252" y="2725993"/>
            <a:ext cx="2566808" cy="14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8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4BCD695-E083-B2E9-4D92-976C43AF8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608573"/>
              </p:ext>
            </p:extLst>
          </p:nvPr>
        </p:nvGraphicFramePr>
        <p:xfrm>
          <a:off x="1219199" y="353962"/>
          <a:ext cx="9802761" cy="580104"/>
        </p:xfrm>
        <a:graphic>
          <a:graphicData uri="http://schemas.openxmlformats.org/drawingml/2006/table">
            <a:tbl>
              <a:tblPr/>
              <a:tblGrid>
                <a:gridCol w="9802761">
                  <a:extLst>
                    <a:ext uri="{9D8B030D-6E8A-4147-A177-3AD203B41FA5}">
                      <a16:colId xmlns:a16="http://schemas.microsoft.com/office/drawing/2014/main" val="2057555556"/>
                    </a:ext>
                  </a:extLst>
                </a:gridCol>
              </a:tblGrid>
              <a:tr h="5801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dirty="0">
                          <a:effectLst/>
                          <a:latin typeface="Source Sans Pro" panose="020B0503030403020204" pitchFamily="34" charset="0"/>
                        </a:rPr>
                        <a:t>Creating Interactive Face Tracking Effects(Week-3)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677834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970CCA5-8E6D-7C4F-A949-8F3761E00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411" y="1726788"/>
            <a:ext cx="5639153" cy="25305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C64508-C92D-792E-0D0A-445CFE9B63C0}"/>
              </a:ext>
            </a:extLst>
          </p:cNvPr>
          <p:cNvSpPr txBox="1"/>
          <p:nvPr/>
        </p:nvSpPr>
        <p:spPr>
          <a:xfrm>
            <a:off x="3082411" y="4532671"/>
            <a:ext cx="565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Link : https://www.instagram.com/ar/7850151915089131/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363B9C-E3EF-CCB5-A916-ED2CB70E41A4}"/>
              </a:ext>
            </a:extLst>
          </p:cNvPr>
          <p:cNvSpPr txBox="1"/>
          <p:nvPr/>
        </p:nvSpPr>
        <p:spPr>
          <a:xfrm>
            <a:off x="751716" y="5584723"/>
            <a:ext cx="105274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2B33"/>
                </a:solidFill>
                <a:effectLst/>
                <a:latin typeface="-apple-system"/>
              </a:rPr>
              <a:t>Begin by adding a face tracker to your project. This feature detects the user's face position and orientation, </a:t>
            </a:r>
          </a:p>
          <a:p>
            <a:r>
              <a:rPr lang="en-US" b="0" i="0" dirty="0">
                <a:solidFill>
                  <a:srgbClr val="1C2B33"/>
                </a:solidFill>
                <a:effectLst/>
                <a:latin typeface="-apple-system"/>
              </a:rPr>
              <a:t>     enabling your effect to interact with 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2B33"/>
                </a:solidFill>
                <a:effectLst/>
                <a:latin typeface="-apple-system"/>
              </a:rPr>
              <a:t>It forms the foundation for any effect that responds to facial movements.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019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65EDA5F-B3EC-419B-2402-AF463E4D8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57506"/>
              </p:ext>
            </p:extLst>
          </p:nvPr>
        </p:nvGraphicFramePr>
        <p:xfrm>
          <a:off x="747251" y="373626"/>
          <a:ext cx="11189109" cy="1120877"/>
        </p:xfrm>
        <a:graphic>
          <a:graphicData uri="http://schemas.openxmlformats.org/drawingml/2006/table">
            <a:tbl>
              <a:tblPr/>
              <a:tblGrid>
                <a:gridCol w="11189109">
                  <a:extLst>
                    <a:ext uri="{9D8B030D-6E8A-4147-A177-3AD203B41FA5}">
                      <a16:colId xmlns:a16="http://schemas.microsoft.com/office/drawing/2014/main" val="1704267731"/>
                    </a:ext>
                  </a:extLst>
                </a:gridCol>
              </a:tblGrid>
              <a:tr h="11208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dirty="0">
                          <a:effectLst/>
                          <a:latin typeface="Source Sans Pro" panose="020B0503030403020204" pitchFamily="34" charset="0"/>
                        </a:rPr>
                        <a:t>World Effects &amp; 3D Character Animation (Week-4)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5995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59F20EF-1322-ED95-F318-2FA72548D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439" y="1730477"/>
            <a:ext cx="4218039" cy="22110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A43A10-7D3D-F5E8-96DA-E8B3FE00AEFE}"/>
              </a:ext>
            </a:extLst>
          </p:cNvPr>
          <p:cNvSpPr txBox="1"/>
          <p:nvPr/>
        </p:nvSpPr>
        <p:spPr>
          <a:xfrm>
            <a:off x="3283974" y="4090220"/>
            <a:ext cx="553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Link : https://www.instagram.com/ar/883324043926247/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49F4A6-3947-EF29-173C-CC73DEA743B4}"/>
              </a:ext>
            </a:extLst>
          </p:cNvPr>
          <p:cNvSpPr txBox="1"/>
          <p:nvPr/>
        </p:nvSpPr>
        <p:spPr>
          <a:xfrm>
            <a:off x="1563329" y="5073445"/>
            <a:ext cx="9338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2B33"/>
                </a:solidFill>
                <a:effectLst/>
                <a:latin typeface="-apple-system"/>
              </a:rPr>
              <a:t>If you expand the teddy object in the Scene panel, you'll see two objects nested underneath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C2B33"/>
                </a:solidFill>
                <a:latin typeface="-apple-system"/>
              </a:rPr>
              <a:t>M</a:t>
            </a:r>
            <a:r>
              <a:rPr lang="en-US" b="0" i="0" dirty="0">
                <a:solidFill>
                  <a:srgbClr val="1C2B33"/>
                </a:solidFill>
                <a:effectLst/>
                <a:latin typeface="-apple-system"/>
              </a:rPr>
              <a:t>odel group contains a series of mesh that define the shape of the object.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698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F5F4EEA-BF90-2EA0-E8F2-35006A80A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03708"/>
              </p:ext>
            </p:extLst>
          </p:nvPr>
        </p:nvGraphicFramePr>
        <p:xfrm>
          <a:off x="599768" y="300924"/>
          <a:ext cx="10913806" cy="928108"/>
        </p:xfrm>
        <a:graphic>
          <a:graphicData uri="http://schemas.openxmlformats.org/drawingml/2006/table">
            <a:tbl>
              <a:tblPr/>
              <a:tblGrid>
                <a:gridCol w="10913806">
                  <a:extLst>
                    <a:ext uri="{9D8B030D-6E8A-4147-A177-3AD203B41FA5}">
                      <a16:colId xmlns:a16="http://schemas.microsoft.com/office/drawing/2014/main" val="2981107037"/>
                    </a:ext>
                  </a:extLst>
                </a:gridCol>
              </a:tblGrid>
              <a:tr h="9281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dirty="0">
                          <a:effectLst/>
                          <a:latin typeface="Source Sans Pro" panose="020B0503030403020204" pitchFamily="34" charset="0"/>
                        </a:rPr>
                        <a:t>Deep Dive into Visual Programming using Patch Editor (Week-5)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68725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0CEF5DF-8DA6-58F4-7750-A4B571CD0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98" y="1543665"/>
            <a:ext cx="4477423" cy="2644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085F93-0BA7-4E0E-1D21-1F377E5AB0DC}"/>
              </a:ext>
            </a:extLst>
          </p:cNvPr>
          <p:cNvSpPr txBox="1"/>
          <p:nvPr/>
        </p:nvSpPr>
        <p:spPr>
          <a:xfrm>
            <a:off x="2901343" y="4298846"/>
            <a:ext cx="558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Link : https://www.instagram.com/ar/497892959742999/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93765-7E74-4BA2-CB05-CD7684A102C9}"/>
              </a:ext>
            </a:extLst>
          </p:cNvPr>
          <p:cNvSpPr txBox="1"/>
          <p:nvPr/>
        </p:nvSpPr>
        <p:spPr>
          <a:xfrm>
            <a:off x="346671" y="5191648"/>
            <a:ext cx="11455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2B33"/>
                </a:solidFill>
                <a:effectLst/>
                <a:latin typeface="-apple-system"/>
              </a:rPr>
              <a:t>To create your effects, you'll build graphs by connecting patches together.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2B33"/>
                </a:solidFill>
                <a:effectLst/>
                <a:latin typeface="-apple-system"/>
              </a:rPr>
              <a:t>Connecting patches involves linking output ports to input ports, and patches can only be connected from left to right.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370E7C-3718-A716-0020-651B8417A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558" y="1650896"/>
            <a:ext cx="4075931" cy="222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7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E168FD-640E-F0E3-8EBA-5237C520C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35312"/>
              </p:ext>
            </p:extLst>
          </p:nvPr>
        </p:nvGraphicFramePr>
        <p:xfrm>
          <a:off x="383458" y="368766"/>
          <a:ext cx="10638503" cy="840602"/>
        </p:xfrm>
        <a:graphic>
          <a:graphicData uri="http://schemas.openxmlformats.org/drawingml/2006/table">
            <a:tbl>
              <a:tblPr/>
              <a:tblGrid>
                <a:gridCol w="10638503">
                  <a:extLst>
                    <a:ext uri="{9D8B030D-6E8A-4147-A177-3AD203B41FA5}">
                      <a16:colId xmlns:a16="http://schemas.microsoft.com/office/drawing/2014/main" val="1817823053"/>
                    </a:ext>
                  </a:extLst>
                </a:gridCol>
              </a:tblGrid>
              <a:tr h="840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b="1" dirty="0">
                          <a:effectLst/>
                          <a:latin typeface="Source Sans Pro" panose="020B0503030403020204" pitchFamily="34" charset="0"/>
                        </a:rPr>
                        <a:t>Creating Target Tracking Effects (Week-6)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49745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35BEB90-A0BB-9A75-0AF3-5E3D04364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633" y="1688591"/>
            <a:ext cx="3227871" cy="22689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89E42B-DD0A-ED57-68A7-81E015D6BA3C}"/>
              </a:ext>
            </a:extLst>
          </p:cNvPr>
          <p:cNvSpPr txBox="1"/>
          <p:nvPr/>
        </p:nvSpPr>
        <p:spPr>
          <a:xfrm>
            <a:off x="2654709" y="44367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Link : https://www.instagram.com/ar/1076634983907507/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693E1C-B389-F33E-6745-5C2DB4DD55B7}"/>
              </a:ext>
            </a:extLst>
          </p:cNvPr>
          <p:cNvSpPr txBox="1"/>
          <p:nvPr/>
        </p:nvSpPr>
        <p:spPr>
          <a:xfrm>
            <a:off x="1738393" y="5096545"/>
            <a:ext cx="7900111" cy="1392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2B33"/>
                </a:solidFill>
                <a:effectLst/>
                <a:latin typeface="-apple-system"/>
              </a:rPr>
              <a:t>A 3D object </a:t>
            </a:r>
            <a:r>
              <a:rPr lang="en-US" i="0" dirty="0">
                <a:solidFill>
                  <a:srgbClr val="1C2B33"/>
                </a:solidFill>
                <a:effectLst/>
                <a:latin typeface="-apple-system"/>
              </a:rPr>
              <a:t>star</a:t>
            </a:r>
            <a:r>
              <a:rPr lang="en-US" dirty="0">
                <a:solidFill>
                  <a:srgbClr val="1C2B33"/>
                </a:solidFill>
                <a:latin typeface="-apple-system"/>
              </a:rPr>
              <a:t> a</a:t>
            </a:r>
            <a:r>
              <a:rPr lang="en-US" i="0" dirty="0">
                <a:solidFill>
                  <a:srgbClr val="1C2B33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rgbClr val="1C2B33"/>
                </a:solidFill>
                <a:effectLst/>
                <a:latin typeface="-apple-system"/>
              </a:rPr>
              <a:t>simple 3D shape that will appear when the target is detected.</a:t>
            </a:r>
            <a:endParaRPr lang="en-US" b="0" i="0" dirty="0">
              <a:solidFill>
                <a:srgbClr val="1C1E21"/>
              </a:solidFill>
              <a:effectLst/>
              <a:latin typeface="Optimistic Text"/>
            </a:endParaRPr>
          </a:p>
          <a:p>
            <a:pPr algn="l" latinLnBrk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1C2B33"/>
                </a:solidFill>
                <a:effectLst/>
                <a:latin typeface="-apple-system"/>
              </a:rPr>
              <a:t>A texture named SparkTargetPoster </a:t>
            </a:r>
            <a:r>
              <a:rPr lang="en-US" b="0" i="0" dirty="0">
                <a:solidFill>
                  <a:srgbClr val="1C2B33"/>
                </a:solidFill>
                <a:effectLst/>
                <a:latin typeface="-apple-system"/>
              </a:rPr>
              <a:t>This will serve as the target image.</a:t>
            </a:r>
            <a:endParaRPr lang="en-US" b="0" i="0" dirty="0">
              <a:solidFill>
                <a:srgbClr val="1C1E21"/>
              </a:solidFill>
              <a:effectLst/>
              <a:latin typeface="Optimistic Text"/>
            </a:endParaRPr>
          </a:p>
          <a:p>
            <a:pPr algn="l" latinLnBrk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1C2B33"/>
                </a:solidFill>
                <a:effectLst/>
                <a:latin typeface="-apple-system"/>
              </a:rPr>
              <a:t>Default environment texture </a:t>
            </a:r>
            <a:r>
              <a:rPr lang="en-US" b="0" i="0" dirty="0">
                <a:solidFill>
                  <a:srgbClr val="1C2B33"/>
                </a:solidFill>
                <a:effectLst/>
                <a:latin typeface="-apple-system"/>
              </a:rPr>
              <a:t>Provides realistic lighting to the 3D object.</a:t>
            </a:r>
            <a:endParaRPr lang="en-US" b="0" i="0" dirty="0">
              <a:solidFill>
                <a:srgbClr val="1C1E21"/>
              </a:solidFill>
              <a:effectLst/>
              <a:latin typeface="Optimistic Text"/>
            </a:endParaRP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42249B-776E-AD59-6E49-3F2B06306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4" y="1688591"/>
            <a:ext cx="1373419" cy="226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4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32D89CC-5171-66A0-6E68-F47BB18E7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315589"/>
              </p:ext>
            </p:extLst>
          </p:nvPr>
        </p:nvGraphicFramePr>
        <p:xfrm>
          <a:off x="648929" y="320096"/>
          <a:ext cx="10146890" cy="869607"/>
        </p:xfrm>
        <a:graphic>
          <a:graphicData uri="http://schemas.openxmlformats.org/drawingml/2006/table">
            <a:tbl>
              <a:tblPr/>
              <a:tblGrid>
                <a:gridCol w="10146890">
                  <a:extLst>
                    <a:ext uri="{9D8B030D-6E8A-4147-A177-3AD203B41FA5}">
                      <a16:colId xmlns:a16="http://schemas.microsoft.com/office/drawing/2014/main" val="3684979232"/>
                    </a:ext>
                  </a:extLst>
                </a:gridCol>
              </a:tblGrid>
              <a:tr h="8696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b="1" dirty="0">
                          <a:effectLst/>
                          <a:latin typeface="Source Sans Pro" panose="020B0503030403020204" pitchFamily="34" charset="0"/>
                        </a:rPr>
                        <a:t>Deep dive into Audio in Meta Spark Studio (Week-7)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0515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0C2EDA1-DE30-D219-7CB1-1C90E3A72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59" y="1683467"/>
            <a:ext cx="2878848" cy="22101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23C262-937D-2F36-038F-EC1BA5B51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947" y="1683467"/>
            <a:ext cx="2932962" cy="22101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87BEDC-90E0-13B6-2AD9-E661B5F90616}"/>
              </a:ext>
            </a:extLst>
          </p:cNvPr>
          <p:cNvSpPr txBox="1"/>
          <p:nvPr/>
        </p:nvSpPr>
        <p:spPr>
          <a:xfrm>
            <a:off x="2674374" y="41021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Link : https://www.instagram.com/ar/726321136368877/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911F69-0811-7717-ECBC-06E152F415BD}"/>
              </a:ext>
            </a:extLst>
          </p:cNvPr>
          <p:cNvSpPr txBox="1"/>
          <p:nvPr/>
        </p:nvSpPr>
        <p:spPr>
          <a:xfrm>
            <a:off x="744725" y="5003711"/>
            <a:ext cx="10479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2B33"/>
                </a:solidFill>
                <a:effectLst/>
                <a:latin typeface="-apple-system"/>
              </a:rPr>
              <a:t>This category includes sounds that work well as individual design elements,</a:t>
            </a:r>
          </a:p>
          <a:p>
            <a:r>
              <a:rPr lang="en-US" b="0" i="0" dirty="0">
                <a:solidFill>
                  <a:srgbClr val="1C2B33"/>
                </a:solidFill>
                <a:effectLst/>
                <a:latin typeface="-apple-system"/>
              </a:rPr>
              <a:t>      used to emphasize events like interactions and animations.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2B33"/>
                </a:solidFill>
                <a:effectLst/>
                <a:latin typeface="-apple-system"/>
              </a:rPr>
              <a:t> For example, sounds from real and imaginary creatures and realistic sound effects like machines and tools.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0263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7A2D54-DFD7-F16E-A492-6E2C7DD2F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055404"/>
              </p:ext>
            </p:extLst>
          </p:nvPr>
        </p:nvGraphicFramePr>
        <p:xfrm>
          <a:off x="331597" y="351692"/>
          <a:ext cx="10219172" cy="793820"/>
        </p:xfrm>
        <a:graphic>
          <a:graphicData uri="http://schemas.openxmlformats.org/drawingml/2006/table">
            <a:tbl>
              <a:tblPr/>
              <a:tblGrid>
                <a:gridCol w="10219172">
                  <a:extLst>
                    <a:ext uri="{9D8B030D-6E8A-4147-A177-3AD203B41FA5}">
                      <a16:colId xmlns:a16="http://schemas.microsoft.com/office/drawing/2014/main" val="31393490"/>
                    </a:ext>
                  </a:extLst>
                </a:gridCol>
              </a:tblGrid>
              <a:tr h="7938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b="1" dirty="0">
                          <a:effectLst/>
                          <a:latin typeface="Source Sans Pro" panose="020B0503030403020204" pitchFamily="34" charset="0"/>
                        </a:rPr>
                        <a:t>2D Hand Tracking Effects (Week-8)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6636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9ACC427-409E-727F-235D-596C609AA0F2}"/>
              </a:ext>
            </a:extLst>
          </p:cNvPr>
          <p:cNvSpPr txBox="1"/>
          <p:nvPr/>
        </p:nvSpPr>
        <p:spPr>
          <a:xfrm>
            <a:off x="868588" y="5305979"/>
            <a:ext cx="10889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Hand bounding boxes can be used to create effects that respond to both the position and size of a user's hand.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They plot an invisible rectangle around a selected hand, making the 2D coordinates of all 4 corners</a:t>
            </a:r>
          </a:p>
          <a:p>
            <a:r>
              <a:rPr lang="en-US" b="0" i="0" dirty="0">
                <a:effectLst/>
                <a:latin typeface="Google Sans"/>
              </a:rPr>
              <a:t>      and the center of the rectangle,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oogle Sans"/>
              </a:rPr>
              <a:t>A</a:t>
            </a:r>
            <a:r>
              <a:rPr lang="en-US" b="0" i="0" dirty="0">
                <a:effectLst/>
                <a:latin typeface="Google Sans"/>
              </a:rPr>
              <a:t>s well as its height and width, available for you to use in your effect.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187D5-8C47-13F9-7F58-55610C626EAC}"/>
              </a:ext>
            </a:extLst>
          </p:cNvPr>
          <p:cNvSpPr txBox="1"/>
          <p:nvPr/>
        </p:nvSpPr>
        <p:spPr>
          <a:xfrm>
            <a:off x="2428567" y="4355691"/>
            <a:ext cx="565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Link : https://www.instagram.com/ar/1579547952969622/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A96EFB-9E1C-5E7F-A2B8-C713138C1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603" y="1726468"/>
            <a:ext cx="3493217" cy="19655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03872C-CC8F-EEF7-DD67-592C72D62A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457" y="1708904"/>
            <a:ext cx="3585760" cy="198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861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499</Words>
  <Application>Microsoft Office PowerPoint</Application>
  <PresentationFormat>Widescreen</PresentationFormat>
  <Paragraphs>44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Naan Mudhalvan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Naan Mudhalvan</dc:title>
  <dc:creator>Adhi Seshan</dc:creator>
  <cp:lastModifiedBy>Vignesh S</cp:lastModifiedBy>
  <cp:revision>2</cp:revision>
  <dcterms:created xsi:type="dcterms:W3CDTF">2024-11-15T06:44:58Z</dcterms:created>
  <dcterms:modified xsi:type="dcterms:W3CDTF">2024-11-22T02:55:09Z</dcterms:modified>
</cp:coreProperties>
</file>