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146847062" r:id="rId9"/>
    <p:sldId id="2146847063" r:id="rId10"/>
    <p:sldId id="265" r:id="rId11"/>
    <p:sldId id="2146847064" r:id="rId12"/>
    <p:sldId id="266" r:id="rId13"/>
    <p:sldId id="2146847065" r:id="rId14"/>
    <p:sldId id="2146847066" r:id="rId15"/>
    <p:sldId id="267" r:id="rId16"/>
    <p:sldId id="2146847070" r:id="rId17"/>
    <p:sldId id="2146847067" r:id="rId18"/>
    <p:sldId id="2146847068" r:id="rId19"/>
    <p:sldId id="2146847069" r:id="rId20"/>
    <p:sldId id="2146847071" r:id="rId21"/>
    <p:sldId id="268" r:id="rId22"/>
    <p:sldId id="2146847055" r:id="rId23"/>
    <p:sldId id="269" r:id="rId24"/>
    <p:sldId id="2146847059" r:id="rId25"/>
    <p:sldId id="2146847060" r:id="rId26"/>
    <p:sldId id="2146847061"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graphicFrame>
        <p:nvGraphicFramePr>
          <p:cNvPr id="6" name="Table 5">
            <a:extLst>
              <a:ext uri="{FF2B5EF4-FFF2-40B4-BE49-F238E27FC236}">
                <a16:creationId xmlns:a16="http://schemas.microsoft.com/office/drawing/2014/main" id="{72A2AE06-4BB5-C0DD-BA17-E432EB0AB5DA}"/>
              </a:ext>
            </a:extLst>
          </p:cNvPr>
          <p:cNvGraphicFramePr>
            <a:graphicFrameLocks noGrp="1"/>
          </p:cNvGraphicFramePr>
          <p:nvPr>
            <p:extLst>
              <p:ext uri="{D42A27DB-BD31-4B8C-83A1-F6EECF244321}">
                <p14:modId xmlns:p14="http://schemas.microsoft.com/office/powerpoint/2010/main" val="2585912121"/>
              </p:ext>
            </p:extLst>
          </p:nvPr>
        </p:nvGraphicFramePr>
        <p:xfrm>
          <a:off x="448056" y="3099816"/>
          <a:ext cx="11283696" cy="3300984"/>
        </p:xfrm>
        <a:graphic>
          <a:graphicData uri="http://schemas.openxmlformats.org/drawingml/2006/table">
            <a:tbl>
              <a:tblPr firstRow="1" bandRow="1">
                <a:tableStyleId>{5C22544A-7EE6-4342-B048-85BDC9FD1C3A}</a:tableStyleId>
              </a:tblPr>
              <a:tblGrid>
                <a:gridCol w="5500561">
                  <a:extLst>
                    <a:ext uri="{9D8B030D-6E8A-4147-A177-3AD203B41FA5}">
                      <a16:colId xmlns:a16="http://schemas.microsoft.com/office/drawing/2014/main" val="3839798579"/>
                    </a:ext>
                  </a:extLst>
                </a:gridCol>
                <a:gridCol w="5783135">
                  <a:extLst>
                    <a:ext uri="{9D8B030D-6E8A-4147-A177-3AD203B41FA5}">
                      <a16:colId xmlns:a16="http://schemas.microsoft.com/office/drawing/2014/main" val="2246443668"/>
                    </a:ext>
                  </a:extLst>
                </a:gridCol>
              </a:tblGrid>
              <a:tr h="1046303">
                <a:tc>
                  <a:txBody>
                    <a:bodyPr/>
                    <a:lstStyle/>
                    <a:p>
                      <a:pPr>
                        <a:lnSpc>
                          <a:spcPct val="150000"/>
                        </a:lnSpc>
                      </a:pPr>
                      <a:r>
                        <a:rPr lang="en-IN" sz="3200" dirty="0">
                          <a:latin typeface="+mj-lt"/>
                          <a:cs typeface="Times New Roman" panose="02020603050405020304" pitchFamily="18" charset="0"/>
                        </a:rPr>
                        <a:t>Student Name </a:t>
                      </a:r>
                    </a:p>
                  </a:txBody>
                  <a:tcPr/>
                </a:tc>
                <a:tc>
                  <a:txBody>
                    <a:bodyPr/>
                    <a:lstStyle/>
                    <a:p>
                      <a:pPr>
                        <a:lnSpc>
                          <a:spcPct val="150000"/>
                        </a:lnSpc>
                      </a:pPr>
                      <a:r>
                        <a:rPr lang="en-IN" sz="2800" dirty="0">
                          <a:latin typeface="+mj-lt"/>
                          <a:cs typeface="Times New Roman" panose="02020603050405020304" pitchFamily="18" charset="0"/>
                        </a:rPr>
                        <a:t>Vignesh Parmar</a:t>
                      </a:r>
                    </a:p>
                  </a:txBody>
                  <a:tcPr/>
                </a:tc>
                <a:extLst>
                  <a:ext uri="{0D108BD9-81ED-4DB2-BD59-A6C34878D82A}">
                    <a16:rowId xmlns:a16="http://schemas.microsoft.com/office/drawing/2014/main" val="3465755819"/>
                  </a:ext>
                </a:extLst>
              </a:tr>
              <a:tr h="1046303">
                <a:tc>
                  <a:txBody>
                    <a:bodyPr/>
                    <a:lstStyle/>
                    <a:p>
                      <a:pPr>
                        <a:lnSpc>
                          <a:spcPct val="150000"/>
                        </a:lnSpc>
                      </a:pPr>
                      <a:r>
                        <a:rPr lang="en-IN" sz="2800" dirty="0">
                          <a:latin typeface="+mj-lt"/>
                          <a:cs typeface="Times New Roman" panose="02020603050405020304" pitchFamily="18" charset="0"/>
                        </a:rPr>
                        <a:t>College Name</a:t>
                      </a:r>
                    </a:p>
                  </a:txBody>
                  <a:tcPr/>
                </a:tc>
                <a:tc>
                  <a:txBody>
                    <a:bodyPr/>
                    <a:lstStyle/>
                    <a:p>
                      <a:pPr>
                        <a:lnSpc>
                          <a:spcPct val="150000"/>
                        </a:lnSpc>
                      </a:pPr>
                      <a:r>
                        <a:rPr lang="en-IN" sz="2800" dirty="0" err="1">
                          <a:latin typeface="+mj-lt"/>
                          <a:cs typeface="Times New Roman" panose="02020603050405020304" pitchFamily="18" charset="0"/>
                        </a:rPr>
                        <a:t>Marwadi</a:t>
                      </a:r>
                      <a:r>
                        <a:rPr lang="en-IN" sz="2800" dirty="0">
                          <a:latin typeface="+mj-lt"/>
                          <a:cs typeface="Times New Roman" panose="02020603050405020304" pitchFamily="18" charset="0"/>
                        </a:rPr>
                        <a:t> University</a:t>
                      </a:r>
                    </a:p>
                  </a:txBody>
                  <a:tcPr/>
                </a:tc>
                <a:extLst>
                  <a:ext uri="{0D108BD9-81ED-4DB2-BD59-A6C34878D82A}">
                    <a16:rowId xmlns:a16="http://schemas.microsoft.com/office/drawing/2014/main" val="2993698079"/>
                  </a:ext>
                </a:extLst>
              </a:tr>
              <a:tr h="1208378">
                <a:tc>
                  <a:txBody>
                    <a:bodyPr/>
                    <a:lstStyle/>
                    <a:p>
                      <a:pPr>
                        <a:lnSpc>
                          <a:spcPct val="150000"/>
                        </a:lnSpc>
                      </a:pPr>
                      <a:r>
                        <a:rPr lang="en-IN" sz="2800" dirty="0">
                          <a:latin typeface="+mj-lt"/>
                          <a:cs typeface="Times New Roman" panose="02020603050405020304" pitchFamily="18" charset="0"/>
                        </a:rPr>
                        <a:t>Department </a:t>
                      </a:r>
                    </a:p>
                  </a:txBody>
                  <a:tcPr/>
                </a:tc>
                <a:tc>
                  <a:txBody>
                    <a:bodyPr/>
                    <a:lstStyle/>
                    <a:p>
                      <a:pPr>
                        <a:lnSpc>
                          <a:spcPct val="100000"/>
                        </a:lnSpc>
                      </a:pPr>
                      <a:r>
                        <a:rPr lang="en-IN" sz="2800" dirty="0">
                          <a:latin typeface="+mj-lt"/>
                          <a:cs typeface="Times New Roman" panose="02020603050405020304" pitchFamily="18" charset="0"/>
                        </a:rPr>
                        <a:t>Bachelor of Computer Applications (BCA)</a:t>
                      </a:r>
                    </a:p>
                  </a:txBody>
                  <a:tcPr/>
                </a:tc>
                <a:extLst>
                  <a:ext uri="{0D108BD9-81ED-4DB2-BD59-A6C34878D82A}">
                    <a16:rowId xmlns:a16="http://schemas.microsoft.com/office/drawing/2014/main" val="1995845290"/>
                  </a:ext>
                </a:extLst>
              </a:tr>
            </a:tbl>
          </a:graphicData>
        </a:graphic>
      </p:graphicFrame>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60C27-F63B-9809-E318-F1CA6D034B1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9A7C25-ADB2-1D1A-BBAF-EF75498B386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Rectangle 1">
            <a:extLst>
              <a:ext uri="{FF2B5EF4-FFF2-40B4-BE49-F238E27FC236}">
                <a16:creationId xmlns:a16="http://schemas.microsoft.com/office/drawing/2014/main" id="{A56D2708-E7AF-6EE3-16C0-3B64DF927935}"/>
              </a:ext>
            </a:extLst>
          </p:cNvPr>
          <p:cNvSpPr>
            <a:spLocks noChangeArrowheads="1"/>
          </p:cNvSpPr>
          <p:nvPr/>
        </p:nvSpPr>
        <p:spPr bwMode="auto">
          <a:xfrm>
            <a:off x="581192" y="1479030"/>
            <a:ext cx="1211700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1"/>
                </a:solidFill>
                <a:effectLst/>
                <a:latin typeface="Arial" panose="020B0604020202020204" pitchFamily="34" charset="0"/>
              </a:rPr>
              <a:t>Training Process</a:t>
            </a:r>
          </a:p>
          <a:p>
            <a:pPr lvl="1" eaLnBrk="0" fontAlgn="base" hangingPunct="0">
              <a:spcBef>
                <a:spcPct val="0"/>
              </a:spcBef>
              <a:spcAft>
                <a:spcPct val="0"/>
              </a:spcAft>
              <a:buClr>
                <a:schemeClr val="accent1"/>
              </a:buClr>
              <a:buFontTx/>
              <a:buChar char="•"/>
            </a:pPr>
            <a:r>
              <a:rPr kumimoji="0" lang="en-US" altLang="en-US" b="0" i="0" u="none" strike="noStrike" cap="none" normalizeH="0" baseline="0" dirty="0">
                <a:ln>
                  <a:noFill/>
                </a:ln>
                <a:solidFill>
                  <a:schemeClr val="tx1"/>
                </a:solidFill>
                <a:effectLst/>
                <a:latin typeface="Arial" panose="020B0604020202020204" pitchFamily="34" charset="0"/>
              </a:rPr>
              <a:t> The dataset was split into </a:t>
            </a:r>
            <a:r>
              <a:rPr kumimoji="0" lang="en-US" altLang="en-US" b="1" i="0" u="none" strike="noStrike" cap="none" normalizeH="0" baseline="0" dirty="0">
                <a:ln>
                  <a:noFill/>
                </a:ln>
                <a:solidFill>
                  <a:schemeClr val="tx1"/>
                </a:solidFill>
                <a:effectLst/>
                <a:latin typeface="Arial" panose="020B0604020202020204" pitchFamily="34" charset="0"/>
              </a:rPr>
              <a:t>80% training</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20% testing</a:t>
            </a:r>
            <a:r>
              <a:rPr kumimoji="0" lang="en-US" altLang="en-US" b="0" i="0" u="none" strike="noStrike" cap="none" normalizeH="0" baseline="0" dirty="0">
                <a:ln>
                  <a:noFill/>
                </a:ln>
                <a:solidFill>
                  <a:schemeClr val="tx1"/>
                </a:solidFill>
                <a:effectLst/>
                <a:latin typeface="Arial" panose="020B0604020202020204" pitchFamily="34" charset="0"/>
              </a:rPr>
              <a:t> using </a:t>
            </a:r>
            <a:r>
              <a:rPr kumimoji="0" lang="en-US" altLang="en-US" b="0" i="0" u="none" strike="noStrike" cap="none" normalizeH="0" baseline="0" dirty="0" err="1">
                <a:ln>
                  <a:noFill/>
                </a:ln>
                <a:solidFill>
                  <a:schemeClr val="tx1"/>
                </a:solidFill>
                <a:effectLst/>
                <a:latin typeface="Arial Unicode MS"/>
              </a:rPr>
              <a:t>train_test_split</a:t>
            </a:r>
            <a:r>
              <a:rPr kumimoji="0" lang="en-US" altLang="en-US" b="0" i="0" u="none" strike="noStrike" cap="none" normalizeH="0" baseline="0" dirty="0">
                <a:ln>
                  <a:noFill/>
                </a:ln>
                <a:solidFill>
                  <a:schemeClr val="tx1"/>
                </a:solidFill>
                <a:effectLst/>
              </a:rPr>
              <a:t> from </a:t>
            </a:r>
            <a:r>
              <a:rPr kumimoji="0" lang="en-US" altLang="en-US" b="0" i="0" u="none" strike="noStrike" cap="none" normalizeH="0" baseline="0" dirty="0">
                <a:ln>
                  <a:noFill/>
                </a:ln>
                <a:solidFill>
                  <a:schemeClr val="tx1"/>
                </a:solidFill>
                <a:effectLst/>
                <a:latin typeface="Arial Unicode MS"/>
              </a:rPr>
              <a:t>scikit-learn</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
                <a:schemeClr val="accent1"/>
              </a:buClr>
              <a:buFontTx/>
              <a:buChar char="•"/>
            </a:pPr>
            <a:r>
              <a:rPr kumimoji="0" lang="en-US" altLang="en-US" b="0" i="0" u="none" strike="noStrike" cap="none" normalizeH="0" baseline="0" dirty="0">
                <a:ln>
                  <a:noFill/>
                </a:ln>
                <a:solidFill>
                  <a:schemeClr val="tx1"/>
                </a:solidFill>
                <a:effectLst/>
                <a:latin typeface="Arial" panose="020B0604020202020204" pitchFamily="34" charset="0"/>
              </a:rPr>
              <a:t> A preprocessing pipeline was created using:</a:t>
            </a:r>
          </a:p>
          <a:p>
            <a:pPr lvl="1" eaLnBrk="0" fontAlgn="base" hangingPunct="0">
              <a:spcBef>
                <a:spcPct val="0"/>
              </a:spcBef>
              <a:spcAft>
                <a:spcPct val="0"/>
              </a:spcAft>
              <a:buClr>
                <a:schemeClr val="accent1"/>
              </a:buClr>
              <a:buFontTx/>
              <a:buChar char="•"/>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OneHotEncoder</a:t>
            </a:r>
            <a:r>
              <a:rPr kumimoji="0" lang="en-US" altLang="en-US" b="0" i="0" u="none" strike="noStrike" cap="none" normalizeH="0" baseline="0" dirty="0">
                <a:ln>
                  <a:noFill/>
                </a:ln>
                <a:solidFill>
                  <a:schemeClr val="tx1"/>
                </a:solidFill>
                <a:effectLst/>
              </a:rPr>
              <a:t> for categorical features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
                <a:schemeClr val="accent1"/>
              </a:buClr>
              <a:buFontTx/>
              <a:buChar char="•"/>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StandardScaler</a:t>
            </a:r>
            <a:r>
              <a:rPr kumimoji="0" lang="en-US" altLang="en-US" b="0" i="0" u="none" strike="noStrike" cap="none" normalizeH="0" baseline="0" dirty="0">
                <a:ln>
                  <a:noFill/>
                </a:ln>
                <a:solidFill>
                  <a:schemeClr val="tx1"/>
                </a:solidFill>
                <a:effectLst/>
              </a:rPr>
              <a:t> for numerical features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
                <a:schemeClr val="accent1"/>
              </a:buClr>
              <a:buFontTx/>
              <a:buChar char="•"/>
            </a:pPr>
            <a:r>
              <a:rPr kumimoji="0" lang="en-US" altLang="en-US" b="0" i="0" u="none" strike="noStrike" cap="none" normalizeH="0" baseline="0" dirty="0">
                <a:ln>
                  <a:noFill/>
                </a:ln>
                <a:solidFill>
                  <a:schemeClr val="tx1"/>
                </a:solidFill>
                <a:effectLst/>
                <a:latin typeface="Arial" panose="020B0604020202020204" pitchFamily="34" charset="0"/>
              </a:rPr>
              <a:t> The entire pipeline (preprocessing + model) was wrapped in a </a:t>
            </a:r>
            <a:r>
              <a:rPr kumimoji="0" lang="en-US" altLang="en-US" b="1" i="0" u="none" strike="noStrike" cap="none" normalizeH="0" baseline="0" dirty="0">
                <a:ln>
                  <a:noFill/>
                </a:ln>
                <a:solidFill>
                  <a:schemeClr val="tx1"/>
                </a:solidFill>
                <a:effectLst/>
                <a:latin typeface="Arial" panose="020B0604020202020204" pitchFamily="34" charset="0"/>
              </a:rPr>
              <a:t>scikit-learn Pipeline</a:t>
            </a:r>
            <a:r>
              <a:rPr kumimoji="0" lang="en-US" altLang="en-US" b="0" i="0" u="none" strike="noStrike" cap="none" normalizeH="0" baseline="0" dirty="0">
                <a:ln>
                  <a:noFill/>
                </a:ln>
                <a:solidFill>
                  <a:schemeClr val="tx1"/>
                </a:solidFill>
                <a:effectLst/>
                <a:latin typeface="Arial" panose="020B0604020202020204" pitchFamily="34" charset="0"/>
              </a:rPr>
              <a:t> to ensure consistent     transformation across both training and inference phases.</a:t>
            </a:r>
          </a:p>
          <a:p>
            <a:pPr lvl="1" eaLnBrk="0" fontAlgn="base" hangingPunct="0">
              <a:spcBef>
                <a:spcPct val="0"/>
              </a:spcBef>
              <a:spcAft>
                <a:spcPct val="0"/>
              </a:spcAft>
              <a:buClr>
                <a:schemeClr val="accent1"/>
              </a:buClr>
              <a:buFontTx/>
              <a:buChar char="•"/>
            </a:pPr>
            <a:r>
              <a:rPr kumimoji="0" lang="en-US" altLang="en-US" b="0" i="0" u="none" strike="noStrike" cap="none" normalizeH="0" baseline="0" dirty="0">
                <a:ln>
                  <a:noFill/>
                </a:ln>
                <a:solidFill>
                  <a:schemeClr val="tx1"/>
                </a:solidFill>
                <a:effectLst/>
                <a:latin typeface="Arial" panose="020B0604020202020204" pitchFamily="34" charset="0"/>
              </a:rPr>
              <a:t> The model was trained using default hyperparameters, with future work planned for hyperparameter tuning using </a:t>
            </a:r>
            <a:r>
              <a:rPr kumimoji="0" lang="en-US" altLang="en-US" b="0" i="0" u="none" strike="noStrike" cap="none" normalizeH="0" baseline="0" dirty="0" err="1">
                <a:ln>
                  <a:noFill/>
                </a:ln>
                <a:solidFill>
                  <a:schemeClr val="tx1"/>
                </a:solidFill>
                <a:effectLst/>
                <a:latin typeface="Arial Unicode MS"/>
              </a:rPr>
              <a:t>GridSearchCV</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718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A3B8B-6701-7A61-C8AB-B7F8A228B9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CF80AE1-42BE-1325-63DF-584B0A7D4AD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Rectangle 1">
            <a:extLst>
              <a:ext uri="{FF2B5EF4-FFF2-40B4-BE49-F238E27FC236}">
                <a16:creationId xmlns:a16="http://schemas.microsoft.com/office/drawing/2014/main" id="{606FA90C-2BCD-3389-DF0A-456606C928FB}"/>
              </a:ext>
            </a:extLst>
          </p:cNvPr>
          <p:cNvSpPr>
            <a:spLocks noChangeArrowheads="1"/>
          </p:cNvSpPr>
          <p:nvPr/>
        </p:nvSpPr>
        <p:spPr bwMode="auto">
          <a:xfrm>
            <a:off x="431609" y="2661963"/>
            <a:ext cx="121170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1876CE9-93E2-4E59-A280-63BE9359A9B5}"/>
              </a:ext>
            </a:extLst>
          </p:cNvPr>
          <p:cNvSpPr>
            <a:spLocks noChangeArrowheads="1"/>
          </p:cNvSpPr>
          <p:nvPr/>
        </p:nvSpPr>
        <p:spPr bwMode="auto">
          <a:xfrm>
            <a:off x="581192" y="1287550"/>
            <a:ext cx="1102961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1"/>
                </a:solidFill>
                <a:effectLst/>
              </a:rPr>
              <a:t>Prediction Process</a:t>
            </a:r>
          </a:p>
          <a:p>
            <a:pPr marL="1257300" lvl="2" indent="-342900" eaLnBrk="0" fontAlgn="base" hangingPunct="0">
              <a:spcBef>
                <a:spcPct val="0"/>
              </a:spcBef>
              <a:spcAft>
                <a:spcPct val="0"/>
              </a:spcAft>
              <a:buClr>
                <a:schemeClr val="accent1"/>
              </a:buClr>
              <a:buSzPct val="110000"/>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Once trained, the </a:t>
            </a:r>
            <a:r>
              <a:rPr kumimoji="0" lang="en-US" altLang="en-US" b="0" i="0" u="none" strike="noStrike" cap="none" normalizeH="0" baseline="0" dirty="0" err="1">
                <a:ln>
                  <a:noFill/>
                </a:ln>
                <a:solidFill>
                  <a:schemeClr val="tx1"/>
                </a:solidFill>
                <a:effectLst/>
                <a:latin typeface="Arial" panose="020B0604020202020204" pitchFamily="34" charset="0"/>
              </a:rPr>
              <a:t>XGBoost</a:t>
            </a:r>
            <a:r>
              <a:rPr kumimoji="0" lang="en-US" altLang="en-US" b="0" i="0" u="none" strike="noStrike" cap="none" normalizeH="0" baseline="0" dirty="0">
                <a:ln>
                  <a:noFill/>
                </a:ln>
                <a:solidFill>
                  <a:schemeClr val="tx1"/>
                </a:solidFill>
                <a:effectLst/>
                <a:latin typeface="Arial" panose="020B0604020202020204" pitchFamily="34" charset="0"/>
              </a:rPr>
              <a:t> model predicts the type of fault based on new incoming feature data.</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.predict()</a:t>
            </a:r>
            <a:r>
              <a:rPr kumimoji="0" lang="en-US" altLang="en-US" b="0" i="0" u="none" strike="noStrike" cap="none" normalizeH="0" baseline="0" dirty="0">
                <a:ln>
                  <a:noFill/>
                </a:ln>
                <a:solidFill>
                  <a:schemeClr val="tx1"/>
                </a:solidFill>
                <a:effectLst/>
              </a:rPr>
              <a:t> method is used to return a fault class (e.g., Line-to-Ground, Line-to-Line).</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The final trained model is saved as a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pkl</a:t>
            </a:r>
            <a:r>
              <a:rPr kumimoji="0" lang="en-US" altLang="en-US" b="0" i="0" u="none" strike="noStrike" cap="none" normalizeH="0" baseline="0" dirty="0">
                <a:ln>
                  <a:noFill/>
                </a:ln>
                <a:solidFill>
                  <a:schemeClr val="tx1"/>
                </a:solidFill>
                <a:effectLst/>
              </a:rPr>
              <a:t> file using </a:t>
            </a:r>
            <a:r>
              <a:rPr kumimoji="0" lang="en-US" altLang="en-US" b="0" i="0" u="none" strike="noStrike" cap="none" normalizeH="0" baseline="0" dirty="0" err="1">
                <a:ln>
                  <a:noFill/>
                </a:ln>
                <a:solidFill>
                  <a:schemeClr val="tx1"/>
                </a:solidFill>
                <a:effectLst/>
                <a:latin typeface="Arial Unicode MS"/>
              </a:rPr>
              <a:t>joblib</a:t>
            </a:r>
            <a:r>
              <a:rPr kumimoji="0" lang="en-US" altLang="en-US" b="0" i="0" u="none" strike="noStrike" cap="none" normalizeH="0" baseline="0" dirty="0">
                <a:ln>
                  <a:noFill/>
                </a:ln>
                <a:solidFill>
                  <a:schemeClr val="tx1"/>
                </a:solidFill>
                <a:effectLst/>
              </a:rPr>
              <a:t>, making it easy to deploy in real-time dashboards or edge devices (e.g., Raspberry Pi).</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Real-time data, once preprocessed through the same pipeline, can be fed into the model for instant fault classification and alert generation.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86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E0A2B7B1-C742-FD83-807F-56B3B25A0078}"/>
              </a:ext>
            </a:extLst>
          </p:cNvPr>
          <p:cNvSpPr txBox="1"/>
          <p:nvPr/>
        </p:nvSpPr>
        <p:spPr>
          <a:xfrm>
            <a:off x="434888" y="1598212"/>
            <a:ext cx="11530584" cy="3354765"/>
          </a:xfrm>
          <a:prstGeom prst="rect">
            <a:avLst/>
          </a:prstGeom>
          <a:noFill/>
        </p:spPr>
        <p:txBody>
          <a:bodyPr wrap="square" rtlCol="0">
            <a:spAutoFit/>
          </a:bodyPr>
          <a:lstStyle/>
          <a:p>
            <a:pPr marL="285750" indent="-285750">
              <a:buClr>
                <a:schemeClr val="accent1"/>
              </a:buClr>
              <a:buSzPct val="132000"/>
              <a:buFont typeface="Arial" panose="020B0604020202020204" pitchFamily="34" charset="0"/>
              <a:buChar char="•"/>
            </a:pPr>
            <a:r>
              <a:rPr lang="en-US" dirty="0"/>
              <a:t>The performance of the machine learning models was evaluated based on </a:t>
            </a:r>
            <a:r>
              <a:rPr lang="en-US" b="1" dirty="0"/>
              <a:t>accuracy</a:t>
            </a:r>
            <a:r>
              <a:rPr lang="en-US" dirty="0"/>
              <a:t>, </a:t>
            </a:r>
            <a:r>
              <a:rPr lang="en-US" b="1" dirty="0"/>
              <a:t>confusion matrix</a:t>
            </a:r>
            <a:r>
              <a:rPr lang="en-US" dirty="0"/>
              <a:t>, and </a:t>
            </a:r>
            <a:r>
              <a:rPr lang="en-US" b="1" dirty="0"/>
              <a:t>classification report</a:t>
            </a:r>
            <a:r>
              <a:rPr lang="en-US" dirty="0"/>
              <a:t>. Among all models tested, </a:t>
            </a:r>
            <a:r>
              <a:rPr lang="en-US" b="1" dirty="0" err="1"/>
              <a:t>XGBoost</a:t>
            </a:r>
            <a:r>
              <a:rPr lang="en-US" dirty="0"/>
              <a:t> consistently provided the best performance.</a:t>
            </a:r>
          </a:p>
          <a:p>
            <a:endParaRPr lang="en-US" dirty="0"/>
          </a:p>
          <a:p>
            <a:pPr marL="342900" indent="-342900">
              <a:buFont typeface="Arial" panose="020B0604020202020204" pitchFamily="34" charset="0"/>
              <a:buChar char="•"/>
            </a:pPr>
            <a:r>
              <a:rPr lang="en-US" sz="2400" b="1" dirty="0">
                <a:solidFill>
                  <a:schemeClr val="accent1"/>
                </a:solidFill>
              </a:rPr>
              <a:t>Model Accuracy:</a:t>
            </a:r>
          </a:p>
          <a:p>
            <a:pPr marL="800100" lvl="1" indent="-342900">
              <a:buFont typeface="Arial" panose="020B0604020202020204" pitchFamily="34" charset="0"/>
              <a:buChar char="•"/>
            </a:pPr>
            <a:r>
              <a:rPr lang="en-US" b="1" dirty="0" err="1">
                <a:solidFill>
                  <a:schemeClr val="accent1"/>
                </a:solidFill>
              </a:rPr>
              <a:t>XGBoost</a:t>
            </a:r>
            <a:r>
              <a:rPr lang="en-US" dirty="0">
                <a:solidFill>
                  <a:schemeClr val="accent1"/>
                </a:solidFill>
              </a:rPr>
              <a:t>: 93%</a:t>
            </a:r>
          </a:p>
          <a:p>
            <a:pPr marL="800100" lvl="1" indent="-342900">
              <a:buFont typeface="Arial" panose="020B0604020202020204" pitchFamily="34" charset="0"/>
              <a:buChar char="•"/>
            </a:pPr>
            <a:r>
              <a:rPr lang="en-US" b="1" dirty="0">
                <a:solidFill>
                  <a:schemeClr val="accent1"/>
                </a:solidFill>
              </a:rPr>
              <a:t>Random Forest</a:t>
            </a:r>
            <a:r>
              <a:rPr lang="en-US" dirty="0">
                <a:solidFill>
                  <a:schemeClr val="accent1"/>
                </a:solidFill>
              </a:rPr>
              <a:t>: ~88%</a:t>
            </a:r>
          </a:p>
          <a:p>
            <a:pPr marL="800100" lvl="1" indent="-342900">
              <a:buFont typeface="Arial" panose="020B0604020202020204" pitchFamily="34" charset="0"/>
              <a:buChar char="•"/>
            </a:pPr>
            <a:r>
              <a:rPr lang="en-US" b="1" dirty="0">
                <a:solidFill>
                  <a:schemeClr val="accent1"/>
                </a:solidFill>
              </a:rPr>
              <a:t>SVM</a:t>
            </a:r>
            <a:r>
              <a:rPr lang="en-US" dirty="0">
                <a:solidFill>
                  <a:schemeClr val="accent1"/>
                </a:solidFill>
              </a:rPr>
              <a:t>: ~84%</a:t>
            </a:r>
          </a:p>
          <a:p>
            <a:endParaRPr lang="en-US" sz="2000" dirty="0">
              <a:solidFill>
                <a:schemeClr val="accent1"/>
              </a:solidFill>
            </a:endParaRPr>
          </a:p>
          <a:p>
            <a:pPr marL="285750" indent="-285750">
              <a:buClr>
                <a:schemeClr val="accent1"/>
              </a:buClr>
              <a:buSzPct val="125000"/>
              <a:buFont typeface="Arial" panose="020B0604020202020204" pitchFamily="34" charset="0"/>
              <a:buChar char="•"/>
            </a:pPr>
            <a:r>
              <a:rPr lang="en-US" dirty="0"/>
              <a:t>These results reflect the model’s effectiveness in classifying different fault types such as </a:t>
            </a:r>
            <a:r>
              <a:rPr lang="en-US" b="1" dirty="0"/>
              <a:t>line-to-ground</a:t>
            </a:r>
            <a:r>
              <a:rPr lang="en-US" dirty="0"/>
              <a:t>, </a:t>
            </a:r>
            <a:r>
              <a:rPr lang="en-US" b="1" dirty="0"/>
              <a:t>line-to-line</a:t>
            </a:r>
            <a:r>
              <a:rPr lang="en-US" dirty="0"/>
              <a:t>, and </a:t>
            </a:r>
            <a:r>
              <a:rPr lang="en-US" b="1" dirty="0"/>
              <a:t>three-phase faults</a:t>
            </a:r>
            <a:r>
              <a:rPr lang="en-US" dirty="0"/>
              <a:t> with high reliability.</a:t>
            </a:r>
          </a:p>
          <a:p>
            <a:endParaRPr lang="en-IN" dirty="0"/>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0DB4F-AB9F-92AA-695C-E937C17FCBB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79590D-B4A0-5AFD-BE45-435B0B8AEAF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4" name="Table 3">
            <a:extLst>
              <a:ext uri="{FF2B5EF4-FFF2-40B4-BE49-F238E27FC236}">
                <a16:creationId xmlns:a16="http://schemas.microsoft.com/office/drawing/2014/main" id="{9E843ACA-3598-3FEC-8640-7C54F803BD23}"/>
              </a:ext>
            </a:extLst>
          </p:cNvPr>
          <p:cNvGraphicFramePr>
            <a:graphicFrameLocks noGrp="1"/>
          </p:cNvGraphicFramePr>
          <p:nvPr>
            <p:extLst>
              <p:ext uri="{D42A27DB-BD31-4B8C-83A1-F6EECF244321}">
                <p14:modId xmlns:p14="http://schemas.microsoft.com/office/powerpoint/2010/main" val="359661600"/>
              </p:ext>
            </p:extLst>
          </p:nvPr>
        </p:nvGraphicFramePr>
        <p:xfrm>
          <a:off x="1071717" y="2415630"/>
          <a:ext cx="10836549" cy="1828800"/>
        </p:xfrm>
        <a:graphic>
          <a:graphicData uri="http://schemas.openxmlformats.org/drawingml/2006/table">
            <a:tbl>
              <a:tblPr/>
              <a:tblGrid>
                <a:gridCol w="2087646">
                  <a:extLst>
                    <a:ext uri="{9D8B030D-6E8A-4147-A177-3AD203B41FA5}">
                      <a16:colId xmlns:a16="http://schemas.microsoft.com/office/drawing/2014/main" val="913359559"/>
                    </a:ext>
                  </a:extLst>
                </a:gridCol>
                <a:gridCol w="2130933">
                  <a:extLst>
                    <a:ext uri="{9D8B030D-6E8A-4147-A177-3AD203B41FA5}">
                      <a16:colId xmlns:a16="http://schemas.microsoft.com/office/drawing/2014/main" val="537685217"/>
                    </a:ext>
                  </a:extLst>
                </a:gridCol>
                <a:gridCol w="2205990">
                  <a:extLst>
                    <a:ext uri="{9D8B030D-6E8A-4147-A177-3AD203B41FA5}">
                      <a16:colId xmlns:a16="http://schemas.microsoft.com/office/drawing/2014/main" val="3853542058"/>
                    </a:ext>
                  </a:extLst>
                </a:gridCol>
                <a:gridCol w="2276979">
                  <a:extLst>
                    <a:ext uri="{9D8B030D-6E8A-4147-A177-3AD203B41FA5}">
                      <a16:colId xmlns:a16="http://schemas.microsoft.com/office/drawing/2014/main" val="216128241"/>
                    </a:ext>
                  </a:extLst>
                </a:gridCol>
                <a:gridCol w="2135001">
                  <a:extLst>
                    <a:ext uri="{9D8B030D-6E8A-4147-A177-3AD203B41FA5}">
                      <a16:colId xmlns:a16="http://schemas.microsoft.com/office/drawing/2014/main" val="1391887229"/>
                    </a:ext>
                  </a:extLst>
                </a:gridCol>
              </a:tblGrid>
              <a:tr h="0">
                <a:tc>
                  <a:txBody>
                    <a:bodyPr/>
                    <a:lstStyle/>
                    <a:p>
                      <a:r>
                        <a:rPr lang="en-IN" dirty="0">
                          <a:solidFill>
                            <a:schemeClr val="accent1"/>
                          </a:solidFill>
                        </a:rPr>
                        <a:t>Fault Type</a:t>
                      </a:r>
                    </a:p>
                  </a:txBody>
                  <a:tcPr anchor="ctr">
                    <a:lnL>
                      <a:noFill/>
                    </a:lnL>
                    <a:lnR>
                      <a:noFill/>
                    </a:lnR>
                    <a:lnT>
                      <a:noFill/>
                    </a:lnT>
                    <a:lnB>
                      <a:noFill/>
                    </a:lnB>
                    <a:noFill/>
                  </a:tcPr>
                </a:tc>
                <a:tc>
                  <a:txBody>
                    <a:bodyPr/>
                    <a:lstStyle/>
                    <a:p>
                      <a:r>
                        <a:rPr lang="en-IN" dirty="0">
                          <a:solidFill>
                            <a:schemeClr val="accent1"/>
                          </a:solidFill>
                        </a:rPr>
                        <a:t>Precision</a:t>
                      </a:r>
                    </a:p>
                  </a:txBody>
                  <a:tcPr anchor="ctr">
                    <a:lnL>
                      <a:noFill/>
                    </a:lnL>
                    <a:lnR>
                      <a:noFill/>
                    </a:lnR>
                    <a:lnT>
                      <a:noFill/>
                    </a:lnT>
                    <a:lnB>
                      <a:noFill/>
                    </a:lnB>
                    <a:noFill/>
                  </a:tcPr>
                </a:tc>
                <a:tc>
                  <a:txBody>
                    <a:bodyPr/>
                    <a:lstStyle/>
                    <a:p>
                      <a:r>
                        <a:rPr lang="en-IN" dirty="0">
                          <a:solidFill>
                            <a:schemeClr val="accent1"/>
                          </a:solidFill>
                        </a:rPr>
                        <a:t>Recall</a:t>
                      </a:r>
                    </a:p>
                  </a:txBody>
                  <a:tcPr anchor="ctr">
                    <a:lnL>
                      <a:noFill/>
                    </a:lnL>
                    <a:lnR>
                      <a:noFill/>
                    </a:lnR>
                    <a:lnT>
                      <a:noFill/>
                    </a:lnT>
                    <a:lnB>
                      <a:noFill/>
                    </a:lnB>
                    <a:noFill/>
                  </a:tcPr>
                </a:tc>
                <a:tc>
                  <a:txBody>
                    <a:bodyPr/>
                    <a:lstStyle/>
                    <a:p>
                      <a:r>
                        <a:rPr lang="en-IN" dirty="0">
                          <a:solidFill>
                            <a:schemeClr val="accent1"/>
                          </a:solidFill>
                        </a:rPr>
                        <a:t>F1-Score</a:t>
                      </a:r>
                    </a:p>
                  </a:txBody>
                  <a:tcPr anchor="ctr">
                    <a:lnL>
                      <a:noFill/>
                    </a:lnL>
                    <a:lnR>
                      <a:noFill/>
                    </a:lnR>
                    <a:lnT>
                      <a:noFill/>
                    </a:lnT>
                    <a:lnB>
                      <a:noFill/>
                    </a:lnB>
                    <a:noFill/>
                  </a:tcPr>
                </a:tc>
                <a:tc>
                  <a:txBody>
                    <a:bodyPr/>
                    <a:lstStyle/>
                    <a:p>
                      <a:r>
                        <a:rPr lang="en-IN" dirty="0">
                          <a:solidFill>
                            <a:schemeClr val="accent1"/>
                          </a:solidFill>
                        </a:rPr>
                        <a:t>Support</a:t>
                      </a:r>
                    </a:p>
                  </a:txBody>
                  <a:tcPr anchor="ctr">
                    <a:lnL>
                      <a:noFill/>
                    </a:lnL>
                    <a:lnR>
                      <a:noFill/>
                    </a:lnR>
                    <a:lnT>
                      <a:noFill/>
                    </a:lnT>
                    <a:lnB>
                      <a:noFill/>
                    </a:lnB>
                    <a:noFill/>
                  </a:tcPr>
                </a:tc>
                <a:extLst>
                  <a:ext uri="{0D108BD9-81ED-4DB2-BD59-A6C34878D82A}">
                    <a16:rowId xmlns:a16="http://schemas.microsoft.com/office/drawing/2014/main" val="669706981"/>
                  </a:ext>
                </a:extLst>
              </a:tr>
              <a:tr h="0">
                <a:tc>
                  <a:txBody>
                    <a:bodyPr/>
                    <a:lstStyle/>
                    <a:p>
                      <a:r>
                        <a:rPr lang="en-IN" b="1" dirty="0"/>
                        <a:t>Line-to-Ground</a:t>
                      </a:r>
                      <a:endParaRPr lang="en-IN" dirty="0"/>
                    </a:p>
                  </a:txBody>
                  <a:tcPr anchor="ctr">
                    <a:lnL>
                      <a:noFill/>
                    </a:lnL>
                    <a:lnR>
                      <a:noFill/>
                    </a:lnR>
                    <a:lnT>
                      <a:noFill/>
                    </a:lnT>
                    <a:lnB>
                      <a:noFill/>
                    </a:lnB>
                    <a:noFill/>
                  </a:tcPr>
                </a:tc>
                <a:tc>
                  <a:txBody>
                    <a:bodyPr/>
                    <a:lstStyle/>
                    <a:p>
                      <a:r>
                        <a:rPr lang="en-IN"/>
                        <a:t>0.94</a:t>
                      </a:r>
                    </a:p>
                  </a:txBody>
                  <a:tcPr anchor="ctr">
                    <a:lnL>
                      <a:noFill/>
                    </a:lnL>
                    <a:lnR>
                      <a:noFill/>
                    </a:lnR>
                    <a:lnT>
                      <a:noFill/>
                    </a:lnT>
                    <a:lnB>
                      <a:noFill/>
                    </a:lnB>
                    <a:noFill/>
                  </a:tcPr>
                </a:tc>
                <a:tc>
                  <a:txBody>
                    <a:bodyPr/>
                    <a:lstStyle/>
                    <a:p>
                      <a:r>
                        <a:rPr lang="en-IN" dirty="0"/>
                        <a:t>0.95</a:t>
                      </a:r>
                    </a:p>
                  </a:txBody>
                  <a:tcPr anchor="ctr">
                    <a:lnL>
                      <a:noFill/>
                    </a:lnL>
                    <a:lnR>
                      <a:noFill/>
                    </a:lnR>
                    <a:lnT>
                      <a:noFill/>
                    </a:lnT>
                    <a:lnB>
                      <a:noFill/>
                    </a:lnB>
                    <a:noFill/>
                  </a:tcPr>
                </a:tc>
                <a:tc>
                  <a:txBody>
                    <a:bodyPr/>
                    <a:lstStyle/>
                    <a:p>
                      <a:r>
                        <a:rPr lang="en-IN"/>
                        <a:t>0.94</a:t>
                      </a:r>
                    </a:p>
                  </a:txBody>
                  <a:tcPr anchor="ctr">
                    <a:lnL>
                      <a:noFill/>
                    </a:lnL>
                    <a:lnR>
                      <a:noFill/>
                    </a:lnR>
                    <a:lnT>
                      <a:noFill/>
                    </a:lnT>
                    <a:lnB>
                      <a:noFill/>
                    </a:lnB>
                    <a:noFill/>
                  </a:tcPr>
                </a:tc>
                <a:tc>
                  <a:txBody>
                    <a:bodyPr/>
                    <a:lstStyle/>
                    <a:p>
                      <a:r>
                        <a:rPr lang="en-IN"/>
                        <a:t>50</a:t>
                      </a:r>
                    </a:p>
                  </a:txBody>
                  <a:tcPr anchor="ctr">
                    <a:lnL>
                      <a:noFill/>
                    </a:lnL>
                    <a:lnR>
                      <a:noFill/>
                    </a:lnR>
                    <a:lnT>
                      <a:noFill/>
                    </a:lnT>
                    <a:lnB>
                      <a:noFill/>
                    </a:lnB>
                    <a:noFill/>
                  </a:tcPr>
                </a:tc>
                <a:extLst>
                  <a:ext uri="{0D108BD9-81ED-4DB2-BD59-A6C34878D82A}">
                    <a16:rowId xmlns:a16="http://schemas.microsoft.com/office/drawing/2014/main" val="2259237043"/>
                  </a:ext>
                </a:extLst>
              </a:tr>
              <a:tr h="0">
                <a:tc>
                  <a:txBody>
                    <a:bodyPr/>
                    <a:lstStyle/>
                    <a:p>
                      <a:r>
                        <a:rPr lang="en-IN" b="1"/>
                        <a:t>Line-to-Line</a:t>
                      </a:r>
                      <a:endParaRPr lang="en-IN"/>
                    </a:p>
                  </a:txBody>
                  <a:tcPr anchor="ctr">
                    <a:lnL>
                      <a:noFill/>
                    </a:lnL>
                    <a:lnR>
                      <a:noFill/>
                    </a:lnR>
                    <a:lnT>
                      <a:noFill/>
                    </a:lnT>
                    <a:lnB>
                      <a:noFill/>
                    </a:lnB>
                    <a:noFill/>
                  </a:tcPr>
                </a:tc>
                <a:tc>
                  <a:txBody>
                    <a:bodyPr/>
                    <a:lstStyle/>
                    <a:p>
                      <a:r>
                        <a:rPr lang="en-IN"/>
                        <a:t>0.91</a:t>
                      </a:r>
                    </a:p>
                  </a:txBody>
                  <a:tcPr anchor="ctr">
                    <a:lnL>
                      <a:noFill/>
                    </a:lnL>
                    <a:lnR>
                      <a:noFill/>
                    </a:lnR>
                    <a:lnT>
                      <a:noFill/>
                    </a:lnT>
                    <a:lnB>
                      <a:noFill/>
                    </a:lnB>
                    <a:noFill/>
                  </a:tcPr>
                </a:tc>
                <a:tc>
                  <a:txBody>
                    <a:bodyPr/>
                    <a:lstStyle/>
                    <a:p>
                      <a:r>
                        <a:rPr lang="en-IN"/>
                        <a:t>0.89</a:t>
                      </a:r>
                    </a:p>
                  </a:txBody>
                  <a:tcPr anchor="ctr">
                    <a:lnL>
                      <a:noFill/>
                    </a:lnL>
                    <a:lnR>
                      <a:noFill/>
                    </a:lnR>
                    <a:lnT>
                      <a:noFill/>
                    </a:lnT>
                    <a:lnB>
                      <a:noFill/>
                    </a:lnB>
                    <a:noFill/>
                  </a:tcPr>
                </a:tc>
                <a:tc>
                  <a:txBody>
                    <a:bodyPr/>
                    <a:lstStyle/>
                    <a:p>
                      <a:r>
                        <a:rPr lang="en-IN"/>
                        <a:t>0.90</a:t>
                      </a:r>
                    </a:p>
                  </a:txBody>
                  <a:tcPr anchor="ctr">
                    <a:lnL>
                      <a:noFill/>
                    </a:lnL>
                    <a:lnR>
                      <a:noFill/>
                    </a:lnR>
                    <a:lnT>
                      <a:noFill/>
                    </a:lnT>
                    <a:lnB>
                      <a:noFill/>
                    </a:lnB>
                    <a:noFill/>
                  </a:tcPr>
                </a:tc>
                <a:tc>
                  <a:txBody>
                    <a:bodyPr/>
                    <a:lstStyle/>
                    <a:p>
                      <a:r>
                        <a:rPr lang="en-IN"/>
                        <a:t>45</a:t>
                      </a:r>
                    </a:p>
                  </a:txBody>
                  <a:tcPr anchor="ctr">
                    <a:lnL>
                      <a:noFill/>
                    </a:lnL>
                    <a:lnR>
                      <a:noFill/>
                    </a:lnR>
                    <a:lnT>
                      <a:noFill/>
                    </a:lnT>
                    <a:lnB>
                      <a:noFill/>
                    </a:lnB>
                    <a:noFill/>
                  </a:tcPr>
                </a:tc>
                <a:extLst>
                  <a:ext uri="{0D108BD9-81ED-4DB2-BD59-A6C34878D82A}">
                    <a16:rowId xmlns:a16="http://schemas.microsoft.com/office/drawing/2014/main" val="3950208696"/>
                  </a:ext>
                </a:extLst>
              </a:tr>
              <a:tr h="0">
                <a:tc>
                  <a:txBody>
                    <a:bodyPr/>
                    <a:lstStyle/>
                    <a:p>
                      <a:r>
                        <a:rPr lang="en-IN" b="1"/>
                        <a:t>Three-Phase</a:t>
                      </a:r>
                      <a:endParaRPr lang="en-IN"/>
                    </a:p>
                  </a:txBody>
                  <a:tcPr anchor="ctr">
                    <a:lnL>
                      <a:noFill/>
                    </a:lnL>
                    <a:lnR>
                      <a:noFill/>
                    </a:lnR>
                    <a:lnT>
                      <a:noFill/>
                    </a:lnT>
                    <a:lnB>
                      <a:noFill/>
                    </a:lnB>
                    <a:noFill/>
                  </a:tcPr>
                </a:tc>
                <a:tc>
                  <a:txBody>
                    <a:bodyPr/>
                    <a:lstStyle/>
                    <a:p>
                      <a:r>
                        <a:rPr lang="en-IN"/>
                        <a:t>0.93</a:t>
                      </a:r>
                    </a:p>
                  </a:txBody>
                  <a:tcPr anchor="ctr">
                    <a:lnL>
                      <a:noFill/>
                    </a:lnL>
                    <a:lnR>
                      <a:noFill/>
                    </a:lnR>
                    <a:lnT>
                      <a:noFill/>
                    </a:lnT>
                    <a:lnB>
                      <a:noFill/>
                    </a:lnB>
                    <a:noFill/>
                  </a:tcPr>
                </a:tc>
                <a:tc>
                  <a:txBody>
                    <a:bodyPr/>
                    <a:lstStyle/>
                    <a:p>
                      <a:r>
                        <a:rPr lang="en-IN"/>
                        <a:t>0.92</a:t>
                      </a:r>
                    </a:p>
                  </a:txBody>
                  <a:tcPr anchor="ctr">
                    <a:lnL>
                      <a:noFill/>
                    </a:lnL>
                    <a:lnR>
                      <a:noFill/>
                    </a:lnR>
                    <a:lnT>
                      <a:noFill/>
                    </a:lnT>
                    <a:lnB>
                      <a:noFill/>
                    </a:lnB>
                    <a:noFill/>
                  </a:tcPr>
                </a:tc>
                <a:tc>
                  <a:txBody>
                    <a:bodyPr/>
                    <a:lstStyle/>
                    <a:p>
                      <a:r>
                        <a:rPr lang="en-IN"/>
                        <a:t>0.93</a:t>
                      </a:r>
                    </a:p>
                  </a:txBody>
                  <a:tcPr anchor="ctr">
                    <a:lnL>
                      <a:noFill/>
                    </a:lnL>
                    <a:lnR>
                      <a:noFill/>
                    </a:lnR>
                    <a:lnT>
                      <a:noFill/>
                    </a:lnT>
                    <a:lnB>
                      <a:noFill/>
                    </a:lnB>
                    <a:noFill/>
                  </a:tcPr>
                </a:tc>
                <a:tc>
                  <a:txBody>
                    <a:bodyPr/>
                    <a:lstStyle/>
                    <a:p>
                      <a:r>
                        <a:rPr lang="en-IN"/>
                        <a:t>40</a:t>
                      </a:r>
                    </a:p>
                  </a:txBody>
                  <a:tcPr anchor="ctr">
                    <a:lnL>
                      <a:noFill/>
                    </a:lnL>
                    <a:lnR>
                      <a:noFill/>
                    </a:lnR>
                    <a:lnT>
                      <a:noFill/>
                    </a:lnT>
                    <a:lnB>
                      <a:noFill/>
                    </a:lnB>
                    <a:noFill/>
                  </a:tcPr>
                </a:tc>
                <a:extLst>
                  <a:ext uri="{0D108BD9-81ED-4DB2-BD59-A6C34878D82A}">
                    <a16:rowId xmlns:a16="http://schemas.microsoft.com/office/drawing/2014/main" val="1986979069"/>
                  </a:ext>
                </a:extLst>
              </a:tr>
              <a:tr h="0">
                <a:tc>
                  <a:txBody>
                    <a:bodyPr/>
                    <a:lstStyle/>
                    <a:p>
                      <a:r>
                        <a:rPr lang="en-IN" b="1" dirty="0"/>
                        <a:t>Normal Condition</a:t>
                      </a:r>
                      <a:endParaRPr lang="en-IN" dirty="0"/>
                    </a:p>
                  </a:txBody>
                  <a:tcPr anchor="ctr">
                    <a:lnL>
                      <a:noFill/>
                    </a:lnL>
                    <a:lnR>
                      <a:noFill/>
                    </a:lnR>
                    <a:lnT>
                      <a:noFill/>
                    </a:lnT>
                    <a:lnB>
                      <a:noFill/>
                    </a:lnB>
                    <a:noFill/>
                  </a:tcPr>
                </a:tc>
                <a:tc>
                  <a:txBody>
                    <a:bodyPr/>
                    <a:lstStyle/>
                    <a:p>
                      <a:r>
                        <a:rPr lang="en-IN" dirty="0"/>
                        <a:t>0.95</a:t>
                      </a:r>
                    </a:p>
                  </a:txBody>
                  <a:tcPr anchor="ctr">
                    <a:lnL>
                      <a:noFill/>
                    </a:lnL>
                    <a:lnR>
                      <a:noFill/>
                    </a:lnR>
                    <a:lnT>
                      <a:noFill/>
                    </a:lnT>
                    <a:lnB>
                      <a:noFill/>
                    </a:lnB>
                    <a:noFill/>
                  </a:tcPr>
                </a:tc>
                <a:tc>
                  <a:txBody>
                    <a:bodyPr/>
                    <a:lstStyle/>
                    <a:p>
                      <a:r>
                        <a:rPr lang="en-IN"/>
                        <a:t>0.96</a:t>
                      </a:r>
                    </a:p>
                  </a:txBody>
                  <a:tcPr anchor="ctr">
                    <a:lnL>
                      <a:noFill/>
                    </a:lnL>
                    <a:lnR>
                      <a:noFill/>
                    </a:lnR>
                    <a:lnT>
                      <a:noFill/>
                    </a:lnT>
                    <a:lnB>
                      <a:noFill/>
                    </a:lnB>
                    <a:noFill/>
                  </a:tcPr>
                </a:tc>
                <a:tc>
                  <a:txBody>
                    <a:bodyPr/>
                    <a:lstStyle/>
                    <a:p>
                      <a:r>
                        <a:rPr lang="en-IN"/>
                        <a:t>0.95</a:t>
                      </a:r>
                    </a:p>
                  </a:txBody>
                  <a:tcPr anchor="ctr">
                    <a:lnL>
                      <a:noFill/>
                    </a:lnL>
                    <a:lnR>
                      <a:noFill/>
                    </a:lnR>
                    <a:lnT>
                      <a:noFill/>
                    </a:lnT>
                    <a:lnB>
                      <a:noFill/>
                    </a:lnB>
                    <a:noFill/>
                  </a:tcPr>
                </a:tc>
                <a:tc>
                  <a:txBody>
                    <a:bodyPr/>
                    <a:lstStyle/>
                    <a:p>
                      <a:r>
                        <a:rPr lang="en-IN" dirty="0"/>
                        <a:t>65</a:t>
                      </a:r>
                    </a:p>
                  </a:txBody>
                  <a:tcPr anchor="ctr">
                    <a:lnL>
                      <a:noFill/>
                    </a:lnL>
                    <a:lnR>
                      <a:noFill/>
                    </a:lnR>
                    <a:lnT>
                      <a:noFill/>
                    </a:lnT>
                    <a:lnB>
                      <a:noFill/>
                    </a:lnB>
                    <a:noFill/>
                  </a:tcPr>
                </a:tc>
                <a:extLst>
                  <a:ext uri="{0D108BD9-81ED-4DB2-BD59-A6C34878D82A}">
                    <a16:rowId xmlns:a16="http://schemas.microsoft.com/office/drawing/2014/main" val="2517268442"/>
                  </a:ext>
                </a:extLst>
              </a:tr>
            </a:tbl>
          </a:graphicData>
        </a:graphic>
      </p:graphicFrame>
      <p:sp>
        <p:nvSpPr>
          <p:cNvPr id="8" name="TextBox 7">
            <a:extLst>
              <a:ext uri="{FF2B5EF4-FFF2-40B4-BE49-F238E27FC236}">
                <a16:creationId xmlns:a16="http://schemas.microsoft.com/office/drawing/2014/main" id="{7872CEA4-993B-2E1F-3D51-63FA5200B89E}"/>
              </a:ext>
            </a:extLst>
          </p:cNvPr>
          <p:cNvSpPr txBox="1"/>
          <p:nvPr/>
        </p:nvSpPr>
        <p:spPr>
          <a:xfrm>
            <a:off x="740664" y="1819656"/>
            <a:ext cx="9098280"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accent1"/>
                </a:solidFill>
              </a:rPr>
              <a:t>Classification Report – </a:t>
            </a:r>
            <a:r>
              <a:rPr lang="en-IN" sz="2400" dirty="0" err="1">
                <a:solidFill>
                  <a:schemeClr val="accent1"/>
                </a:solidFill>
              </a:rPr>
              <a:t>XGBoost</a:t>
            </a:r>
            <a:r>
              <a:rPr lang="en-IN" sz="2400" dirty="0">
                <a:solidFill>
                  <a:schemeClr val="accent1"/>
                </a:solidFill>
              </a:rPr>
              <a:t> Model</a:t>
            </a:r>
          </a:p>
        </p:txBody>
      </p:sp>
      <p:sp>
        <p:nvSpPr>
          <p:cNvPr id="9" name="TextBox 8">
            <a:extLst>
              <a:ext uri="{FF2B5EF4-FFF2-40B4-BE49-F238E27FC236}">
                <a16:creationId xmlns:a16="http://schemas.microsoft.com/office/drawing/2014/main" id="{F298CAB8-F678-0937-D498-643CB782BF23}"/>
              </a:ext>
            </a:extLst>
          </p:cNvPr>
          <p:cNvSpPr txBox="1"/>
          <p:nvPr/>
        </p:nvSpPr>
        <p:spPr>
          <a:xfrm>
            <a:off x="822960" y="4462272"/>
            <a:ext cx="7644384"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solidFill>
              </a:rPr>
              <a:t>Overall Accuracy</a:t>
            </a:r>
            <a:r>
              <a:rPr lang="en-US" dirty="0">
                <a:solidFill>
                  <a:schemeClr val="accent1"/>
                </a:solidFill>
              </a:rPr>
              <a:t>: 93%</a:t>
            </a:r>
            <a:br>
              <a:rPr lang="en-US" dirty="0">
                <a:solidFill>
                  <a:schemeClr val="accent1"/>
                </a:solidFill>
              </a:rPr>
            </a:br>
            <a:r>
              <a:rPr lang="en-US" b="1" dirty="0">
                <a:solidFill>
                  <a:schemeClr val="accent1"/>
                </a:solidFill>
              </a:rPr>
              <a:t>Macro Avg F1-Score</a:t>
            </a:r>
            <a:r>
              <a:rPr lang="en-US" dirty="0">
                <a:solidFill>
                  <a:schemeClr val="accent1"/>
                </a:solidFill>
              </a:rPr>
              <a:t>: 0.93</a:t>
            </a:r>
            <a:br>
              <a:rPr lang="en-US" dirty="0">
                <a:solidFill>
                  <a:schemeClr val="accent1"/>
                </a:solidFill>
              </a:rPr>
            </a:br>
            <a:r>
              <a:rPr lang="en-US" b="1" dirty="0">
                <a:solidFill>
                  <a:schemeClr val="accent1"/>
                </a:solidFill>
              </a:rPr>
              <a:t>Weighted Avg F1-Score</a:t>
            </a:r>
            <a:r>
              <a:rPr lang="en-US" dirty="0">
                <a:solidFill>
                  <a:schemeClr val="accent1"/>
                </a:solidFill>
              </a:rPr>
              <a:t>: 0.93</a:t>
            </a:r>
            <a:endParaRPr lang="en-IN" dirty="0">
              <a:solidFill>
                <a:schemeClr val="accent1"/>
              </a:solidFill>
            </a:endParaRPr>
          </a:p>
        </p:txBody>
      </p:sp>
      <p:sp>
        <p:nvSpPr>
          <p:cNvPr id="11" name="TextBox 10">
            <a:extLst>
              <a:ext uri="{FF2B5EF4-FFF2-40B4-BE49-F238E27FC236}">
                <a16:creationId xmlns:a16="http://schemas.microsoft.com/office/drawing/2014/main" id="{33FB0568-5B68-F09E-50CA-C567AC56ADDF}"/>
              </a:ext>
            </a:extLst>
          </p:cNvPr>
          <p:cNvSpPr txBox="1"/>
          <p:nvPr/>
        </p:nvSpPr>
        <p:spPr>
          <a:xfrm>
            <a:off x="3048000" y="2971345"/>
            <a:ext cx="6096000" cy="923330"/>
          </a:xfrm>
          <a:prstGeom prst="rect">
            <a:avLst/>
          </a:prstGeom>
          <a:noFill/>
        </p:spPr>
        <p:txBody>
          <a:bodyPr wrap="square">
            <a:spAutoFit/>
          </a:bodyPr>
          <a:lstStyle/>
          <a:p>
            <a:r>
              <a:rPr lang="en-US" b="1" i="0" dirty="0">
                <a:solidFill>
                  <a:srgbClr val="FFFFFF"/>
                </a:solidFill>
                <a:effectLst/>
                <a:latin typeface="ui-sans-serif"/>
              </a:rPr>
              <a:t>Overall Accuracy</a:t>
            </a:r>
            <a:r>
              <a:rPr lang="en-US" b="0" i="0" dirty="0">
                <a:solidFill>
                  <a:srgbClr val="FFFFFF"/>
                </a:solidFill>
                <a:effectLst/>
                <a:latin typeface="ui-sans-serif"/>
              </a:rPr>
              <a:t>: 93%</a:t>
            </a:r>
            <a:br>
              <a:rPr lang="en-US" dirty="0"/>
            </a:br>
            <a:r>
              <a:rPr lang="en-US" b="1" i="0" dirty="0">
                <a:solidFill>
                  <a:srgbClr val="FFFFFF"/>
                </a:solidFill>
                <a:effectLst/>
                <a:latin typeface="ui-sans-serif"/>
              </a:rPr>
              <a:t>Macro Avg F1-Score</a:t>
            </a:r>
            <a:r>
              <a:rPr lang="en-US" b="0" i="0" dirty="0">
                <a:solidFill>
                  <a:srgbClr val="FFFFFF"/>
                </a:solidFill>
                <a:effectLst/>
                <a:latin typeface="ui-sans-serif"/>
              </a:rPr>
              <a:t>: 0.93</a:t>
            </a:r>
            <a:br>
              <a:rPr lang="en-US" dirty="0"/>
            </a:br>
            <a:r>
              <a:rPr lang="en-US" b="1" i="0" dirty="0">
                <a:solidFill>
                  <a:srgbClr val="FFFFFF"/>
                </a:solidFill>
                <a:effectLst/>
                <a:latin typeface="ui-sans-serif"/>
              </a:rPr>
              <a:t>Weighted Avg F1-Score</a:t>
            </a:r>
            <a:r>
              <a:rPr lang="en-US" b="0" i="0" dirty="0">
                <a:solidFill>
                  <a:srgbClr val="FFFFFF"/>
                </a:solidFill>
                <a:effectLst/>
                <a:latin typeface="ui-sans-serif"/>
              </a:rPr>
              <a:t>: 0.93</a:t>
            </a:r>
            <a:endParaRPr lang="en-IN" dirty="0"/>
          </a:p>
        </p:txBody>
      </p:sp>
    </p:spTree>
    <p:extLst>
      <p:ext uri="{BB962C8B-B14F-4D97-AF65-F5344CB8AC3E}">
        <p14:creationId xmlns:p14="http://schemas.microsoft.com/office/powerpoint/2010/main" val="77133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C1785-9C92-CF1B-6A48-FA98656DFA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A93716-61D7-956D-533D-E36E8F882B9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0B4CE890-9EAB-0190-ACF9-230EC05FA2D1}"/>
              </a:ext>
            </a:extLst>
          </p:cNvPr>
          <p:cNvPicPr>
            <a:picLocks noChangeAspect="1"/>
          </p:cNvPicPr>
          <p:nvPr/>
        </p:nvPicPr>
        <p:blipFill>
          <a:blip r:embed="rId2"/>
          <a:stretch>
            <a:fillRect/>
          </a:stretch>
        </p:blipFill>
        <p:spPr>
          <a:xfrm>
            <a:off x="3326359" y="1232452"/>
            <a:ext cx="5539282" cy="4687085"/>
          </a:xfrm>
          <a:prstGeom prst="rect">
            <a:avLst/>
          </a:prstGeom>
        </p:spPr>
      </p:pic>
    </p:spTree>
    <p:extLst>
      <p:ext uri="{BB962C8B-B14F-4D97-AF65-F5344CB8AC3E}">
        <p14:creationId xmlns:p14="http://schemas.microsoft.com/office/powerpoint/2010/main" val="425330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915AC-64A0-1FE4-AF35-15275F2CDAD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1DB003-A844-679C-607E-3D81FE9D94E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3EFBBB02-16EB-3A86-B9CD-A759D9C01A76}"/>
              </a:ext>
            </a:extLst>
          </p:cNvPr>
          <p:cNvPicPr>
            <a:picLocks noChangeAspect="1"/>
          </p:cNvPicPr>
          <p:nvPr/>
        </p:nvPicPr>
        <p:blipFill>
          <a:blip r:embed="rId2"/>
          <a:stretch>
            <a:fillRect/>
          </a:stretch>
        </p:blipFill>
        <p:spPr>
          <a:xfrm>
            <a:off x="1658335" y="1232452"/>
            <a:ext cx="8875330" cy="5019100"/>
          </a:xfrm>
          <a:prstGeom prst="rect">
            <a:avLst/>
          </a:prstGeom>
        </p:spPr>
      </p:pic>
    </p:spTree>
    <p:extLst>
      <p:ext uri="{BB962C8B-B14F-4D97-AF65-F5344CB8AC3E}">
        <p14:creationId xmlns:p14="http://schemas.microsoft.com/office/powerpoint/2010/main" val="379630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48EA-E566-6340-955F-D2A530C41C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600BAC8-5DD8-5F79-6468-A980308B7C7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67209B8A-26BC-A423-3343-A38D87895686}"/>
              </a:ext>
            </a:extLst>
          </p:cNvPr>
          <p:cNvPicPr>
            <a:picLocks noChangeAspect="1"/>
          </p:cNvPicPr>
          <p:nvPr/>
        </p:nvPicPr>
        <p:blipFill>
          <a:blip r:embed="rId2"/>
          <a:stretch>
            <a:fillRect/>
          </a:stretch>
        </p:blipFill>
        <p:spPr>
          <a:xfrm>
            <a:off x="2901033" y="782560"/>
            <a:ext cx="6914147" cy="5657030"/>
          </a:xfrm>
          <a:prstGeom prst="rect">
            <a:avLst/>
          </a:prstGeom>
        </p:spPr>
      </p:pic>
    </p:spTree>
    <p:extLst>
      <p:ext uri="{BB962C8B-B14F-4D97-AF65-F5344CB8AC3E}">
        <p14:creationId xmlns:p14="http://schemas.microsoft.com/office/powerpoint/2010/main" val="15344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90762-03EE-58D3-A128-3C1D89FACC6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8A58EC-BD1B-38F9-094E-8D698B377EB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D7D6FBAB-F8FA-E158-ABF0-A2C4073A7829}"/>
              </a:ext>
            </a:extLst>
          </p:cNvPr>
          <p:cNvPicPr>
            <a:picLocks noChangeAspect="1"/>
          </p:cNvPicPr>
          <p:nvPr/>
        </p:nvPicPr>
        <p:blipFill>
          <a:blip r:embed="rId2"/>
          <a:stretch>
            <a:fillRect/>
          </a:stretch>
        </p:blipFill>
        <p:spPr>
          <a:xfrm>
            <a:off x="2156863" y="1592732"/>
            <a:ext cx="7878274" cy="4563112"/>
          </a:xfrm>
          <a:prstGeom prst="rect">
            <a:avLst/>
          </a:prstGeom>
        </p:spPr>
      </p:pic>
    </p:spTree>
    <p:extLst>
      <p:ext uri="{BB962C8B-B14F-4D97-AF65-F5344CB8AC3E}">
        <p14:creationId xmlns:p14="http://schemas.microsoft.com/office/powerpoint/2010/main" val="382992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TextBox 2">
            <a:extLst>
              <a:ext uri="{FF2B5EF4-FFF2-40B4-BE49-F238E27FC236}">
                <a16:creationId xmlns:a16="http://schemas.microsoft.com/office/drawing/2014/main" id="{106C396E-E248-3E12-598E-44E5D8C08166}"/>
              </a:ext>
            </a:extLst>
          </p:cNvPr>
          <p:cNvSpPr txBox="1"/>
          <p:nvPr/>
        </p:nvSpPr>
        <p:spPr>
          <a:xfrm>
            <a:off x="581192" y="1478258"/>
            <a:ext cx="1116944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successfully developed a machine learning model to detect and classify power system faults using electrical data. The </a:t>
            </a:r>
            <a:r>
              <a:rPr lang="en-US" dirty="0" err="1"/>
              <a:t>XGBoost</a:t>
            </a:r>
            <a:r>
              <a:rPr lang="en-US" dirty="0"/>
              <a:t> model achieved a strong accuracy of </a:t>
            </a:r>
            <a:r>
              <a:rPr lang="en-US" b="1" dirty="0"/>
              <a:t>93%</a:t>
            </a:r>
            <a:r>
              <a:rPr lang="en-US" dirty="0"/>
              <a:t>, effectively identifying various fault types.</a:t>
            </a:r>
          </a:p>
          <a:p>
            <a:endParaRPr lang="en-US" dirty="0"/>
          </a:p>
          <a:p>
            <a:pPr marL="285750" indent="-285750">
              <a:buFont typeface="Arial" panose="020B0604020202020204" pitchFamily="34" charset="0"/>
              <a:buChar char="•"/>
            </a:pPr>
            <a:r>
              <a:rPr lang="en-US" dirty="0"/>
              <a:t>The integration of SHAP improved explainability, while IBM Cloud Object Storage ensured secure data handling. Minor challenges included data cleaning and simulating real-time inputs.</a:t>
            </a:r>
          </a:p>
          <a:p>
            <a:endParaRPr lang="en-US" dirty="0"/>
          </a:p>
          <a:p>
            <a:pPr marL="285750" indent="-285750">
              <a:buFont typeface="Arial" panose="020B0604020202020204" pitchFamily="34" charset="0"/>
              <a:buChar char="•"/>
            </a:pPr>
            <a:r>
              <a:rPr lang="en-US" dirty="0"/>
              <a:t>In future work, real-time deployment and advanced models like LSTM could further enhance system performance. Overall, the solution shows great potential for improving fault detection and grid reliability.</a:t>
            </a:r>
          </a:p>
          <a:p>
            <a:endParaRPr lang="en-IN" dirty="0"/>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8476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A7E05C79-4A82-6831-8194-DCD6A3A1FEE4}"/>
              </a:ext>
            </a:extLst>
          </p:cNvPr>
          <p:cNvSpPr txBox="1"/>
          <p:nvPr/>
        </p:nvSpPr>
        <p:spPr>
          <a:xfrm>
            <a:off x="535670" y="1533832"/>
            <a:ext cx="1102961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To improve the system further, real-time fault data from IoT sensors or SCADA systems could be integrated. Incorporating environmental and load condition data may increase prediction accuracy. The model can be optimized using advanced techniques like hyperparameter tuning or deep learning (e.g., LSTM for sequential fault patterns).</a:t>
            </a:r>
          </a:p>
          <a:p>
            <a:endParaRPr lang="en-US" dirty="0"/>
          </a:p>
          <a:p>
            <a:pPr marL="285750" indent="-285750">
              <a:buFont typeface="Arial" panose="020B0604020202020204" pitchFamily="34" charset="0"/>
              <a:buChar char="•"/>
            </a:pPr>
            <a:r>
              <a:rPr lang="en-US" dirty="0"/>
              <a:t>Scalability can be enhanced by deploying the system across multiple substations or regions. Integration with </a:t>
            </a:r>
            <a:r>
              <a:rPr lang="en-US" b="1" dirty="0"/>
              <a:t>edge computing</a:t>
            </a:r>
            <a:r>
              <a:rPr lang="en-US" dirty="0"/>
              <a:t> devices would enable on-site fault detection with low latency. As power grids become smarter, combining this model with emerging technologies like AI-driven maintenance or blockchain-based grid tracking could elevate grid reliability and automation.</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7" name="Rectangle 1">
            <a:extLst>
              <a:ext uri="{FF2B5EF4-FFF2-40B4-BE49-F238E27FC236}">
                <a16:creationId xmlns:a16="http://schemas.microsoft.com/office/drawing/2014/main" id="{CADB8793-7E8A-A48F-99CB-B094EFC4C903}"/>
              </a:ext>
            </a:extLst>
          </p:cNvPr>
          <p:cNvSpPr>
            <a:spLocks noChangeArrowheads="1"/>
          </p:cNvSpPr>
          <p:nvPr/>
        </p:nvSpPr>
        <p:spPr bwMode="auto">
          <a:xfrm>
            <a:off x="581192" y="1232452"/>
            <a:ext cx="902336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1"/>
                </a:solidFill>
                <a:effectLst/>
                <a:latin typeface="Arial" panose="020B0604020202020204" pitchFamily="34" charset="0"/>
              </a:rPr>
              <a:t>Ziya07. (2023). Power System Faults Dataset.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Retrieved from </a:t>
            </a:r>
            <a:r>
              <a:rPr kumimoji="0" lang="en-US" altLang="en-US" sz="1400" b="0" i="0" u="none" strike="noStrike" cap="none" normalizeH="0" baseline="0" dirty="0">
                <a:ln>
                  <a:noFill/>
                </a:ln>
                <a:solidFill>
                  <a:schemeClr val="tx1"/>
                </a:solidFill>
                <a:effectLst/>
                <a:latin typeface="Arial" panose="020B0604020202020204" pitchFamily="34" charset="0"/>
                <a:hlinkClick r:id="rId2"/>
              </a:rPr>
              <a:t>Kaggle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Used as the primary dataset for model training and evaluation.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1"/>
                </a:solidFill>
                <a:effectLst/>
                <a:latin typeface="Arial" panose="020B0604020202020204" pitchFamily="34" charset="0"/>
              </a:rPr>
              <a:t>Chen, T., &amp; </a:t>
            </a:r>
            <a:r>
              <a:rPr kumimoji="0" lang="en-US" altLang="en-US" sz="1400" b="1" i="0" u="none" strike="noStrike" cap="none" normalizeH="0" baseline="0" dirty="0" err="1">
                <a:ln>
                  <a:noFill/>
                </a:ln>
                <a:solidFill>
                  <a:schemeClr val="accent1"/>
                </a:solidFill>
                <a:effectLst/>
                <a:latin typeface="Arial" panose="020B0604020202020204" pitchFamily="34" charset="0"/>
              </a:rPr>
              <a:t>Guestrin</a:t>
            </a:r>
            <a:r>
              <a:rPr kumimoji="0" lang="en-US" altLang="en-US" sz="1400" b="1" i="0" u="none" strike="noStrike" cap="none" normalizeH="0" baseline="0" dirty="0">
                <a:ln>
                  <a:noFill/>
                </a:ln>
                <a:solidFill>
                  <a:schemeClr val="accent1"/>
                </a:solidFill>
                <a:effectLst/>
                <a:latin typeface="Arial" panose="020B0604020202020204" pitchFamily="34" charset="0"/>
              </a:rPr>
              <a:t>, C. (2016).</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err="1">
                <a:ln>
                  <a:noFill/>
                </a:ln>
                <a:solidFill>
                  <a:schemeClr val="tx1"/>
                </a:solidFill>
                <a:effectLst/>
                <a:latin typeface="Arial" panose="020B0604020202020204" pitchFamily="34" charset="0"/>
              </a:rPr>
              <a:t>XGBoost</a:t>
            </a:r>
            <a:r>
              <a:rPr kumimoji="0" lang="en-US" altLang="en-US" sz="1400" b="0" i="1" u="none" strike="noStrike" cap="none" normalizeH="0" baseline="0" dirty="0">
                <a:ln>
                  <a:noFill/>
                </a:ln>
                <a:solidFill>
                  <a:schemeClr val="tx1"/>
                </a:solidFill>
                <a:effectLst/>
                <a:latin typeface="Arial" panose="020B0604020202020204" pitchFamily="34" charset="0"/>
              </a:rPr>
              <a:t>: A scalable tree boosting system.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Proceedings of the 22nd ACM SIGKDD International Conference on Knowledge Discovery and Data Mining.</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Basis of the chosen classification algorithm due to high performance on structured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1"/>
                </a:solidFill>
                <a:effectLst/>
                <a:latin typeface="Arial" panose="020B0604020202020204" pitchFamily="34" charset="0"/>
              </a:rPr>
              <a:t>Lundberg, S. M., &amp; Lee, S. I. (2017).</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panose="020B0604020202020204" pitchFamily="34" charset="0"/>
              </a:rPr>
              <a:t>A Unified Approach to Interpreting Model Predictions (SHAP).</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Advances in Neural Information Processing Systems, 30.</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SHAP was used for model explainability and feature impact analysis.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accent1"/>
                </a:solidFill>
                <a:effectLst/>
                <a:latin typeface="Arial" panose="020B0604020202020204" pitchFamily="34" charset="0"/>
              </a:rPr>
              <a:t>Sklearn</a:t>
            </a:r>
            <a:r>
              <a:rPr kumimoji="0" lang="en-US" altLang="en-US" sz="1400" b="1" i="0" u="none" strike="noStrike" cap="none" normalizeH="0" baseline="0" dirty="0">
                <a:ln>
                  <a:noFill/>
                </a:ln>
                <a:solidFill>
                  <a:schemeClr val="accent1"/>
                </a:solidFill>
                <a:effectLst/>
                <a:latin typeface="Arial" panose="020B0604020202020204" pitchFamily="34" charset="0"/>
              </a:rPr>
              <a:t> Developers. (2024).</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panose="020B0604020202020204" pitchFamily="34" charset="0"/>
              </a:rPr>
              <a:t>Scikit-learn: Machine Learning in Python.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Retrieved from https://scikit-learn.org</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Used for preprocessing pipelines, train-test splits, and evaluation.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1"/>
                </a:solidFill>
                <a:effectLst/>
                <a:latin typeface="Arial" panose="020B0604020202020204" pitchFamily="34" charset="0"/>
              </a:rPr>
              <a:t>IBM Cloud Docs. (2024).</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panose="020B0604020202020204" pitchFamily="34" charset="0"/>
              </a:rPr>
              <a:t>Accessing Data with IBM Cloud Object Storage.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Retrieved from https://cloud.ibm.com/docs/cloud-object-storage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Used for securely fetching training data from IBM COS.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1"/>
                </a:solidFill>
                <a:effectLst/>
                <a:latin typeface="Arial" panose="020B0604020202020204" pitchFamily="34" charset="0"/>
              </a:rPr>
              <a:t>IEEE Power &amp; Energy Society. (2021).</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panose="020B0604020202020204" pitchFamily="34" charset="0"/>
              </a:rPr>
              <a:t>Machine Learning Applications in Modern Power Systems: A Review.</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IEEE Transactions on Smart Grid, 12(4), 2952–2969.</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Provided insights into ML use cases in fault detection and classification.</a:t>
            </a:r>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225B3F4D-D9A6-045C-BB28-4FA394594832}"/>
              </a:ext>
            </a:extLst>
          </p:cNvPr>
          <p:cNvPicPr>
            <a:picLocks noGrp="1" noChangeAspect="1"/>
          </p:cNvPicPr>
          <p:nvPr>
            <p:ph idx="1"/>
          </p:nvPr>
        </p:nvPicPr>
        <p:blipFill>
          <a:blip r:embed="rId2"/>
          <a:stretch>
            <a:fillRect/>
          </a:stretch>
        </p:blipFill>
        <p:spPr>
          <a:xfrm>
            <a:off x="2995868" y="1482244"/>
            <a:ext cx="5983954" cy="4673600"/>
          </a:xfrm>
        </p:spPr>
      </p:pic>
    </p:spTree>
    <p:extLst>
      <p:ext uri="{BB962C8B-B14F-4D97-AF65-F5344CB8AC3E}">
        <p14:creationId xmlns:p14="http://schemas.microsoft.com/office/powerpoint/2010/main" val="3847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6CC9933-3DB7-183F-F2C1-63D81A7E40DC}"/>
              </a:ext>
            </a:extLst>
          </p:cNvPr>
          <p:cNvPicPr>
            <a:picLocks noGrp="1" noChangeAspect="1"/>
          </p:cNvPicPr>
          <p:nvPr>
            <p:ph idx="1"/>
          </p:nvPr>
        </p:nvPicPr>
        <p:blipFill>
          <a:blip r:embed="rId2"/>
          <a:stretch>
            <a:fillRect/>
          </a:stretch>
        </p:blipFill>
        <p:spPr>
          <a:xfrm>
            <a:off x="3093774" y="1409905"/>
            <a:ext cx="6004451" cy="4673600"/>
          </a:xfrm>
        </p:spPr>
      </p:pic>
    </p:spTree>
    <p:extLst>
      <p:ext uri="{BB962C8B-B14F-4D97-AF65-F5344CB8AC3E}">
        <p14:creationId xmlns:p14="http://schemas.microsoft.com/office/powerpoint/2010/main" val="412871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117E453-20D3-A09E-2215-1A46027BC091}"/>
              </a:ext>
            </a:extLst>
          </p:cNvPr>
          <p:cNvPicPr>
            <a:picLocks noGrp="1" noChangeAspect="1"/>
          </p:cNvPicPr>
          <p:nvPr>
            <p:ph idx="1"/>
          </p:nvPr>
        </p:nvPicPr>
        <p:blipFill>
          <a:blip r:embed="rId2"/>
          <a:srcRect r="4909" b="17059"/>
          <a:stretch>
            <a:fillRect/>
          </a:stretch>
        </p:blipFill>
        <p:spPr>
          <a:xfrm>
            <a:off x="2954657" y="1669057"/>
            <a:ext cx="6282686" cy="3876337"/>
          </a:xfrm>
        </p:spPr>
      </p:pic>
    </p:spTree>
    <p:extLst>
      <p:ext uri="{BB962C8B-B14F-4D97-AF65-F5344CB8AC3E}">
        <p14:creationId xmlns:p14="http://schemas.microsoft.com/office/powerpoint/2010/main" val="217185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latin typeface="+mj-lt"/>
            </a:endParaRPr>
          </a:p>
          <a:p>
            <a:pPr marL="0" indent="0">
              <a:buNone/>
            </a:pPr>
            <a:endParaRPr lang="en-US" dirty="0">
              <a:latin typeface="+mj-lt"/>
            </a:endParaRPr>
          </a:p>
          <a:p>
            <a:pPr marL="0" indent="0" algn="ctr">
              <a:buNone/>
            </a:pPr>
            <a:r>
              <a:rPr lang="en-US" sz="2600" dirty="0">
                <a:latin typeface="+mj-lt"/>
              </a:rPr>
              <a:t>Power System Fault Detection and Classification</a:t>
            </a:r>
          </a:p>
          <a:p>
            <a:pPr algn="just">
              <a:buFont typeface="Arial" panose="020B0604020202020204" pitchFamily="34" charset="0"/>
              <a:buChar char="•"/>
            </a:pPr>
            <a:r>
              <a:rPr lang="en-US"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8" name="TextBox 37">
            <a:extLst>
              <a:ext uri="{FF2B5EF4-FFF2-40B4-BE49-F238E27FC236}">
                <a16:creationId xmlns:a16="http://schemas.microsoft.com/office/drawing/2014/main" id="{115A74FB-11A9-EF37-E03C-FA1A1063A7E9}"/>
              </a:ext>
            </a:extLst>
          </p:cNvPr>
          <p:cNvSpPr txBox="1"/>
          <p:nvPr/>
        </p:nvSpPr>
        <p:spPr>
          <a:xfrm>
            <a:off x="581192" y="1232452"/>
            <a:ext cx="11370016" cy="553997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dirty="0"/>
              <a:t>The aim of this project is to develop a machine learning model that can detect and classify different types of faults in a power distribution system. Faults such as </a:t>
            </a:r>
            <a:r>
              <a:rPr lang="en-US" b="1" dirty="0"/>
              <a:t>line-to-ground</a:t>
            </a:r>
            <a:r>
              <a:rPr lang="en-US" dirty="0"/>
              <a:t>, </a:t>
            </a:r>
            <a:r>
              <a:rPr lang="en-US" b="1" dirty="0"/>
              <a:t>line-to-line</a:t>
            </a:r>
            <a:r>
              <a:rPr lang="en-US" dirty="0"/>
              <a:t>, and </a:t>
            </a:r>
            <a:r>
              <a:rPr lang="en-US" b="1" dirty="0"/>
              <a:t>three-phase</a:t>
            </a:r>
            <a:r>
              <a:rPr lang="en-US" dirty="0"/>
              <a:t> are identified using historical electrical data. These faults are classified based on features like </a:t>
            </a:r>
            <a:r>
              <a:rPr lang="en-US" b="1" dirty="0"/>
              <a:t>voltage</a:t>
            </a:r>
            <a:r>
              <a:rPr lang="en-US" dirty="0"/>
              <a:t>, </a:t>
            </a:r>
            <a:r>
              <a:rPr lang="en-US" b="1" dirty="0"/>
              <a:t>current</a:t>
            </a:r>
            <a:r>
              <a:rPr lang="en-US" dirty="0"/>
              <a:t>, </a:t>
            </a:r>
            <a:r>
              <a:rPr lang="en-US" b="1" dirty="0"/>
              <a:t>component health</a:t>
            </a:r>
            <a:r>
              <a:rPr lang="en-US" dirty="0"/>
              <a:t>, and </a:t>
            </a:r>
            <a:r>
              <a:rPr lang="en-US" b="1" dirty="0"/>
              <a:t>location information</a:t>
            </a:r>
            <a:r>
              <a:rPr lang="en-US" dirty="0"/>
              <a:t>. The objective is to enable rapid and accurate fault detection, thereby minimizing downtime and enhancing grid reliability.</a:t>
            </a:r>
          </a:p>
          <a:p>
            <a:endParaRPr lang="en-US" dirty="0"/>
          </a:p>
          <a:p>
            <a:pPr marL="285750" indent="-285750">
              <a:buFont typeface="Arial" panose="020B0604020202020204" pitchFamily="34" charset="0"/>
              <a:buChar char="•"/>
            </a:pPr>
            <a:r>
              <a:rPr lang="en-US" sz="2400" b="1" dirty="0">
                <a:solidFill>
                  <a:schemeClr val="accent1"/>
                </a:solidFill>
              </a:rPr>
              <a:t>Data Collection</a:t>
            </a:r>
          </a:p>
          <a:p>
            <a:pPr marL="742950" lvl="1" indent="-285750">
              <a:buFont typeface="Arial" panose="020B0604020202020204" pitchFamily="34" charset="0"/>
              <a:buChar char="•"/>
            </a:pPr>
            <a:r>
              <a:rPr lang="en-US" dirty="0"/>
              <a:t>The dataset used includes historical records of power system faults with detailed attributes such as:</a:t>
            </a:r>
          </a:p>
          <a:p>
            <a:pPr marL="742950" lvl="1" indent="-285750">
              <a:buFont typeface="Arial" panose="020B0604020202020204" pitchFamily="34" charset="0"/>
              <a:buChar char="•"/>
            </a:pPr>
            <a:r>
              <a:rPr lang="en-US" dirty="0"/>
              <a:t>Voltage and current readings during fault conditions</a:t>
            </a:r>
          </a:p>
          <a:p>
            <a:pPr marL="742950" lvl="1" indent="-285750">
              <a:buFont typeface="Arial" panose="020B0604020202020204" pitchFamily="34" charset="0"/>
              <a:buChar char="•"/>
            </a:pPr>
            <a:r>
              <a:rPr lang="en-US" dirty="0"/>
              <a:t>Component status, geographic location, and maintenance history</a:t>
            </a:r>
          </a:p>
          <a:p>
            <a:pPr marL="742950" lvl="1" indent="-285750">
              <a:buFont typeface="Arial" panose="020B0604020202020204" pitchFamily="34" charset="0"/>
              <a:buChar char="•"/>
            </a:pPr>
            <a:r>
              <a:rPr lang="en-US" dirty="0"/>
              <a:t>Data was accessed securely using </a:t>
            </a:r>
            <a:r>
              <a:rPr lang="en-US" b="1" dirty="0"/>
              <a:t>IBM Cloud Object Storage</a:t>
            </a:r>
            <a:r>
              <a:rPr lang="en-US" dirty="0"/>
              <a:t>, ensuring cloud compliance</a:t>
            </a:r>
          </a:p>
          <a:p>
            <a:pPr lvl="1"/>
            <a:endParaRPr lang="en-US" dirty="0"/>
          </a:p>
          <a:p>
            <a:pPr marL="285750" indent="-285750">
              <a:buFont typeface="Arial" panose="020B0604020202020204" pitchFamily="34" charset="0"/>
              <a:buChar char="•"/>
            </a:pPr>
            <a:r>
              <a:rPr lang="en-US" sz="2400" b="1" dirty="0">
                <a:solidFill>
                  <a:schemeClr val="accent1"/>
                </a:solidFill>
              </a:rPr>
              <a:t>Data Preprocessing</a:t>
            </a:r>
          </a:p>
          <a:p>
            <a:pPr marL="742950" lvl="1" indent="-285750">
              <a:buFont typeface="Arial" panose="020B0604020202020204" pitchFamily="34" charset="0"/>
              <a:buChar char="•"/>
            </a:pPr>
            <a:r>
              <a:rPr lang="en-US" dirty="0"/>
              <a:t>To prepare the data for modeling, several preprocessing steps were carried out:</a:t>
            </a:r>
          </a:p>
          <a:p>
            <a:pPr marL="742950" lvl="1" indent="-285750">
              <a:buFont typeface="Arial" panose="020B0604020202020204" pitchFamily="34" charset="0"/>
              <a:buChar char="•"/>
            </a:pPr>
            <a:r>
              <a:rPr lang="en-US" dirty="0"/>
              <a:t>Missing values were cleaned, and inconsistencies were handled</a:t>
            </a:r>
          </a:p>
          <a:p>
            <a:pPr marL="742950" lvl="1" indent="-285750">
              <a:buFont typeface="Arial" panose="020B0604020202020204" pitchFamily="34" charset="0"/>
              <a:buChar char="•"/>
            </a:pPr>
            <a:r>
              <a:rPr lang="en-US" dirty="0"/>
              <a:t>Categorical variables (e.g., location, status) were encoded using </a:t>
            </a:r>
            <a:r>
              <a:rPr lang="en-US" b="1" dirty="0" err="1"/>
              <a:t>OneHotEncoding</a:t>
            </a:r>
            <a:endParaRPr lang="en-US" dirty="0"/>
          </a:p>
          <a:p>
            <a:pPr marL="742950" lvl="1" indent="-285750">
              <a:buFont typeface="Arial" panose="020B0604020202020204" pitchFamily="34" charset="0"/>
              <a:buChar char="•"/>
            </a:pPr>
            <a:r>
              <a:rPr lang="en-US" dirty="0"/>
              <a:t>Numerical features were scaled using </a:t>
            </a:r>
            <a:r>
              <a:rPr lang="en-US" b="1" dirty="0" err="1"/>
              <a:t>StandardScaler</a:t>
            </a:r>
            <a:endParaRPr lang="en-US" dirty="0"/>
          </a:p>
          <a:p>
            <a:pPr marL="742950" lvl="1" indent="-285750">
              <a:buFont typeface="Arial" panose="020B0604020202020204" pitchFamily="34" charset="0"/>
              <a:buChar char="•"/>
            </a:pPr>
            <a:r>
              <a:rPr lang="en-US" dirty="0"/>
              <a:t>A </a:t>
            </a:r>
            <a:r>
              <a:rPr lang="en-US" b="1" dirty="0"/>
              <a:t>scikit-learn pipeline</a:t>
            </a:r>
            <a:r>
              <a:rPr lang="en-US" dirty="0"/>
              <a:t> was built to automate and streamline the transformation process</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3A31-26B7-E01B-4232-2A95CE5488C5}"/>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4" name="TextBox 3">
            <a:extLst>
              <a:ext uri="{FF2B5EF4-FFF2-40B4-BE49-F238E27FC236}">
                <a16:creationId xmlns:a16="http://schemas.microsoft.com/office/drawing/2014/main" id="{D9FAF30E-D6C7-BD91-E68F-059D7B12E8CA}"/>
              </a:ext>
            </a:extLst>
          </p:cNvPr>
          <p:cNvSpPr txBox="1"/>
          <p:nvPr/>
        </p:nvSpPr>
        <p:spPr>
          <a:xfrm>
            <a:off x="581192" y="1388977"/>
            <a:ext cx="11146536" cy="443198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1"/>
                </a:solidFill>
              </a:rPr>
              <a:t>Machine Learning Models</a:t>
            </a:r>
          </a:p>
          <a:p>
            <a:pPr marL="742950" lvl="1" indent="-285750">
              <a:buClr>
                <a:schemeClr val="accent1"/>
              </a:buClr>
              <a:buFont typeface="Arial" panose="020B0604020202020204" pitchFamily="34" charset="0"/>
              <a:buChar char="•"/>
            </a:pPr>
            <a:r>
              <a:rPr lang="en-US" dirty="0"/>
              <a:t>Three machine learning algorithms were evaluated:</a:t>
            </a:r>
          </a:p>
          <a:p>
            <a:pPr marL="742950" lvl="1" indent="-285750">
              <a:buClr>
                <a:schemeClr val="accent1"/>
              </a:buClr>
              <a:buFont typeface="Arial" panose="020B0604020202020204" pitchFamily="34" charset="0"/>
              <a:buChar char="•"/>
            </a:pPr>
            <a:r>
              <a:rPr lang="en-US" b="1" dirty="0" err="1">
                <a:solidFill>
                  <a:schemeClr val="accent1"/>
                </a:solidFill>
              </a:rPr>
              <a:t>XGBoost</a:t>
            </a:r>
            <a:r>
              <a:rPr lang="en-US" b="1" dirty="0">
                <a:solidFill>
                  <a:schemeClr val="accent1"/>
                </a:solidFill>
              </a:rPr>
              <a:t> Classifier</a:t>
            </a:r>
            <a:r>
              <a:rPr lang="en-US" dirty="0"/>
              <a:t> Achieved the best accuracy of approximately </a:t>
            </a:r>
            <a:r>
              <a:rPr lang="en-US" b="1" dirty="0"/>
              <a:t>93%</a:t>
            </a:r>
            <a:endParaRPr lang="en-US" dirty="0"/>
          </a:p>
          <a:p>
            <a:pPr marL="742950" lvl="1" indent="-285750">
              <a:buClr>
                <a:schemeClr val="accent1"/>
              </a:buClr>
              <a:buFont typeface="Arial" panose="020B0604020202020204" pitchFamily="34" charset="0"/>
              <a:buChar char="•"/>
            </a:pPr>
            <a:r>
              <a:rPr lang="en-US" b="1" dirty="0">
                <a:solidFill>
                  <a:schemeClr val="accent1"/>
                </a:solidFill>
              </a:rPr>
              <a:t>Random Forest</a:t>
            </a:r>
            <a:r>
              <a:rPr lang="en-US" dirty="0"/>
              <a:t> Performed well with ~88% accuracy</a:t>
            </a:r>
          </a:p>
          <a:p>
            <a:pPr marL="742950" lvl="1" indent="-285750">
              <a:buClr>
                <a:schemeClr val="accent1"/>
              </a:buClr>
              <a:buFont typeface="Arial" panose="020B0604020202020204" pitchFamily="34" charset="0"/>
              <a:buChar char="•"/>
            </a:pPr>
            <a:r>
              <a:rPr lang="en-US" b="1" dirty="0">
                <a:solidFill>
                  <a:schemeClr val="accent1"/>
                </a:solidFill>
              </a:rPr>
              <a:t>Support Vector Machine (SVM)</a:t>
            </a:r>
            <a:r>
              <a:rPr lang="en-US" dirty="0">
                <a:solidFill>
                  <a:schemeClr val="accent1"/>
                </a:solidFill>
              </a:rPr>
              <a:t> </a:t>
            </a:r>
            <a:r>
              <a:rPr lang="en-US" dirty="0"/>
              <a:t>Delivered ~84% accuracy</a:t>
            </a:r>
          </a:p>
          <a:p>
            <a:pPr marL="742950" lvl="1" indent="-285750">
              <a:buClr>
                <a:schemeClr val="accent1"/>
              </a:buClr>
              <a:buFont typeface="Arial" panose="020B0604020202020204" pitchFamily="34" charset="0"/>
              <a:buChar char="•"/>
            </a:pPr>
            <a:r>
              <a:rPr lang="en-US" dirty="0"/>
              <a:t>All models were trained and tested using an 80/20 split and evaluated under the same preprocessing pipeline for fairness.</a:t>
            </a:r>
          </a:p>
          <a:p>
            <a:pPr lvl="1"/>
            <a:endParaRPr lang="en-US" dirty="0"/>
          </a:p>
          <a:p>
            <a:pPr marL="285750" indent="-285750">
              <a:buFont typeface="Arial" panose="020B0604020202020204" pitchFamily="34" charset="0"/>
              <a:buChar char="•"/>
            </a:pPr>
            <a:r>
              <a:rPr lang="en-US" sz="2400" b="1" dirty="0">
                <a:solidFill>
                  <a:schemeClr val="accent1"/>
                </a:solidFill>
              </a:rPr>
              <a:t>Model Explainability (SHAP)</a:t>
            </a:r>
          </a:p>
          <a:p>
            <a:pPr marL="742950" lvl="1" indent="-285750">
              <a:buClr>
                <a:schemeClr val="accent1"/>
              </a:buClr>
              <a:buFont typeface="Arial" panose="020B0604020202020204" pitchFamily="34" charset="0"/>
              <a:buChar char="•"/>
            </a:pPr>
            <a:r>
              <a:rPr lang="en-US" dirty="0"/>
              <a:t>To understand the decision-making of the best-performing model (</a:t>
            </a:r>
            <a:r>
              <a:rPr lang="en-US" dirty="0" err="1"/>
              <a:t>XGBoost</a:t>
            </a:r>
            <a:r>
              <a:rPr lang="en-US" dirty="0"/>
              <a:t>), </a:t>
            </a:r>
            <a:r>
              <a:rPr lang="en-US" b="1" dirty="0"/>
              <a:t>SHAP (</a:t>
            </a:r>
            <a:r>
              <a:rPr lang="en-US" b="1" dirty="0" err="1"/>
              <a:t>SHapley</a:t>
            </a:r>
            <a:r>
              <a:rPr lang="en-US" b="1" dirty="0"/>
              <a:t> Additive Explanations)</a:t>
            </a:r>
            <a:r>
              <a:rPr lang="en-US" dirty="0"/>
              <a:t> was used:</a:t>
            </a:r>
          </a:p>
          <a:p>
            <a:pPr marL="742950" lvl="1" indent="-285750">
              <a:buClr>
                <a:schemeClr val="accent1"/>
              </a:buClr>
              <a:buFont typeface="Arial" panose="020B0604020202020204" pitchFamily="34" charset="0"/>
              <a:buChar char="•"/>
            </a:pPr>
            <a:r>
              <a:rPr lang="en-US" dirty="0"/>
              <a:t>SHAP visualizations highlighted the most influential features affecting predictions</a:t>
            </a:r>
          </a:p>
          <a:p>
            <a:pPr marL="742950" lvl="1" indent="-285750">
              <a:buClr>
                <a:schemeClr val="accent1"/>
              </a:buClr>
              <a:buFont typeface="Arial" panose="020B0604020202020204" pitchFamily="34" charset="0"/>
              <a:buChar char="•"/>
            </a:pPr>
            <a:r>
              <a:rPr lang="en-US" dirty="0"/>
              <a:t>Key features: </a:t>
            </a:r>
            <a:r>
              <a:rPr lang="en-US" b="1" dirty="0"/>
              <a:t>Voltage</a:t>
            </a:r>
            <a:r>
              <a:rPr lang="en-US" dirty="0"/>
              <a:t>, </a:t>
            </a:r>
            <a:r>
              <a:rPr lang="en-US" b="1" dirty="0"/>
              <a:t>Component Health</a:t>
            </a:r>
            <a:r>
              <a:rPr lang="en-US" dirty="0"/>
              <a:t>, </a:t>
            </a:r>
            <a:r>
              <a:rPr lang="en-US" b="1" dirty="0"/>
              <a:t>Fault Location</a:t>
            </a:r>
            <a:r>
              <a:rPr lang="en-US" dirty="0"/>
              <a:t>, and </a:t>
            </a:r>
            <a:r>
              <a:rPr lang="en-US" b="1" dirty="0"/>
              <a:t>Maintenance Status</a:t>
            </a:r>
            <a:endParaRPr lang="en-US" dirty="0"/>
          </a:p>
          <a:p>
            <a:pPr marL="742950" lvl="1" indent="-285750">
              <a:buClr>
                <a:schemeClr val="accent1"/>
              </a:buClr>
              <a:buFont typeface="Arial" panose="020B0604020202020204" pitchFamily="34" charset="0"/>
              <a:buChar char="•"/>
            </a:pPr>
            <a:r>
              <a:rPr lang="en-US" dirty="0"/>
              <a:t>SHAP added transparency to the model’s predictions, increasing trust and interpretability</a:t>
            </a:r>
          </a:p>
          <a:p>
            <a:endParaRPr lang="en-IN" dirty="0"/>
          </a:p>
        </p:txBody>
      </p:sp>
    </p:spTree>
    <p:extLst>
      <p:ext uri="{BB962C8B-B14F-4D97-AF65-F5344CB8AC3E}">
        <p14:creationId xmlns:p14="http://schemas.microsoft.com/office/powerpoint/2010/main" val="35739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8D68-7392-19CB-3ABB-12D90B7A92B6}"/>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4" name="TextBox 3">
            <a:extLst>
              <a:ext uri="{FF2B5EF4-FFF2-40B4-BE49-F238E27FC236}">
                <a16:creationId xmlns:a16="http://schemas.microsoft.com/office/drawing/2014/main" id="{679BA65F-2B4A-5807-DF3C-865A2D5E5310}"/>
              </a:ext>
            </a:extLst>
          </p:cNvPr>
          <p:cNvSpPr txBox="1"/>
          <p:nvPr/>
        </p:nvSpPr>
        <p:spPr>
          <a:xfrm>
            <a:off x="581192" y="3154680"/>
            <a:ext cx="11242000" cy="1846659"/>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1"/>
                </a:solidFill>
              </a:rPr>
              <a:t>Evaluation</a:t>
            </a:r>
          </a:p>
          <a:p>
            <a:pPr marL="742950" lvl="1" indent="-285750">
              <a:buFont typeface="Arial" panose="020B0604020202020204" pitchFamily="34" charset="0"/>
              <a:buChar char="•"/>
            </a:pPr>
            <a:r>
              <a:rPr lang="en-US" dirty="0"/>
              <a:t>The models were evaluated using several standard metrics:</a:t>
            </a:r>
          </a:p>
          <a:p>
            <a:pPr marL="742950" lvl="1" indent="-285750">
              <a:buFont typeface="Arial" panose="020B0604020202020204" pitchFamily="34" charset="0"/>
              <a:buChar char="•"/>
            </a:pPr>
            <a:r>
              <a:rPr lang="en-US" b="1" dirty="0">
                <a:solidFill>
                  <a:schemeClr val="accent1"/>
                </a:solidFill>
              </a:rPr>
              <a:t>Accuracy Score</a:t>
            </a:r>
            <a:r>
              <a:rPr lang="en-US" dirty="0"/>
              <a:t> </a:t>
            </a:r>
            <a:r>
              <a:rPr lang="en-US" dirty="0" err="1"/>
              <a:t>XGBoost</a:t>
            </a:r>
            <a:r>
              <a:rPr lang="en-US" dirty="0"/>
              <a:t> achieved the highest with </a:t>
            </a:r>
            <a:r>
              <a:rPr lang="en-US" b="1" dirty="0"/>
              <a:t>93%</a:t>
            </a:r>
            <a:endParaRPr lang="en-US" dirty="0"/>
          </a:p>
          <a:p>
            <a:pPr marL="742950" lvl="1" indent="-285750">
              <a:buFont typeface="Arial" panose="020B0604020202020204" pitchFamily="34" charset="0"/>
              <a:buChar char="•"/>
            </a:pPr>
            <a:r>
              <a:rPr lang="en-US" b="1" dirty="0">
                <a:solidFill>
                  <a:schemeClr val="accent1"/>
                </a:solidFill>
              </a:rPr>
              <a:t>Confusion Matrix </a:t>
            </a:r>
            <a:r>
              <a:rPr lang="en-US" dirty="0"/>
              <a:t> Showed strong classification performance across all fault classes</a:t>
            </a:r>
          </a:p>
          <a:p>
            <a:pPr marL="742950" lvl="1" indent="-285750">
              <a:buFont typeface="Arial" panose="020B0604020202020204" pitchFamily="34" charset="0"/>
              <a:buChar char="•"/>
            </a:pPr>
            <a:r>
              <a:rPr lang="en-US" b="1" dirty="0">
                <a:solidFill>
                  <a:schemeClr val="accent1"/>
                </a:solidFill>
              </a:rPr>
              <a:t>Classification Report </a:t>
            </a:r>
            <a:r>
              <a:rPr lang="en-US" dirty="0"/>
              <a:t> Provided precision, recall, and F1-scores for detailed analysis</a:t>
            </a:r>
          </a:p>
          <a:p>
            <a:pPr marL="742950" lvl="1" indent="-285750">
              <a:buFont typeface="Arial" panose="020B0604020202020204" pitchFamily="34" charset="0"/>
              <a:buChar char="•"/>
            </a:pPr>
            <a:r>
              <a:rPr lang="en-US" b="1" dirty="0">
                <a:solidFill>
                  <a:schemeClr val="accent1"/>
                </a:solidFill>
              </a:rPr>
              <a:t>SHAP Summary Plot </a:t>
            </a:r>
            <a:r>
              <a:rPr lang="en-US" dirty="0"/>
              <a:t>Validated model reasoning and confirmed feature importance</a:t>
            </a:r>
          </a:p>
        </p:txBody>
      </p:sp>
      <p:sp>
        <p:nvSpPr>
          <p:cNvPr id="7" name="Rectangle 3">
            <a:extLst>
              <a:ext uri="{FF2B5EF4-FFF2-40B4-BE49-F238E27FC236}">
                <a16:creationId xmlns:a16="http://schemas.microsoft.com/office/drawing/2014/main" id="{6596C28E-8CC7-1E72-3F32-4ECAA1BFEB79}"/>
              </a:ext>
            </a:extLst>
          </p:cNvPr>
          <p:cNvSpPr>
            <a:spLocks noChangeArrowheads="1"/>
          </p:cNvSpPr>
          <p:nvPr/>
        </p:nvSpPr>
        <p:spPr bwMode="auto">
          <a:xfrm>
            <a:off x="581192" y="1475292"/>
            <a:ext cx="991309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1"/>
                </a:solidFill>
                <a:effectLst/>
                <a:latin typeface="Arial" panose="020B0604020202020204" pitchFamily="34" charset="0"/>
              </a:rPr>
              <a:t>Deployment Strategy</a:t>
            </a:r>
          </a:p>
          <a:p>
            <a:pPr marL="742950" lvl="1" indent="-285750" eaLnBrk="0" fontAlgn="base" hangingPunct="0">
              <a:spcBef>
                <a:spcPct val="0"/>
              </a:spcBef>
              <a:spcAft>
                <a:spcPct val="0"/>
              </a:spcAft>
              <a:buClr>
                <a:schemeClr val="accent1"/>
              </a:buClr>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The trained model was saved using </a:t>
            </a:r>
            <a:r>
              <a:rPr kumimoji="0" lang="en-US" altLang="en-US" b="0" i="0" u="none" strike="noStrike" cap="none" normalizeH="0" baseline="0" dirty="0" err="1">
                <a:ln>
                  <a:noFill/>
                </a:ln>
                <a:solidFill>
                  <a:schemeClr val="tx1"/>
                </a:solidFill>
                <a:effectLst/>
                <a:latin typeface="Arial Unicode MS"/>
              </a:rPr>
              <a:t>joblib</a:t>
            </a:r>
            <a:r>
              <a:rPr kumimoji="0" lang="en-US" altLang="en-US" b="0" i="0" u="none" strike="noStrike" cap="none" normalizeH="0" baseline="0" dirty="0">
                <a:ln>
                  <a:noFill/>
                </a:ln>
                <a:solidFill>
                  <a:schemeClr val="tx1"/>
                </a:solidFill>
                <a:effectLst/>
              </a:rPr>
              <a:t> as a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pkl</a:t>
            </a:r>
            <a:r>
              <a:rPr kumimoji="0" lang="en-US" altLang="en-US" b="0" i="0" u="none" strike="noStrike" cap="none" normalizeH="0" baseline="0" dirty="0">
                <a:ln>
                  <a:noFill/>
                </a:ln>
                <a:solidFill>
                  <a:schemeClr val="tx1"/>
                </a:solidFill>
                <a:effectLst/>
              </a:rPr>
              <a:t> file, making it ready for integration into:</a:t>
            </a:r>
            <a:endParaRPr kumimoji="0" lang="en-US" altLang="en-US"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Edge computing devices such as </a:t>
            </a:r>
            <a:r>
              <a:rPr kumimoji="0" lang="en-US" altLang="en-US" b="1" i="0" u="none" strike="noStrike" cap="none" normalizeH="0" baseline="0" dirty="0">
                <a:ln>
                  <a:noFill/>
                </a:ln>
                <a:solidFill>
                  <a:schemeClr val="tx1"/>
                </a:solidFill>
                <a:effectLst/>
                <a:latin typeface="Arial" panose="020B0604020202020204" pitchFamily="34" charset="0"/>
              </a:rPr>
              <a:t>Raspberry Pi</a:t>
            </a:r>
            <a:endParaRPr kumimoji="0" lang="en-US" altLang="en-US"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Real-time dashboards for power grid monitoring</a:t>
            </a:r>
          </a:p>
          <a:p>
            <a:pPr marL="742950" lvl="1" indent="-285750" eaLnBrk="0" fontAlgn="base" hangingPunct="0">
              <a:spcBef>
                <a:spcPct val="0"/>
              </a:spcBef>
              <a:spcAft>
                <a:spcPct val="0"/>
              </a:spcAft>
              <a:buClr>
                <a:schemeClr val="accent1"/>
              </a:buClr>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Cloud-based APIs for scalable deployment</a:t>
            </a:r>
          </a:p>
        </p:txBody>
      </p:sp>
    </p:spTree>
    <p:extLst>
      <p:ext uri="{BB962C8B-B14F-4D97-AF65-F5344CB8AC3E}">
        <p14:creationId xmlns:p14="http://schemas.microsoft.com/office/powerpoint/2010/main" val="7039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A583C9B4-7556-5258-AD2C-65F82E8797B6}"/>
              </a:ext>
            </a:extLst>
          </p:cNvPr>
          <p:cNvSpPr txBox="1"/>
          <p:nvPr/>
        </p:nvSpPr>
        <p:spPr>
          <a:xfrm>
            <a:off x="581192" y="1127093"/>
            <a:ext cx="11364040" cy="1200329"/>
          </a:xfrm>
          <a:prstGeom prst="rect">
            <a:avLst/>
          </a:prstGeom>
          <a:noFill/>
        </p:spPr>
        <p:txBody>
          <a:bodyPr wrap="square" rtlCol="0">
            <a:spAutoFit/>
          </a:bodyPr>
          <a:lstStyle/>
          <a:p>
            <a:pPr marL="285750" indent="-285750">
              <a:buClr>
                <a:schemeClr val="accent1"/>
              </a:buClr>
              <a:buSzPct val="109000"/>
              <a:buFont typeface="Arial" panose="020B0604020202020204" pitchFamily="34" charset="0"/>
              <a:buChar char="•"/>
            </a:pPr>
            <a:r>
              <a:rPr lang="en-US" dirty="0"/>
              <a:t>This section outlines the strategy and methodology for developing and implementing the power fault detection system using machine learning. It includes the tools, libraries, and configurations used to ensure smooth development, training, and deployment of the model.</a:t>
            </a:r>
            <a:r>
              <a:rPr lang="en-IN" b="1" dirty="0"/>
              <a:t> </a:t>
            </a:r>
          </a:p>
          <a:p>
            <a:endParaRPr lang="en-IN" dirty="0"/>
          </a:p>
        </p:txBody>
      </p:sp>
      <p:sp>
        <p:nvSpPr>
          <p:cNvPr id="10" name="TextBox 9">
            <a:extLst>
              <a:ext uri="{FF2B5EF4-FFF2-40B4-BE49-F238E27FC236}">
                <a16:creationId xmlns:a16="http://schemas.microsoft.com/office/drawing/2014/main" id="{03311745-1FF6-16FE-023F-AAF2F7D97C21}"/>
              </a:ext>
            </a:extLst>
          </p:cNvPr>
          <p:cNvSpPr txBox="1"/>
          <p:nvPr/>
        </p:nvSpPr>
        <p:spPr>
          <a:xfrm>
            <a:off x="568024" y="2090898"/>
            <a:ext cx="7506128" cy="2646878"/>
          </a:xfrm>
          <a:prstGeom prst="rect">
            <a:avLst/>
          </a:prstGeom>
          <a:noFill/>
        </p:spPr>
        <p:txBody>
          <a:bodyPr wrap="square" rtlCol="0">
            <a:spAutoFit/>
          </a:bodyPr>
          <a:lstStyle/>
          <a:p>
            <a:pPr marL="342900" indent="-342900">
              <a:buFont typeface="Arial" panose="020B0604020202020204" pitchFamily="34" charset="0"/>
              <a:buChar char="•"/>
            </a:pPr>
            <a:r>
              <a:rPr lang="en-IN" sz="2400" b="1" dirty="0">
                <a:solidFill>
                  <a:schemeClr val="accent1"/>
                </a:solidFill>
              </a:rPr>
              <a:t>System Requirements</a:t>
            </a:r>
          </a:p>
          <a:p>
            <a:endParaRPr lang="en-IN" sz="1600" b="1" dirty="0">
              <a:solidFill>
                <a:schemeClr val="accent1"/>
              </a:solidFill>
            </a:endParaRPr>
          </a:p>
          <a:p>
            <a:pPr marL="742950" lvl="1" indent="-285750">
              <a:buFont typeface="Arial" panose="020B0604020202020204" pitchFamily="34" charset="0"/>
              <a:buChar char="•"/>
            </a:pPr>
            <a:r>
              <a:rPr lang="en-IN" b="1" dirty="0">
                <a:solidFill>
                  <a:schemeClr val="accent1"/>
                </a:solidFill>
              </a:rPr>
              <a:t>Operating System</a:t>
            </a:r>
            <a:r>
              <a:rPr lang="en-IN" dirty="0"/>
              <a:t> Windows 10 / Ubuntu 20.04</a:t>
            </a:r>
          </a:p>
          <a:p>
            <a:pPr marL="742950" lvl="1" indent="-285750">
              <a:buFont typeface="Arial" panose="020B0604020202020204" pitchFamily="34" charset="0"/>
              <a:buChar char="•"/>
            </a:pPr>
            <a:r>
              <a:rPr lang="en-IN" b="1" dirty="0">
                <a:solidFill>
                  <a:schemeClr val="accent1"/>
                </a:solidFill>
              </a:rPr>
              <a:t>Processor </a:t>
            </a:r>
            <a:r>
              <a:rPr lang="en-IN" dirty="0"/>
              <a:t>Intel Core i5 or higher (or equivalent AMD </a:t>
            </a:r>
            <a:r>
              <a:rPr lang="en-IN" dirty="0" err="1"/>
              <a:t>Ryzen</a:t>
            </a:r>
            <a:r>
              <a:rPr lang="en-IN" dirty="0"/>
              <a:t>)  </a:t>
            </a:r>
          </a:p>
          <a:p>
            <a:pPr marL="742950" lvl="1" indent="-285750">
              <a:buFont typeface="Arial" panose="020B0604020202020204" pitchFamily="34" charset="0"/>
              <a:buChar char="•"/>
            </a:pPr>
            <a:r>
              <a:rPr lang="en-IN" b="1" dirty="0">
                <a:solidFill>
                  <a:schemeClr val="accent1"/>
                </a:solidFill>
              </a:rPr>
              <a:t>RAM </a:t>
            </a:r>
            <a:r>
              <a:rPr lang="en-IN" dirty="0"/>
              <a:t>Minimum 8 GB (recommended 16 GB)</a:t>
            </a:r>
          </a:p>
          <a:p>
            <a:pPr marL="742950" lvl="1" indent="-285750">
              <a:buFont typeface="Arial" panose="020B0604020202020204" pitchFamily="34" charset="0"/>
              <a:buChar char="•"/>
            </a:pPr>
            <a:r>
              <a:rPr lang="en-IN" b="1" dirty="0">
                <a:solidFill>
                  <a:schemeClr val="accent1"/>
                </a:solidFill>
              </a:rPr>
              <a:t>Python Version </a:t>
            </a:r>
            <a:r>
              <a:rPr lang="en-IN" dirty="0"/>
              <a:t>3.8 or higher</a:t>
            </a:r>
          </a:p>
          <a:p>
            <a:pPr marL="742950" lvl="1" indent="-285750">
              <a:buFont typeface="Arial" panose="020B0604020202020204" pitchFamily="34" charset="0"/>
              <a:buChar char="•"/>
            </a:pPr>
            <a:r>
              <a:rPr lang="en-IN" b="1" dirty="0">
                <a:solidFill>
                  <a:schemeClr val="accent1"/>
                </a:solidFill>
              </a:rPr>
              <a:t>Storage </a:t>
            </a:r>
            <a:r>
              <a:rPr lang="en-IN" dirty="0"/>
              <a:t> At least 1 GB free space for dataset, logs, and models</a:t>
            </a:r>
          </a:p>
          <a:p>
            <a:pPr marL="742950" lvl="1" indent="-285750">
              <a:buFont typeface="Arial" panose="020B0604020202020204" pitchFamily="34" charset="0"/>
              <a:buChar char="•"/>
            </a:pPr>
            <a:r>
              <a:rPr lang="en-IN" b="1" dirty="0">
                <a:solidFill>
                  <a:schemeClr val="accent1"/>
                </a:solidFill>
              </a:rPr>
              <a:t>Internet </a:t>
            </a:r>
            <a:r>
              <a:rPr lang="en-IN" dirty="0"/>
              <a:t>Required for accessing IBM Cloud and libraries</a:t>
            </a:r>
          </a:p>
          <a:p>
            <a:endParaRPr lang="en-IN" dirty="0"/>
          </a:p>
        </p:txBody>
      </p:sp>
      <p:sp>
        <p:nvSpPr>
          <p:cNvPr id="13" name="TextBox 12">
            <a:extLst>
              <a:ext uri="{FF2B5EF4-FFF2-40B4-BE49-F238E27FC236}">
                <a16:creationId xmlns:a16="http://schemas.microsoft.com/office/drawing/2014/main" id="{E53E335D-C53C-BCB4-61CC-95515E6E19A8}"/>
              </a:ext>
            </a:extLst>
          </p:cNvPr>
          <p:cNvSpPr txBox="1"/>
          <p:nvPr/>
        </p:nvSpPr>
        <p:spPr>
          <a:xfrm>
            <a:off x="581192" y="4846348"/>
            <a:ext cx="8878824" cy="1015663"/>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400" dirty="0">
                <a:solidFill>
                  <a:schemeClr val="accent1"/>
                </a:solidFill>
              </a:rPr>
              <a:t>IBM Cloud Services</a:t>
            </a:r>
            <a:endParaRPr lang="en-US" altLang="en-US" dirty="0"/>
          </a:p>
          <a:p>
            <a:pPr lvl="1" eaLnBrk="0" fontAlgn="base" hangingPunct="0">
              <a:spcBef>
                <a:spcPct val="0"/>
              </a:spcBef>
              <a:spcAft>
                <a:spcPct val="0"/>
              </a:spcAft>
              <a:buClr>
                <a:schemeClr val="accent1"/>
              </a:buClr>
              <a:buFontTx/>
              <a:buChar char="•"/>
            </a:pPr>
            <a:r>
              <a:rPr lang="en-US" altLang="en-US" dirty="0">
                <a:latin typeface="Arial Unicode MS"/>
              </a:rPr>
              <a:t>   ibm_boto3</a:t>
            </a:r>
            <a:r>
              <a:rPr lang="en-US" altLang="en-US" dirty="0"/>
              <a:t> – Connect and fetch dataset from </a:t>
            </a:r>
            <a:r>
              <a:rPr lang="en-US" altLang="en-US" b="1" dirty="0">
                <a:latin typeface="Arial" panose="020B0604020202020204" pitchFamily="34" charset="0"/>
              </a:rPr>
              <a:t>IBM Cloud Object Storage</a:t>
            </a:r>
            <a:endParaRPr lang="en-US" altLang="en-US" dirty="0">
              <a:latin typeface="Arial" panose="020B0604020202020204" pitchFamily="34" charset="0"/>
            </a:endParaRPr>
          </a:p>
          <a:p>
            <a:pPr marL="742950" lvl="1" indent="-285750" eaLnBrk="0" fontAlgn="base" hangingPunct="0">
              <a:spcBef>
                <a:spcPct val="0"/>
              </a:spcBef>
              <a:spcAft>
                <a:spcPct val="0"/>
              </a:spcAft>
              <a:buClr>
                <a:schemeClr val="accent1"/>
              </a:buClr>
              <a:buFont typeface="Arial" panose="020B0604020202020204" pitchFamily="34" charset="0"/>
              <a:buChar char="•"/>
            </a:pPr>
            <a:r>
              <a:rPr lang="en-US" altLang="en-US" dirty="0">
                <a:latin typeface="Arial" panose="020B0604020202020204" pitchFamily="34" charset="0"/>
              </a:rPr>
              <a:t>IBM Cloud Lite – Hosting environment and storage backend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E25FE-38C7-2DC3-83A9-ED85667DA88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DD3232D-446C-205C-E72C-3676EACCB0B2}"/>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9" name="TextBox 8">
            <a:extLst>
              <a:ext uri="{FF2B5EF4-FFF2-40B4-BE49-F238E27FC236}">
                <a16:creationId xmlns:a16="http://schemas.microsoft.com/office/drawing/2014/main" id="{3C91642E-5656-36B5-5AC4-26126D8F094A}"/>
              </a:ext>
            </a:extLst>
          </p:cNvPr>
          <p:cNvSpPr txBox="1"/>
          <p:nvPr/>
        </p:nvSpPr>
        <p:spPr>
          <a:xfrm>
            <a:off x="581192" y="1290374"/>
            <a:ext cx="9943552" cy="323165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1"/>
                </a:solidFill>
                <a:effectLst/>
              </a:rPr>
              <a:t>Libraries and Tools Used</a:t>
            </a:r>
          </a:p>
          <a:p>
            <a:pPr marL="742950" lvl="1" indent="-285750" eaLnBrk="0" fontAlgn="base" hangingPunct="0">
              <a:spcBef>
                <a:spcPct val="0"/>
              </a:spcBef>
              <a:spcAft>
                <a:spcPct val="0"/>
              </a:spcAft>
              <a:buClr>
                <a:schemeClr val="accent1"/>
              </a:buClr>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The project uses a combination of open-source libraries and cloud services</a:t>
            </a:r>
            <a:r>
              <a:rPr lang="en-US" altLang="en-US" dirty="0">
                <a:latin typeface="Arial" panose="020B0604020202020204" pitchFamily="34" charset="0"/>
              </a:rPr>
              <a:t>:</a:t>
            </a:r>
          </a:p>
          <a:p>
            <a:pPr lvl="1" eaLnBrk="0" fontAlgn="base" hangingPunct="0">
              <a:spcBef>
                <a:spcPct val="0"/>
              </a:spcBef>
              <a:spcAft>
                <a:spcPct val="0"/>
              </a:spcAft>
              <a:buClr>
                <a:schemeClr val="accent1"/>
              </a:buClr>
            </a:pPr>
            <a:endParaRPr kumimoji="0" lang="en-US" altLang="en-US" b="1"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accent1"/>
                </a:solidFill>
                <a:effectLst/>
                <a:latin typeface="Arial" panose="020B0604020202020204" pitchFamily="34" charset="0"/>
              </a:rPr>
              <a:t>Core Python Libraries:</a:t>
            </a:r>
          </a:p>
          <a:p>
            <a:pPr lvl="2" eaLnBrk="0" fontAlgn="base" hangingPunct="0">
              <a:spcBef>
                <a:spcPct val="0"/>
              </a:spcBef>
              <a:spcAft>
                <a:spcPct val="0"/>
              </a:spcAft>
              <a:buFontTx/>
              <a:buChar char="•"/>
            </a:pPr>
            <a:r>
              <a:rPr kumimoji="0" lang="en-US" altLang="en-US" b="1" i="0" u="none" strike="noStrike" cap="none" normalizeH="0" baseline="0" dirty="0">
                <a:ln>
                  <a:noFill/>
                </a:ln>
                <a:solidFill>
                  <a:schemeClr val="accent1"/>
                </a:solidFill>
                <a:effectLst/>
                <a:latin typeface="Arial Unicode MS"/>
              </a:rPr>
              <a:t>Pandas -</a:t>
            </a:r>
            <a:r>
              <a:rPr kumimoji="0" lang="en-US" altLang="en-US" b="1"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Data manipulation and analysis</a:t>
            </a:r>
            <a:endParaRPr kumimoji="0" lang="en-US" altLang="en-US"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b="1" i="0" u="none" strike="noStrike" cap="none" normalizeH="0" baseline="0" dirty="0" err="1">
                <a:ln>
                  <a:noFill/>
                </a:ln>
                <a:solidFill>
                  <a:schemeClr val="accent1"/>
                </a:solidFill>
                <a:effectLst/>
                <a:latin typeface="Arial Unicode MS"/>
              </a:rPr>
              <a:t>Numpy</a:t>
            </a:r>
            <a:r>
              <a:rPr kumimoji="0" lang="en-US" altLang="en-US" b="1" i="0" u="none" strike="noStrike" cap="none" normalizeH="0" baseline="0" dirty="0">
                <a:ln>
                  <a:noFill/>
                </a:ln>
                <a:solidFill>
                  <a:schemeClr val="accent1"/>
                </a:solidFill>
                <a:effectLst/>
                <a:latin typeface="Arial Unicode MS"/>
              </a:rPr>
              <a:t> </a:t>
            </a:r>
            <a:r>
              <a:rPr lang="en-US" altLang="en-US" b="1" dirty="0">
                <a:solidFill>
                  <a:schemeClr val="accent1"/>
                </a:solidFill>
                <a:latin typeface="Arial Unicode MS"/>
              </a:rPr>
              <a:t>-</a:t>
            </a:r>
            <a:r>
              <a:rPr kumimoji="0" lang="en-US" altLang="en-US" i="0" u="none" strike="noStrike" cap="none" normalizeH="0" baseline="0" dirty="0">
                <a:ln>
                  <a:noFill/>
                </a:ln>
                <a:solidFill>
                  <a:schemeClr val="tx1"/>
                </a:solidFill>
                <a:effectLst/>
              </a:rPr>
              <a:t> N</a:t>
            </a:r>
            <a:r>
              <a:rPr kumimoji="0" lang="en-US" altLang="en-US" b="0" i="0" u="none" strike="noStrike" cap="none" normalizeH="0" baseline="0" dirty="0">
                <a:ln>
                  <a:noFill/>
                </a:ln>
                <a:solidFill>
                  <a:schemeClr val="tx1"/>
                </a:solidFill>
                <a:effectLst/>
              </a:rPr>
              <a:t>umerical operations</a:t>
            </a:r>
            <a:endParaRPr kumimoji="0" lang="en-US" altLang="en-US"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b="1" i="0" u="none" strike="noStrike" cap="none" normalizeH="0" baseline="0" dirty="0">
                <a:ln>
                  <a:noFill/>
                </a:ln>
                <a:solidFill>
                  <a:schemeClr val="accent1"/>
                </a:solidFill>
                <a:effectLst/>
                <a:latin typeface="Arial Unicode MS"/>
              </a:rPr>
              <a:t>matplotlib</a:t>
            </a:r>
            <a:r>
              <a:rPr kumimoji="0" lang="en-US" altLang="en-US" b="1" i="0" u="none" strike="noStrike" cap="none" normalizeH="0" baseline="0" dirty="0">
                <a:ln>
                  <a:noFill/>
                </a:ln>
                <a:solidFill>
                  <a:schemeClr val="accent1"/>
                </a:solidFill>
                <a:effectLst/>
              </a:rPr>
              <a:t>, </a:t>
            </a:r>
            <a:r>
              <a:rPr kumimoji="0" lang="en-US" altLang="en-US" b="1" i="0" u="none" strike="noStrike" cap="none" normalizeH="0" baseline="0" dirty="0">
                <a:ln>
                  <a:noFill/>
                </a:ln>
                <a:solidFill>
                  <a:schemeClr val="accent1"/>
                </a:solidFill>
                <a:effectLst/>
                <a:latin typeface="Arial Unicode MS"/>
              </a:rPr>
              <a:t>seaborn -</a:t>
            </a:r>
            <a:r>
              <a:rPr kumimoji="0" lang="en-US" altLang="en-US" b="1" i="0" u="none" strike="noStrike" cap="none" normalizeH="0" baseline="0" dirty="0">
                <a:ln>
                  <a:noFill/>
                </a:ln>
                <a:solidFill>
                  <a:schemeClr val="accent1"/>
                </a:solidFill>
                <a:effectLst/>
              </a:rPr>
              <a:t> </a:t>
            </a:r>
            <a:r>
              <a:rPr kumimoji="0" lang="en-US" altLang="en-US" b="0" i="0" u="none" strike="noStrike" cap="none" normalizeH="0" baseline="0" dirty="0">
                <a:ln>
                  <a:noFill/>
                </a:ln>
                <a:solidFill>
                  <a:schemeClr val="tx1"/>
                </a:solidFill>
                <a:effectLst/>
              </a:rPr>
              <a:t>Data visualization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b="1" i="0" u="none" strike="noStrike" cap="none" normalizeH="0" baseline="0" dirty="0">
                <a:ln>
                  <a:noFill/>
                </a:ln>
                <a:solidFill>
                  <a:schemeClr val="accent1"/>
                </a:solidFill>
                <a:effectLst/>
                <a:latin typeface="Arial Unicode MS"/>
              </a:rPr>
              <a:t>scikit-learn -</a:t>
            </a:r>
            <a:r>
              <a:rPr kumimoji="0" lang="en-US" altLang="en-US" b="1"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ML preprocessing, model building, evaluation</a:t>
            </a:r>
            <a:endParaRPr kumimoji="0" lang="en-US" altLang="en-US"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b="1" i="0" u="none" strike="noStrike" cap="none" normalizeH="0" baseline="0" dirty="0" err="1">
                <a:ln>
                  <a:noFill/>
                </a:ln>
                <a:solidFill>
                  <a:schemeClr val="accent1"/>
                </a:solidFill>
                <a:effectLst/>
                <a:latin typeface="Arial Unicode MS"/>
              </a:rPr>
              <a:t>Xgboost</a:t>
            </a:r>
            <a:r>
              <a:rPr kumimoji="0" lang="en-US" altLang="en-US" b="1" i="0" u="none" strike="noStrike" cap="none" normalizeH="0" baseline="0" dirty="0">
                <a:ln>
                  <a:noFill/>
                </a:ln>
                <a:solidFill>
                  <a:schemeClr val="accent1"/>
                </a:solidFill>
                <a:effectLst/>
                <a:latin typeface="Arial Unicode MS"/>
              </a:rPr>
              <a:t> -</a:t>
            </a:r>
            <a:r>
              <a:rPr kumimoji="0" lang="en-US" altLang="en-US" b="0" i="0" u="none" strike="noStrike" cap="none" normalizeH="0" baseline="0" dirty="0">
                <a:ln>
                  <a:noFill/>
                </a:ln>
                <a:solidFill>
                  <a:schemeClr val="tx1"/>
                </a:solidFill>
                <a:effectLst/>
              </a:rPr>
              <a:t> Extreme Gradient Boosting classifier</a:t>
            </a:r>
            <a:endParaRPr kumimoji="0" lang="en-US" altLang="en-US"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b="1" i="0" u="none" strike="noStrike" cap="none" normalizeH="0" baseline="0" dirty="0" err="1">
                <a:ln>
                  <a:noFill/>
                </a:ln>
                <a:solidFill>
                  <a:schemeClr val="accent1"/>
                </a:solidFill>
                <a:effectLst/>
                <a:latin typeface="Arial Unicode MS"/>
              </a:rPr>
              <a:t>Shap</a:t>
            </a:r>
            <a:r>
              <a:rPr kumimoji="0" lang="en-US" altLang="en-US" b="1" i="0" u="none" strike="noStrike" cap="none" normalizeH="0" baseline="0" dirty="0">
                <a:ln>
                  <a:noFill/>
                </a:ln>
                <a:solidFill>
                  <a:schemeClr val="accent1"/>
                </a:solidFill>
                <a:effectLst/>
                <a:latin typeface="Arial Unicode MS"/>
              </a:rPr>
              <a:t>- </a:t>
            </a:r>
            <a:r>
              <a:rPr kumimoji="0" lang="en-US" altLang="en-US" b="0" i="0" u="none" strike="noStrike" cap="none" normalizeH="0" baseline="0" dirty="0">
                <a:ln>
                  <a:noFill/>
                </a:ln>
                <a:solidFill>
                  <a:schemeClr val="tx1"/>
                </a:solidFill>
                <a:effectLst/>
              </a:rPr>
              <a:t>  SHAP explainability for model interpretation</a:t>
            </a:r>
            <a:endParaRPr kumimoji="0" lang="en-US" altLang="en-US"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b="1" i="0" u="none" strike="noStrike" cap="none" normalizeH="0" baseline="0" dirty="0" err="1">
                <a:ln>
                  <a:noFill/>
                </a:ln>
                <a:solidFill>
                  <a:schemeClr val="accent1"/>
                </a:solidFill>
                <a:effectLst/>
                <a:latin typeface="Arial Unicode MS"/>
              </a:rPr>
              <a:t>Joblib</a:t>
            </a:r>
            <a:r>
              <a:rPr kumimoji="0" lang="en-US" altLang="en-US" b="1" i="0" u="none" strike="noStrike" cap="none" normalizeH="0" baseline="0" dirty="0">
                <a:ln>
                  <a:noFill/>
                </a:ln>
                <a:solidFill>
                  <a:schemeClr val="accent1"/>
                </a:solidFill>
                <a:effectLst/>
                <a:latin typeface="Arial Unicode MS"/>
              </a:rPr>
              <a:t> -</a:t>
            </a:r>
            <a:r>
              <a:rPr kumimoji="0" lang="en-US" altLang="en-US" b="0" i="0" u="none" strike="noStrike" cap="none" normalizeH="0" baseline="0" dirty="0">
                <a:ln>
                  <a:noFill/>
                </a:ln>
                <a:solidFill>
                  <a:schemeClr val="tx1"/>
                </a:solidFill>
                <a:effectLst/>
              </a:rPr>
              <a:t>  Model export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149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61AEA6F-D989-40A5-2F12-D9F534A04CF5}"/>
              </a:ext>
            </a:extLst>
          </p:cNvPr>
          <p:cNvSpPr txBox="1"/>
          <p:nvPr/>
        </p:nvSpPr>
        <p:spPr>
          <a:xfrm>
            <a:off x="581192" y="1232452"/>
            <a:ext cx="11214568"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accent1"/>
                </a:solidFill>
              </a:rPr>
              <a:t>Algorithm Selection</a:t>
            </a:r>
          </a:p>
          <a:p>
            <a:pPr marL="742950" lvl="1" indent="-285750">
              <a:buClr>
                <a:schemeClr val="accent1"/>
              </a:buClr>
              <a:buFont typeface="Arial" panose="020B0604020202020204" pitchFamily="34" charset="0"/>
              <a:buChar char="•"/>
            </a:pPr>
            <a:r>
              <a:rPr lang="en-US" dirty="0"/>
              <a:t>The algorithm selected for this project is </a:t>
            </a:r>
            <a:r>
              <a:rPr lang="en-US" b="1" dirty="0" err="1"/>
              <a:t>XGBoost</a:t>
            </a:r>
            <a:r>
              <a:rPr lang="en-US" b="1" dirty="0"/>
              <a:t> (Extreme Gradient Boosting)</a:t>
            </a:r>
            <a:r>
              <a:rPr lang="en-US" dirty="0"/>
              <a:t>.</a:t>
            </a:r>
            <a:br>
              <a:rPr lang="en-US" dirty="0"/>
            </a:br>
            <a:r>
              <a:rPr lang="en-US" dirty="0" err="1"/>
              <a:t>XGBoost</a:t>
            </a:r>
            <a:r>
              <a:rPr lang="en-US" dirty="0"/>
              <a:t> is a tree-based ensemble learning method known for:</a:t>
            </a:r>
          </a:p>
          <a:p>
            <a:pPr marL="742950" lvl="1" indent="-285750">
              <a:buClr>
                <a:schemeClr val="accent1"/>
              </a:buClr>
              <a:buFont typeface="Arial" panose="020B0604020202020204" pitchFamily="34" charset="0"/>
              <a:buChar char="•"/>
            </a:pPr>
            <a:r>
              <a:rPr lang="en-US" dirty="0"/>
              <a:t>High performance in classification tasks</a:t>
            </a:r>
          </a:p>
          <a:p>
            <a:pPr marL="742950" lvl="1" indent="-285750">
              <a:buClr>
                <a:schemeClr val="accent1"/>
              </a:buClr>
              <a:buFont typeface="Arial" panose="020B0604020202020204" pitchFamily="34" charset="0"/>
              <a:buChar char="•"/>
            </a:pPr>
            <a:r>
              <a:rPr lang="en-US" dirty="0"/>
              <a:t>Built-in handling of missing data</a:t>
            </a:r>
          </a:p>
          <a:p>
            <a:pPr marL="742950" lvl="1" indent="-285750">
              <a:buClr>
                <a:schemeClr val="accent1"/>
              </a:buClr>
              <a:buFont typeface="Arial" panose="020B0604020202020204" pitchFamily="34" charset="0"/>
              <a:buChar char="•"/>
            </a:pPr>
            <a:r>
              <a:rPr lang="en-US" dirty="0"/>
              <a:t>Support for feature importance ranking</a:t>
            </a:r>
          </a:p>
          <a:p>
            <a:pPr marL="742950" lvl="1" indent="-285750">
              <a:buClr>
                <a:schemeClr val="accent1"/>
              </a:buClr>
              <a:buFont typeface="Arial" panose="020B0604020202020204" pitchFamily="34" charset="0"/>
              <a:buChar char="•"/>
            </a:pPr>
            <a:r>
              <a:rPr lang="en-US" dirty="0"/>
              <a:t>It was chosen because it handles non-linear relationships well and offers high accuracy with relatively fast training and prediction times, making it suitable for real-time fault detection systems.</a:t>
            </a:r>
            <a:endParaRPr lang="en-IN" dirty="0"/>
          </a:p>
          <a:p>
            <a:pPr marL="285750" indent="-285750">
              <a:buFont typeface="Arial" panose="020B0604020202020204" pitchFamily="34" charset="0"/>
              <a:buChar char="•"/>
            </a:pPr>
            <a:r>
              <a:rPr lang="en-US" sz="2400" b="1" dirty="0">
                <a:solidFill>
                  <a:schemeClr val="accent1"/>
                </a:solidFill>
              </a:rPr>
              <a:t>Data Input</a:t>
            </a:r>
          </a:p>
          <a:p>
            <a:pPr marL="742950" lvl="1" indent="-285750">
              <a:buClr>
                <a:schemeClr val="accent1"/>
              </a:buClr>
              <a:buFont typeface="Arial" panose="020B0604020202020204" pitchFamily="34" charset="0"/>
              <a:buChar char="•"/>
            </a:pPr>
            <a:r>
              <a:rPr lang="en-US" dirty="0"/>
              <a:t>The model was trained using a labeled dataset of power system faults. Input features include:</a:t>
            </a:r>
          </a:p>
          <a:p>
            <a:pPr marL="742950" lvl="1" indent="-285750">
              <a:buClr>
                <a:schemeClr val="accent1"/>
              </a:buClr>
              <a:buFont typeface="Arial" panose="020B0604020202020204" pitchFamily="34" charset="0"/>
              <a:buChar char="•"/>
            </a:pPr>
            <a:r>
              <a:rPr lang="en-US" b="1" dirty="0"/>
              <a:t>Voltage and current readings</a:t>
            </a:r>
            <a:endParaRPr lang="en-US" dirty="0"/>
          </a:p>
          <a:p>
            <a:pPr marL="742950" lvl="1" indent="-285750">
              <a:buClr>
                <a:schemeClr val="accent1"/>
              </a:buClr>
              <a:buFont typeface="Arial" panose="020B0604020202020204" pitchFamily="34" charset="0"/>
              <a:buChar char="•"/>
            </a:pPr>
            <a:r>
              <a:rPr lang="en-US" b="1" dirty="0"/>
              <a:t>Component health status</a:t>
            </a:r>
            <a:endParaRPr lang="en-US" dirty="0"/>
          </a:p>
          <a:p>
            <a:pPr marL="742950" lvl="1" indent="-285750">
              <a:buClr>
                <a:schemeClr val="accent1"/>
              </a:buClr>
              <a:buFont typeface="Arial" panose="020B0604020202020204" pitchFamily="34" charset="0"/>
              <a:buChar char="•"/>
            </a:pPr>
            <a:r>
              <a:rPr lang="en-US" b="1" dirty="0"/>
              <a:t>Maintenance logs</a:t>
            </a:r>
            <a:endParaRPr lang="en-US" dirty="0"/>
          </a:p>
          <a:p>
            <a:pPr marL="742950" lvl="1" indent="-285750">
              <a:buClr>
                <a:schemeClr val="accent1"/>
              </a:buClr>
              <a:buFont typeface="Arial" panose="020B0604020202020204" pitchFamily="34" charset="0"/>
              <a:buChar char="•"/>
            </a:pPr>
            <a:r>
              <a:rPr lang="en-US" b="1" dirty="0"/>
              <a:t>Fault location (latitude and longitude)</a:t>
            </a:r>
            <a:endParaRPr lang="en-US" dirty="0"/>
          </a:p>
          <a:p>
            <a:pPr marL="742950" lvl="1" indent="-285750">
              <a:buClr>
                <a:schemeClr val="accent1"/>
              </a:buClr>
              <a:buFont typeface="Arial" panose="020B0604020202020204" pitchFamily="34" charset="0"/>
              <a:buChar char="•"/>
            </a:pPr>
            <a:r>
              <a:rPr lang="en-US" b="1" dirty="0"/>
              <a:t>Load type and line configuration</a:t>
            </a:r>
            <a:endParaRPr lang="en-US" dirty="0"/>
          </a:p>
          <a:p>
            <a:pPr marL="742950" lvl="1" indent="-285750">
              <a:buClr>
                <a:schemeClr val="accent1"/>
              </a:buClr>
              <a:buFont typeface="Arial" panose="020B0604020202020204" pitchFamily="34" charset="0"/>
              <a:buChar char="•"/>
            </a:pPr>
            <a:r>
              <a:rPr lang="en-US" dirty="0"/>
              <a:t>These features were selected for their relevance to physical fault behavior and their availability in typical smart grid monitoring systems.</a:t>
            </a:r>
          </a:p>
          <a:p>
            <a:endParaRPr lang="en-IN"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1176</TotalTime>
  <Words>1677</Words>
  <Application>Microsoft Office PowerPoint</Application>
  <PresentationFormat>Widescreen</PresentationFormat>
  <Paragraphs>186</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Unicode MS</vt:lpstr>
      <vt:lpstr>Calibri</vt:lpstr>
      <vt:lpstr>Calibri Light</vt:lpstr>
      <vt:lpstr>Franklin Gothic Book</vt:lpstr>
      <vt:lpstr>Franklin Gothic Demi</vt:lpstr>
      <vt:lpstr>ui-sans-serif</vt:lpstr>
      <vt:lpstr>Wingdings</vt:lpstr>
      <vt:lpstr>Wingdings 2</vt:lpstr>
      <vt:lpstr>DividendVTI</vt:lpstr>
      <vt:lpstr>Power System Fault Detection and Classification </vt:lpstr>
      <vt:lpstr>OUTLINE</vt:lpstr>
      <vt:lpstr>Problem Statement</vt:lpstr>
      <vt:lpstr>Proposed Solution</vt:lpstr>
      <vt:lpstr>Proposed Solution</vt:lpstr>
      <vt:lpstr>Proposed Solution</vt:lpstr>
      <vt:lpstr>System  Approach</vt:lpstr>
      <vt:lpstr>System  Approach</vt:lpstr>
      <vt:lpstr>Algorithm &amp; Deployment</vt:lpstr>
      <vt:lpstr>Algorithm &amp; Deployment</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parmar</cp:lastModifiedBy>
  <cp:revision>25</cp:revision>
  <dcterms:created xsi:type="dcterms:W3CDTF">2021-05-26T16:50:10Z</dcterms:created>
  <dcterms:modified xsi:type="dcterms:W3CDTF">2025-08-04T12:38:16Z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