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581870"/>
            <a:ext cx="7477601" cy="1666399"/>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Product Demand Analysis</a:t>
            </a:r>
            <a:endParaRPr lang="en-US" sz="5249" dirty="0"/>
          </a:p>
        </p:txBody>
      </p:sp>
      <p:sp>
        <p:nvSpPr>
          <p:cNvPr id="5" name="Text 3"/>
          <p:cNvSpPr/>
          <p:nvPr/>
        </p:nvSpPr>
        <p:spPr>
          <a:xfrm>
            <a:off x="6319599" y="4581525"/>
            <a:ext cx="74776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Predicting product demand is crucial to optimize inventory management and production planning for businesses. Our project uses machine learning models to forecast product demand based on historical sales data.</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458"/>
          </a:xfrm>
          <a:prstGeom prst="rect">
            <a:avLst/>
          </a:prstGeom>
          <a:solidFill>
            <a:srgbClr val="FFFFFF"/>
          </a:solidFill>
          <a:ln w="13692">
            <a:solidFill>
              <a:srgbClr val="E5E0DF"/>
            </a:solidFill>
            <a:prstDash val="solid"/>
          </a:ln>
        </p:spPr>
      </p:sp>
      <p:sp>
        <p:nvSpPr>
          <p:cNvPr id="4" name="Text 2"/>
          <p:cNvSpPr/>
          <p:nvPr/>
        </p:nvSpPr>
        <p:spPr>
          <a:xfrm>
            <a:off x="823317" y="603766"/>
            <a:ext cx="7497366" cy="2058114"/>
          </a:xfrm>
          <a:prstGeom prst="rect">
            <a:avLst/>
          </a:prstGeom>
          <a:noFill/>
          <a:ln/>
        </p:spPr>
        <p:txBody>
          <a:bodyPr wrap="square" rtlCol="0" anchor="t"/>
          <a:lstStyle/>
          <a:p>
            <a:pPr indent="0" marL="0">
              <a:lnSpc>
                <a:spcPts val="5402"/>
              </a:lnSpc>
              <a:buNone/>
            </a:pPr>
            <a:r>
              <a:rPr lang="en-US" sz="4322" b="1" spc="-130" kern="0" dirty="0">
                <a:solidFill>
                  <a:srgbClr val="000000"/>
                </a:solidFill>
                <a:latin typeface="Inter" pitchFamily="34" charset="0"/>
                <a:ea typeface="Inter" pitchFamily="34" charset="-122"/>
                <a:cs typeface="Inter" pitchFamily="34" charset="-120"/>
              </a:rPr>
              <a:t>Benefits of Using Machine Learning for Product Demand Prediction</a:t>
            </a:r>
            <a:endParaRPr lang="en-US" sz="4322" dirty="0"/>
          </a:p>
        </p:txBody>
      </p:sp>
      <p:sp>
        <p:nvSpPr>
          <p:cNvPr id="5" name="Text 3"/>
          <p:cNvSpPr/>
          <p:nvPr/>
        </p:nvSpPr>
        <p:spPr>
          <a:xfrm>
            <a:off x="1174433" y="2991207"/>
            <a:ext cx="7146250" cy="1185505"/>
          </a:xfrm>
          <a:prstGeom prst="rect">
            <a:avLst/>
          </a:prstGeom>
          <a:noFill/>
          <a:ln/>
        </p:spPr>
        <p:txBody>
          <a:bodyPr wrap="square" rtlCol="0" anchor="t"/>
          <a:lstStyle/>
          <a:p>
            <a:pPr algn="l" marL="342900" indent="-342900">
              <a:lnSpc>
                <a:spcPts val="3112"/>
              </a:lnSpc>
              <a:buSzPct val="100000"/>
              <a:buChar char="•"/>
            </a:pPr>
            <a:r>
              <a:rPr lang="en-US" sz="1729" b="1" spc="-35" kern="0" dirty="0">
                <a:solidFill>
                  <a:srgbClr val="272525"/>
                </a:solidFill>
                <a:latin typeface="Inter" pitchFamily="34" charset="0"/>
                <a:ea typeface="Inter" pitchFamily="34" charset="-122"/>
                <a:cs typeface="Inter" pitchFamily="34" charset="-120"/>
              </a:rPr>
              <a:t>Accuracy:</a:t>
            </a:r>
            <a:pPr algn="l" indent="0" marL="0">
              <a:lnSpc>
                <a:spcPts val="3112"/>
              </a:lnSpc>
              <a:buNone/>
            </a:pPr>
            <a:r>
              <a:rPr lang="en-US" sz="1729" spc="-35" kern="0" dirty="0">
                <a:solidFill>
                  <a:srgbClr val="272525"/>
                </a:solidFill>
                <a:latin typeface="Inter" pitchFamily="34" charset="0"/>
                <a:ea typeface="Inter" pitchFamily="34" charset="-122"/>
                <a:cs typeface="Inter" pitchFamily="34" charset="-120"/>
              </a:rPr>
              <a:t> Machine learning models can produce highly accurate demand predictions, especially when trained on large datasets of historical sales data.</a:t>
            </a:r>
            <a:endParaRPr lang="en-US" sz="1729" dirty="0"/>
          </a:p>
        </p:txBody>
      </p:sp>
      <p:sp>
        <p:nvSpPr>
          <p:cNvPr id="6" name="Text 4"/>
          <p:cNvSpPr/>
          <p:nvPr/>
        </p:nvSpPr>
        <p:spPr>
          <a:xfrm>
            <a:off x="1174433" y="4264462"/>
            <a:ext cx="7146250" cy="1185505"/>
          </a:xfrm>
          <a:prstGeom prst="rect">
            <a:avLst/>
          </a:prstGeom>
          <a:noFill/>
          <a:ln/>
        </p:spPr>
        <p:txBody>
          <a:bodyPr wrap="square" rtlCol="0" anchor="t"/>
          <a:lstStyle/>
          <a:p>
            <a:pPr algn="l" marL="342900" indent="-342900">
              <a:lnSpc>
                <a:spcPts val="3112"/>
              </a:lnSpc>
              <a:buSzPct val="100000"/>
              <a:buChar char="•"/>
            </a:pPr>
            <a:r>
              <a:rPr lang="en-US" sz="1729" b="1" spc="-35" kern="0" dirty="0">
                <a:solidFill>
                  <a:srgbClr val="272525"/>
                </a:solidFill>
                <a:latin typeface="Inter" pitchFamily="34" charset="0"/>
                <a:ea typeface="Inter" pitchFamily="34" charset="-122"/>
                <a:cs typeface="Inter" pitchFamily="34" charset="-120"/>
              </a:rPr>
              <a:t>Speed:</a:t>
            </a:r>
            <a:pPr algn="l" indent="0" marL="0">
              <a:lnSpc>
                <a:spcPts val="3112"/>
              </a:lnSpc>
              <a:buNone/>
            </a:pPr>
            <a:r>
              <a:rPr lang="en-US" sz="1729" spc="-35" kern="0" dirty="0">
                <a:solidFill>
                  <a:srgbClr val="272525"/>
                </a:solidFill>
                <a:latin typeface="Inter" pitchFamily="34" charset="0"/>
                <a:ea typeface="Inter" pitchFamily="34" charset="-122"/>
                <a:cs typeface="Inter" pitchFamily="34" charset="-120"/>
              </a:rPr>
              <a:t> Machine learning models can make predictions very quickly, leading to informed pricing decisions in real-time that can help businesses remain competitive in crowded markets.</a:t>
            </a:r>
            <a:endParaRPr lang="en-US" sz="1729" dirty="0"/>
          </a:p>
        </p:txBody>
      </p:sp>
      <p:sp>
        <p:nvSpPr>
          <p:cNvPr id="7" name="Text 5"/>
          <p:cNvSpPr/>
          <p:nvPr/>
        </p:nvSpPr>
        <p:spPr>
          <a:xfrm>
            <a:off x="1174433" y="5537716"/>
            <a:ext cx="7146250" cy="790337"/>
          </a:xfrm>
          <a:prstGeom prst="rect">
            <a:avLst/>
          </a:prstGeom>
          <a:noFill/>
          <a:ln/>
        </p:spPr>
        <p:txBody>
          <a:bodyPr wrap="square" rtlCol="0" anchor="t"/>
          <a:lstStyle/>
          <a:p>
            <a:pPr algn="l" marL="342900" indent="-342900">
              <a:lnSpc>
                <a:spcPts val="3112"/>
              </a:lnSpc>
              <a:buSzPct val="100000"/>
              <a:buChar char="•"/>
            </a:pPr>
            <a:r>
              <a:rPr lang="en-US" sz="1729" b="1" spc="-35" kern="0" dirty="0">
                <a:solidFill>
                  <a:srgbClr val="272525"/>
                </a:solidFill>
                <a:latin typeface="Inter" pitchFamily="34" charset="0"/>
                <a:ea typeface="Inter" pitchFamily="34" charset="-122"/>
                <a:cs typeface="Inter" pitchFamily="34" charset="-120"/>
              </a:rPr>
              <a:t>Flexibility:</a:t>
            </a:r>
            <a:pPr algn="l" indent="0" marL="0">
              <a:lnSpc>
                <a:spcPts val="3112"/>
              </a:lnSpc>
              <a:buNone/>
            </a:pPr>
            <a:r>
              <a:rPr lang="en-US" sz="1729" spc="-35" kern="0" dirty="0">
                <a:solidFill>
                  <a:srgbClr val="272525"/>
                </a:solidFill>
                <a:latin typeface="Inter" pitchFamily="34" charset="0"/>
                <a:ea typeface="Inter" pitchFamily="34" charset="-122"/>
                <a:cs typeface="Inter" pitchFamily="34" charset="-120"/>
              </a:rPr>
              <a:t> Machine learning models can be adapted to account for changes in market conditions and consumer preferences.</a:t>
            </a:r>
            <a:endParaRPr lang="en-US" sz="1729" dirty="0"/>
          </a:p>
        </p:txBody>
      </p:sp>
      <p:sp>
        <p:nvSpPr>
          <p:cNvPr id="8" name="Text 6"/>
          <p:cNvSpPr/>
          <p:nvPr/>
        </p:nvSpPr>
        <p:spPr>
          <a:xfrm>
            <a:off x="823317" y="6574988"/>
            <a:ext cx="7497366" cy="1053703"/>
          </a:xfrm>
          <a:prstGeom prst="rect">
            <a:avLst/>
          </a:prstGeom>
          <a:noFill/>
          <a:ln/>
        </p:spPr>
        <p:txBody>
          <a:bodyPr wrap="square" rtlCol="0" anchor="t"/>
          <a:lstStyle/>
          <a:p>
            <a:pPr indent="0" marL="0">
              <a:lnSpc>
                <a:spcPts val="2766"/>
              </a:lnSpc>
              <a:buNone/>
            </a:pPr>
            <a:r>
              <a:rPr lang="en-US" sz="1729" spc="-35" kern="0" dirty="0">
                <a:solidFill>
                  <a:srgbClr val="272525"/>
                </a:solidFill>
                <a:latin typeface="Inter" pitchFamily="34" charset="0"/>
                <a:ea typeface="Inter" pitchFamily="34" charset="-122"/>
                <a:cs typeface="Inter" pitchFamily="34" charset="-120"/>
              </a:rPr>
              <a:t>Using machine learning to forecast product demand can give a business a competitive advantage in the market. By setting the optimal price for its products, the company can boost sales and improve in-store performance.</a:t>
            </a:r>
            <a:endParaRPr lang="en-US" sz="1729" dirty="0"/>
          </a:p>
        </p:txBody>
      </p:sp>
      <p:pic>
        <p:nvPicPr>
          <p:cNvPr id="9" name="Image 0" descr="preencoded.png">    </p:cNvPr>
          <p:cNvPicPr>
            <a:picLocks noChangeAspect="1"/>
          </p:cNvPicPr>
          <p:nvPr/>
        </p:nvPicPr>
        <p:blipFill>
          <a:blip r:embed="rId1"/>
          <a:stretch>
            <a:fillRect/>
          </a:stretch>
        </p:blipFill>
        <p:spPr>
          <a:xfrm>
            <a:off x="9144000" y="0"/>
            <a:ext cx="5486400" cy="8232458"/>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712482"/>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6319599" y="3740110"/>
            <a:ext cx="7477601"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Product Demand Prediction brings a multitude of learning algorithms to the trend analysis stage on sales data. It is a diagnostic process that looks for patterns to help make pricing data-driven decisions with precision and speed, leading to customer satisfaction, reduced costs, and overall profitability.</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136219"/>
            <a:ext cx="495931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Problem Statement</a:t>
            </a:r>
            <a:endParaRPr lang="en-US" sz="4374" dirty="0"/>
          </a:p>
        </p:txBody>
      </p:sp>
      <p:sp>
        <p:nvSpPr>
          <p:cNvPr id="5" name="Shape 3"/>
          <p:cNvSpPr/>
          <p:nvPr/>
        </p:nvSpPr>
        <p:spPr>
          <a:xfrm>
            <a:off x="2037993" y="3274933"/>
            <a:ext cx="3370064" cy="2818328"/>
          </a:xfrm>
          <a:prstGeom prst="roundRect">
            <a:avLst>
              <a:gd name="adj" fmla="val 3548"/>
            </a:avLst>
          </a:prstGeom>
          <a:solidFill>
            <a:srgbClr val="DADBF1"/>
          </a:solidFill>
          <a:ln w="13811">
            <a:solidFill>
              <a:srgbClr val="B5B7E3"/>
            </a:solidFill>
            <a:prstDash val="solid"/>
          </a:ln>
        </p:spPr>
      </p:sp>
      <p:sp>
        <p:nvSpPr>
          <p:cNvPr id="6" name="Text 4"/>
          <p:cNvSpPr/>
          <p:nvPr/>
        </p:nvSpPr>
        <p:spPr>
          <a:xfrm>
            <a:off x="2273975" y="3510915"/>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Goal</a:t>
            </a:r>
            <a:endParaRPr lang="en-US" sz="2187" dirty="0"/>
          </a:p>
        </p:txBody>
      </p:sp>
      <p:sp>
        <p:nvSpPr>
          <p:cNvPr id="7" name="Text 5"/>
          <p:cNvSpPr/>
          <p:nvPr/>
        </p:nvSpPr>
        <p:spPr>
          <a:xfrm>
            <a:off x="2273975" y="4080272"/>
            <a:ext cx="2898100"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Create a machine learning model that forecasts product demand based on historical sales and external factors.</a:t>
            </a:r>
            <a:endParaRPr lang="en-US" sz="1750" dirty="0"/>
          </a:p>
        </p:txBody>
      </p:sp>
      <p:sp>
        <p:nvSpPr>
          <p:cNvPr id="8" name="Shape 6"/>
          <p:cNvSpPr/>
          <p:nvPr/>
        </p:nvSpPr>
        <p:spPr>
          <a:xfrm>
            <a:off x="5630228" y="3274933"/>
            <a:ext cx="3370064" cy="2818328"/>
          </a:xfrm>
          <a:prstGeom prst="roundRect">
            <a:avLst>
              <a:gd name="adj" fmla="val 3548"/>
            </a:avLst>
          </a:prstGeom>
          <a:solidFill>
            <a:srgbClr val="DADBF1"/>
          </a:solidFill>
          <a:ln w="13811">
            <a:solidFill>
              <a:srgbClr val="B5B7E3"/>
            </a:solidFill>
            <a:prstDash val="solid"/>
          </a:ln>
        </p:spPr>
      </p:sp>
      <p:sp>
        <p:nvSpPr>
          <p:cNvPr id="9" name="Text 7"/>
          <p:cNvSpPr/>
          <p:nvPr/>
        </p:nvSpPr>
        <p:spPr>
          <a:xfrm>
            <a:off x="5866209" y="3510915"/>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Objective</a:t>
            </a:r>
            <a:endParaRPr lang="en-US" sz="2187" dirty="0"/>
          </a:p>
        </p:txBody>
      </p:sp>
      <p:sp>
        <p:nvSpPr>
          <p:cNvPr id="10" name="Text 8"/>
          <p:cNvSpPr/>
          <p:nvPr/>
        </p:nvSpPr>
        <p:spPr>
          <a:xfrm>
            <a:off x="5866209" y="4080272"/>
            <a:ext cx="2898100"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Help businesses optimize inventory management and production planning to meet customer needs efficiently</a:t>
            </a:r>
            <a:endParaRPr lang="en-US" sz="1750" dirty="0"/>
          </a:p>
        </p:txBody>
      </p:sp>
      <p:sp>
        <p:nvSpPr>
          <p:cNvPr id="11" name="Shape 9"/>
          <p:cNvSpPr/>
          <p:nvPr/>
        </p:nvSpPr>
        <p:spPr>
          <a:xfrm>
            <a:off x="9222462" y="3274933"/>
            <a:ext cx="3370064" cy="2818328"/>
          </a:xfrm>
          <a:prstGeom prst="roundRect">
            <a:avLst>
              <a:gd name="adj" fmla="val 3548"/>
            </a:avLst>
          </a:prstGeom>
          <a:solidFill>
            <a:srgbClr val="DADBF1"/>
          </a:solidFill>
          <a:ln w="13811">
            <a:solidFill>
              <a:srgbClr val="B5B7E3"/>
            </a:solidFill>
            <a:prstDash val="solid"/>
          </a:ln>
        </p:spPr>
      </p:sp>
      <p:sp>
        <p:nvSpPr>
          <p:cNvPr id="12" name="Text 10"/>
          <p:cNvSpPr/>
          <p:nvPr/>
        </p:nvSpPr>
        <p:spPr>
          <a:xfrm>
            <a:off x="9458444" y="3510915"/>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Process</a:t>
            </a:r>
            <a:endParaRPr lang="en-US" sz="2187" dirty="0"/>
          </a:p>
        </p:txBody>
      </p:sp>
      <p:sp>
        <p:nvSpPr>
          <p:cNvPr id="13" name="Text 11"/>
          <p:cNvSpPr/>
          <p:nvPr/>
        </p:nvSpPr>
        <p:spPr>
          <a:xfrm>
            <a:off x="9458444" y="4080272"/>
            <a:ext cx="2898100"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involves data collection, data pre-processing, feature engineering, model selection, training, and evaluation.</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526423"/>
          </a:xfrm>
          <a:prstGeom prst="rect">
            <a:avLst/>
          </a:prstGeom>
          <a:solidFill>
            <a:srgbClr val="FFFFFF"/>
          </a:solidFill>
          <a:ln w="9644">
            <a:solidFill>
              <a:srgbClr val="E5E0DF"/>
            </a:solidFill>
            <a:prstDash val="solid"/>
          </a:ln>
        </p:spPr>
      </p:sp>
      <p:sp>
        <p:nvSpPr>
          <p:cNvPr id="4" name="Text 2"/>
          <p:cNvSpPr/>
          <p:nvPr/>
        </p:nvSpPr>
        <p:spPr>
          <a:xfrm>
            <a:off x="3621167" y="427673"/>
            <a:ext cx="3110746" cy="486013"/>
          </a:xfrm>
          <a:prstGeom prst="rect">
            <a:avLst/>
          </a:prstGeom>
          <a:noFill/>
          <a:ln/>
        </p:spPr>
        <p:txBody>
          <a:bodyPr wrap="none" rtlCol="0" anchor="t"/>
          <a:lstStyle/>
          <a:p>
            <a:pPr indent="0" marL="0">
              <a:lnSpc>
                <a:spcPts val="3827"/>
              </a:lnSpc>
              <a:buNone/>
            </a:pPr>
            <a:r>
              <a:rPr lang="en-US" sz="3062" b="1" spc="-92" kern="0" dirty="0">
                <a:solidFill>
                  <a:srgbClr val="000000"/>
                </a:solidFill>
                <a:latin typeface="Inter" pitchFamily="34" charset="0"/>
                <a:ea typeface="Inter" pitchFamily="34" charset="-122"/>
                <a:cs typeface="Inter" pitchFamily="34" charset="-120"/>
              </a:rPr>
              <a:t>Design </a:t>
            </a:r>
            <a:endParaRPr lang="en-US" sz="3062" dirty="0"/>
          </a:p>
        </p:txBody>
      </p:sp>
      <p:sp>
        <p:nvSpPr>
          <p:cNvPr id="5" name="Shape 3"/>
          <p:cNvSpPr/>
          <p:nvPr/>
        </p:nvSpPr>
        <p:spPr>
          <a:xfrm>
            <a:off x="7299722" y="1224677"/>
            <a:ext cx="31075" cy="5704284"/>
          </a:xfrm>
          <a:prstGeom prst="rect">
            <a:avLst/>
          </a:prstGeom>
          <a:solidFill>
            <a:srgbClr val="B5B7E3"/>
          </a:solidFill>
          <a:ln/>
        </p:spPr>
      </p:sp>
      <p:sp>
        <p:nvSpPr>
          <p:cNvPr id="6" name="Shape 4"/>
          <p:cNvSpPr/>
          <p:nvPr/>
        </p:nvSpPr>
        <p:spPr>
          <a:xfrm>
            <a:off x="7490162" y="1505486"/>
            <a:ext cx="544354" cy="31075"/>
          </a:xfrm>
          <a:prstGeom prst="rect">
            <a:avLst/>
          </a:prstGeom>
          <a:solidFill>
            <a:srgbClr val="B5B7E3"/>
          </a:solidFill>
          <a:ln/>
        </p:spPr>
      </p:sp>
      <p:sp>
        <p:nvSpPr>
          <p:cNvPr id="7" name="Shape 5"/>
          <p:cNvSpPr/>
          <p:nvPr/>
        </p:nvSpPr>
        <p:spPr>
          <a:xfrm>
            <a:off x="7140238" y="1346121"/>
            <a:ext cx="349925" cy="349925"/>
          </a:xfrm>
          <a:prstGeom prst="roundRect">
            <a:avLst>
              <a:gd name="adj" fmla="val 20002"/>
            </a:avLst>
          </a:prstGeom>
          <a:solidFill>
            <a:srgbClr val="DADBF1"/>
          </a:solidFill>
          <a:ln w="9644">
            <a:solidFill>
              <a:srgbClr val="B5B7E3"/>
            </a:solidFill>
            <a:prstDash val="solid"/>
          </a:ln>
        </p:spPr>
      </p:sp>
      <p:sp>
        <p:nvSpPr>
          <p:cNvPr id="8" name="Text 6"/>
          <p:cNvSpPr/>
          <p:nvPr/>
        </p:nvSpPr>
        <p:spPr>
          <a:xfrm>
            <a:off x="7259538" y="1375172"/>
            <a:ext cx="1112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1</a:t>
            </a:r>
            <a:endParaRPr lang="en-US" sz="1837" dirty="0"/>
          </a:p>
        </p:txBody>
      </p:sp>
      <p:sp>
        <p:nvSpPr>
          <p:cNvPr id="9" name="Text 7"/>
          <p:cNvSpPr/>
          <p:nvPr/>
        </p:nvSpPr>
        <p:spPr>
          <a:xfrm>
            <a:off x="8170664" y="1380173"/>
            <a:ext cx="1555313" cy="243007"/>
          </a:xfrm>
          <a:prstGeom prst="rect">
            <a:avLst/>
          </a:prstGeom>
          <a:noFill/>
          <a:ln/>
        </p:spPr>
        <p:txBody>
          <a:bodyPr wrap="none" rtlCol="0" anchor="t"/>
          <a:lstStyle/>
          <a:p>
            <a:pPr algn="l"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Data Collection</a:t>
            </a:r>
            <a:endParaRPr lang="en-US" sz="1531" dirty="0"/>
          </a:p>
        </p:txBody>
      </p:sp>
      <p:sp>
        <p:nvSpPr>
          <p:cNvPr id="10" name="Text 8"/>
          <p:cNvSpPr/>
          <p:nvPr/>
        </p:nvSpPr>
        <p:spPr>
          <a:xfrm>
            <a:off x="8170664" y="1778675"/>
            <a:ext cx="2838569" cy="248722"/>
          </a:xfrm>
          <a:prstGeom prst="rect">
            <a:avLst/>
          </a:prstGeom>
          <a:noFill/>
          <a:ln/>
        </p:spPr>
        <p:txBody>
          <a:bodyPr wrap="non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Historical sales data</a:t>
            </a:r>
            <a:endParaRPr lang="en-US" sz="1225" dirty="0"/>
          </a:p>
        </p:txBody>
      </p:sp>
      <p:sp>
        <p:nvSpPr>
          <p:cNvPr id="11" name="Shape 9"/>
          <p:cNvSpPr/>
          <p:nvPr/>
        </p:nvSpPr>
        <p:spPr>
          <a:xfrm>
            <a:off x="6595884" y="2283083"/>
            <a:ext cx="544354" cy="31075"/>
          </a:xfrm>
          <a:prstGeom prst="rect">
            <a:avLst/>
          </a:prstGeom>
          <a:solidFill>
            <a:srgbClr val="B5B7E3"/>
          </a:solidFill>
          <a:ln/>
        </p:spPr>
      </p:sp>
      <p:sp>
        <p:nvSpPr>
          <p:cNvPr id="12" name="Shape 10"/>
          <p:cNvSpPr/>
          <p:nvPr/>
        </p:nvSpPr>
        <p:spPr>
          <a:xfrm>
            <a:off x="7140238" y="2123718"/>
            <a:ext cx="349925" cy="349925"/>
          </a:xfrm>
          <a:prstGeom prst="roundRect">
            <a:avLst>
              <a:gd name="adj" fmla="val 20002"/>
            </a:avLst>
          </a:prstGeom>
          <a:solidFill>
            <a:srgbClr val="DADBF1"/>
          </a:solidFill>
          <a:ln w="9644">
            <a:solidFill>
              <a:srgbClr val="B5B7E3"/>
            </a:solidFill>
            <a:prstDash val="solid"/>
          </a:ln>
        </p:spPr>
      </p:sp>
      <p:sp>
        <p:nvSpPr>
          <p:cNvPr id="13" name="Text 11"/>
          <p:cNvSpPr/>
          <p:nvPr/>
        </p:nvSpPr>
        <p:spPr>
          <a:xfrm>
            <a:off x="7240488" y="2152769"/>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2</a:t>
            </a:r>
            <a:endParaRPr lang="en-US" sz="1837" dirty="0"/>
          </a:p>
        </p:txBody>
      </p:sp>
      <p:sp>
        <p:nvSpPr>
          <p:cNvPr id="14" name="Text 12"/>
          <p:cNvSpPr/>
          <p:nvPr/>
        </p:nvSpPr>
        <p:spPr>
          <a:xfrm>
            <a:off x="4596884" y="2157770"/>
            <a:ext cx="1862852" cy="243007"/>
          </a:xfrm>
          <a:prstGeom prst="rect">
            <a:avLst/>
          </a:prstGeom>
          <a:noFill/>
          <a:ln/>
        </p:spPr>
        <p:txBody>
          <a:bodyPr wrap="none" rtlCol="0" anchor="t"/>
          <a:lstStyle/>
          <a:p>
            <a:pPr algn="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Data Pre-processing</a:t>
            </a:r>
            <a:endParaRPr lang="en-US" sz="1531" dirty="0"/>
          </a:p>
        </p:txBody>
      </p:sp>
      <p:sp>
        <p:nvSpPr>
          <p:cNvPr id="15" name="Text 13"/>
          <p:cNvSpPr/>
          <p:nvPr/>
        </p:nvSpPr>
        <p:spPr>
          <a:xfrm>
            <a:off x="3621167" y="2556272"/>
            <a:ext cx="2838569" cy="746165"/>
          </a:xfrm>
          <a:prstGeom prst="rect">
            <a:avLst/>
          </a:prstGeom>
          <a:noFill/>
          <a:ln/>
        </p:spPr>
        <p:txBody>
          <a:bodyPr wrap="square" rtlCol="0" anchor="t"/>
          <a:lstStyle/>
          <a:p>
            <a:pPr algn="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Clean and pre-process data, handle missing values, and convert categorical features into numerical representations</a:t>
            </a:r>
            <a:endParaRPr lang="en-US" sz="1225" dirty="0"/>
          </a:p>
        </p:txBody>
      </p:sp>
      <p:sp>
        <p:nvSpPr>
          <p:cNvPr id="16" name="Shape 14"/>
          <p:cNvSpPr/>
          <p:nvPr/>
        </p:nvSpPr>
        <p:spPr>
          <a:xfrm>
            <a:off x="7490162" y="3088660"/>
            <a:ext cx="544354" cy="31075"/>
          </a:xfrm>
          <a:prstGeom prst="rect">
            <a:avLst/>
          </a:prstGeom>
          <a:solidFill>
            <a:srgbClr val="B5B7E3"/>
          </a:solidFill>
          <a:ln/>
        </p:spPr>
      </p:sp>
      <p:sp>
        <p:nvSpPr>
          <p:cNvPr id="17" name="Shape 15"/>
          <p:cNvSpPr/>
          <p:nvPr/>
        </p:nvSpPr>
        <p:spPr>
          <a:xfrm>
            <a:off x="7140238" y="2929295"/>
            <a:ext cx="349925" cy="349925"/>
          </a:xfrm>
          <a:prstGeom prst="roundRect">
            <a:avLst>
              <a:gd name="adj" fmla="val 20002"/>
            </a:avLst>
          </a:prstGeom>
          <a:solidFill>
            <a:srgbClr val="DADBF1"/>
          </a:solidFill>
          <a:ln w="9644">
            <a:solidFill>
              <a:srgbClr val="B5B7E3"/>
            </a:solidFill>
            <a:prstDash val="solid"/>
          </a:ln>
        </p:spPr>
      </p:sp>
      <p:sp>
        <p:nvSpPr>
          <p:cNvPr id="18" name="Text 16"/>
          <p:cNvSpPr/>
          <p:nvPr/>
        </p:nvSpPr>
        <p:spPr>
          <a:xfrm>
            <a:off x="7236678" y="2958346"/>
            <a:ext cx="15692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3</a:t>
            </a:r>
            <a:endParaRPr lang="en-US" sz="1837" dirty="0"/>
          </a:p>
        </p:txBody>
      </p:sp>
      <p:sp>
        <p:nvSpPr>
          <p:cNvPr id="19" name="Text 17"/>
          <p:cNvSpPr/>
          <p:nvPr/>
        </p:nvSpPr>
        <p:spPr>
          <a:xfrm>
            <a:off x="8170664" y="2963347"/>
            <a:ext cx="1817132" cy="243007"/>
          </a:xfrm>
          <a:prstGeom prst="rect">
            <a:avLst/>
          </a:prstGeom>
          <a:noFill/>
          <a:ln/>
        </p:spPr>
        <p:txBody>
          <a:bodyPr wrap="none" rtlCol="0" anchor="t"/>
          <a:lstStyle/>
          <a:p>
            <a:pPr algn="l"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Feature Engineering</a:t>
            </a:r>
            <a:endParaRPr lang="en-US" sz="1531" dirty="0"/>
          </a:p>
        </p:txBody>
      </p:sp>
      <p:sp>
        <p:nvSpPr>
          <p:cNvPr id="20" name="Text 18"/>
          <p:cNvSpPr/>
          <p:nvPr/>
        </p:nvSpPr>
        <p:spPr>
          <a:xfrm>
            <a:off x="8170664" y="3361849"/>
            <a:ext cx="2838569" cy="746165"/>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Create additional features that capture seasonal patterns, trends, and external influences on product demand</a:t>
            </a:r>
            <a:endParaRPr lang="en-US" sz="1225" dirty="0"/>
          </a:p>
        </p:txBody>
      </p:sp>
      <p:sp>
        <p:nvSpPr>
          <p:cNvPr id="21" name="Shape 19"/>
          <p:cNvSpPr/>
          <p:nvPr/>
        </p:nvSpPr>
        <p:spPr>
          <a:xfrm>
            <a:off x="6595884" y="3894237"/>
            <a:ext cx="544354" cy="31075"/>
          </a:xfrm>
          <a:prstGeom prst="rect">
            <a:avLst/>
          </a:prstGeom>
          <a:solidFill>
            <a:srgbClr val="B5B7E3"/>
          </a:solidFill>
          <a:ln/>
        </p:spPr>
      </p:sp>
      <p:sp>
        <p:nvSpPr>
          <p:cNvPr id="22" name="Shape 20"/>
          <p:cNvSpPr/>
          <p:nvPr/>
        </p:nvSpPr>
        <p:spPr>
          <a:xfrm>
            <a:off x="7140238" y="3734872"/>
            <a:ext cx="349925" cy="349925"/>
          </a:xfrm>
          <a:prstGeom prst="roundRect">
            <a:avLst>
              <a:gd name="adj" fmla="val 20002"/>
            </a:avLst>
          </a:prstGeom>
          <a:solidFill>
            <a:srgbClr val="DADBF1"/>
          </a:solidFill>
          <a:ln w="9644">
            <a:solidFill>
              <a:srgbClr val="B5B7E3"/>
            </a:solidFill>
            <a:prstDash val="solid"/>
          </a:ln>
        </p:spPr>
      </p:sp>
      <p:sp>
        <p:nvSpPr>
          <p:cNvPr id="23" name="Text 21"/>
          <p:cNvSpPr/>
          <p:nvPr/>
        </p:nvSpPr>
        <p:spPr>
          <a:xfrm>
            <a:off x="7240488" y="3763923"/>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4</a:t>
            </a:r>
            <a:endParaRPr lang="en-US" sz="1837" dirty="0"/>
          </a:p>
        </p:txBody>
      </p:sp>
      <p:sp>
        <p:nvSpPr>
          <p:cNvPr id="24" name="Text 22"/>
          <p:cNvSpPr/>
          <p:nvPr/>
        </p:nvSpPr>
        <p:spPr>
          <a:xfrm>
            <a:off x="4904423" y="3768923"/>
            <a:ext cx="1555313" cy="243007"/>
          </a:xfrm>
          <a:prstGeom prst="rect">
            <a:avLst/>
          </a:prstGeom>
          <a:noFill/>
          <a:ln/>
        </p:spPr>
        <p:txBody>
          <a:bodyPr wrap="none" rtlCol="0" anchor="t"/>
          <a:lstStyle/>
          <a:p>
            <a:pPr algn="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Model Selection</a:t>
            </a:r>
            <a:endParaRPr lang="en-US" sz="1531" dirty="0"/>
          </a:p>
        </p:txBody>
      </p:sp>
      <p:sp>
        <p:nvSpPr>
          <p:cNvPr id="25" name="Text 23"/>
          <p:cNvSpPr/>
          <p:nvPr/>
        </p:nvSpPr>
        <p:spPr>
          <a:xfrm>
            <a:off x="3621167" y="4167426"/>
            <a:ext cx="2838569" cy="746165"/>
          </a:xfrm>
          <a:prstGeom prst="rect">
            <a:avLst/>
          </a:prstGeom>
          <a:noFill/>
          <a:ln/>
        </p:spPr>
        <p:txBody>
          <a:bodyPr wrap="square" rtlCol="0" anchor="t"/>
          <a:lstStyle/>
          <a:p>
            <a:pPr algn="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Choose suitable regression algorithms (e.g., Linear Regression, Random Forest, XGBoost) for demand forecasting</a:t>
            </a:r>
            <a:endParaRPr lang="en-US" sz="1225" dirty="0"/>
          </a:p>
        </p:txBody>
      </p:sp>
      <p:sp>
        <p:nvSpPr>
          <p:cNvPr id="26" name="Shape 24"/>
          <p:cNvSpPr/>
          <p:nvPr/>
        </p:nvSpPr>
        <p:spPr>
          <a:xfrm>
            <a:off x="7490162" y="4699814"/>
            <a:ext cx="544354" cy="31075"/>
          </a:xfrm>
          <a:prstGeom prst="rect">
            <a:avLst/>
          </a:prstGeom>
          <a:solidFill>
            <a:srgbClr val="B5B7E3"/>
          </a:solidFill>
          <a:ln/>
        </p:spPr>
      </p:sp>
      <p:sp>
        <p:nvSpPr>
          <p:cNvPr id="27" name="Shape 25"/>
          <p:cNvSpPr/>
          <p:nvPr/>
        </p:nvSpPr>
        <p:spPr>
          <a:xfrm>
            <a:off x="7140238" y="4540448"/>
            <a:ext cx="349925" cy="349925"/>
          </a:xfrm>
          <a:prstGeom prst="roundRect">
            <a:avLst>
              <a:gd name="adj" fmla="val 20002"/>
            </a:avLst>
          </a:prstGeom>
          <a:solidFill>
            <a:srgbClr val="DADBF1"/>
          </a:solidFill>
          <a:ln w="9644">
            <a:solidFill>
              <a:srgbClr val="B5B7E3"/>
            </a:solidFill>
            <a:prstDash val="solid"/>
          </a:ln>
        </p:spPr>
      </p:sp>
      <p:sp>
        <p:nvSpPr>
          <p:cNvPr id="28" name="Text 26"/>
          <p:cNvSpPr/>
          <p:nvPr/>
        </p:nvSpPr>
        <p:spPr>
          <a:xfrm>
            <a:off x="7240488" y="4569500"/>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5</a:t>
            </a:r>
            <a:endParaRPr lang="en-US" sz="1837" dirty="0"/>
          </a:p>
        </p:txBody>
      </p:sp>
      <p:sp>
        <p:nvSpPr>
          <p:cNvPr id="29" name="Text 27"/>
          <p:cNvSpPr/>
          <p:nvPr/>
        </p:nvSpPr>
        <p:spPr>
          <a:xfrm>
            <a:off x="8170664" y="4574500"/>
            <a:ext cx="1555313" cy="243007"/>
          </a:xfrm>
          <a:prstGeom prst="rect">
            <a:avLst/>
          </a:prstGeom>
          <a:noFill/>
          <a:ln/>
        </p:spPr>
        <p:txBody>
          <a:bodyPr wrap="none" rtlCol="0" anchor="t"/>
          <a:lstStyle/>
          <a:p>
            <a:pPr algn="l"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Model Training</a:t>
            </a:r>
            <a:endParaRPr lang="en-US" sz="1531" dirty="0"/>
          </a:p>
        </p:txBody>
      </p:sp>
      <p:sp>
        <p:nvSpPr>
          <p:cNvPr id="30" name="Text 28"/>
          <p:cNvSpPr/>
          <p:nvPr/>
        </p:nvSpPr>
        <p:spPr>
          <a:xfrm>
            <a:off x="8170664" y="4973003"/>
            <a:ext cx="2838569" cy="497443"/>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Train the selected model using the pre-processed data</a:t>
            </a:r>
            <a:endParaRPr lang="en-US" sz="1225" dirty="0"/>
          </a:p>
        </p:txBody>
      </p:sp>
      <p:sp>
        <p:nvSpPr>
          <p:cNvPr id="31" name="Shape 29"/>
          <p:cNvSpPr/>
          <p:nvPr/>
        </p:nvSpPr>
        <p:spPr>
          <a:xfrm>
            <a:off x="6595884" y="5505390"/>
            <a:ext cx="544354" cy="31075"/>
          </a:xfrm>
          <a:prstGeom prst="rect">
            <a:avLst/>
          </a:prstGeom>
          <a:solidFill>
            <a:srgbClr val="B5B7E3"/>
          </a:solidFill>
          <a:ln/>
        </p:spPr>
      </p:sp>
      <p:sp>
        <p:nvSpPr>
          <p:cNvPr id="32" name="Shape 30"/>
          <p:cNvSpPr/>
          <p:nvPr/>
        </p:nvSpPr>
        <p:spPr>
          <a:xfrm>
            <a:off x="7140238" y="5346025"/>
            <a:ext cx="349925" cy="349925"/>
          </a:xfrm>
          <a:prstGeom prst="roundRect">
            <a:avLst>
              <a:gd name="adj" fmla="val 20002"/>
            </a:avLst>
          </a:prstGeom>
          <a:solidFill>
            <a:srgbClr val="DADBF1"/>
          </a:solidFill>
          <a:ln w="9644">
            <a:solidFill>
              <a:srgbClr val="B5B7E3"/>
            </a:solidFill>
            <a:prstDash val="solid"/>
          </a:ln>
        </p:spPr>
      </p:sp>
      <p:sp>
        <p:nvSpPr>
          <p:cNvPr id="33" name="Text 31"/>
          <p:cNvSpPr/>
          <p:nvPr/>
        </p:nvSpPr>
        <p:spPr>
          <a:xfrm>
            <a:off x="7240488" y="5375077"/>
            <a:ext cx="149304" cy="291703"/>
          </a:xfrm>
          <a:prstGeom prst="rect">
            <a:avLst/>
          </a:prstGeom>
          <a:noFill/>
          <a:ln/>
        </p:spPr>
        <p:txBody>
          <a:bodyPr wrap="none" rtlCol="0" anchor="t"/>
          <a:lstStyle/>
          <a:p>
            <a:pPr algn="ctr" indent="0" marL="0">
              <a:lnSpc>
                <a:spcPts val="2296"/>
              </a:lnSpc>
              <a:buNone/>
            </a:pPr>
            <a:r>
              <a:rPr lang="en-US" sz="1837" b="1" spc="-24" kern="0" dirty="0">
                <a:solidFill>
                  <a:srgbClr val="272525"/>
                </a:solidFill>
                <a:latin typeface="Inter" pitchFamily="34" charset="0"/>
                <a:ea typeface="Inter" pitchFamily="34" charset="-122"/>
                <a:cs typeface="Inter" pitchFamily="34" charset="-120"/>
              </a:rPr>
              <a:t>6</a:t>
            </a:r>
            <a:endParaRPr lang="en-US" sz="1837" dirty="0"/>
          </a:p>
        </p:txBody>
      </p:sp>
      <p:sp>
        <p:nvSpPr>
          <p:cNvPr id="34" name="Text 32"/>
          <p:cNvSpPr/>
          <p:nvPr/>
        </p:nvSpPr>
        <p:spPr>
          <a:xfrm>
            <a:off x="4904423" y="5380077"/>
            <a:ext cx="1555313" cy="243007"/>
          </a:xfrm>
          <a:prstGeom prst="rect">
            <a:avLst/>
          </a:prstGeom>
          <a:noFill/>
          <a:ln/>
        </p:spPr>
        <p:txBody>
          <a:bodyPr wrap="none" rtlCol="0" anchor="t"/>
          <a:lstStyle/>
          <a:p>
            <a:pPr algn="r" indent="0" marL="0">
              <a:lnSpc>
                <a:spcPts val="1914"/>
              </a:lnSpc>
              <a:buNone/>
            </a:pPr>
            <a:r>
              <a:rPr lang="en-US" sz="1531" b="1" spc="-46" kern="0" dirty="0">
                <a:solidFill>
                  <a:srgbClr val="272525"/>
                </a:solidFill>
                <a:latin typeface="Inter" pitchFamily="34" charset="0"/>
                <a:ea typeface="Inter" pitchFamily="34" charset="-122"/>
                <a:cs typeface="Inter" pitchFamily="34" charset="-120"/>
              </a:rPr>
              <a:t>Evaluation</a:t>
            </a:r>
            <a:endParaRPr lang="en-US" sz="1531" dirty="0"/>
          </a:p>
        </p:txBody>
      </p:sp>
      <p:sp>
        <p:nvSpPr>
          <p:cNvPr id="35" name="Text 33"/>
          <p:cNvSpPr/>
          <p:nvPr/>
        </p:nvSpPr>
        <p:spPr>
          <a:xfrm>
            <a:off x="3621167" y="5778579"/>
            <a:ext cx="2838569" cy="994886"/>
          </a:xfrm>
          <a:prstGeom prst="rect">
            <a:avLst/>
          </a:prstGeom>
          <a:noFill/>
          <a:ln/>
        </p:spPr>
        <p:txBody>
          <a:bodyPr wrap="square" rtlCol="0" anchor="t"/>
          <a:lstStyle/>
          <a:p>
            <a:pPr algn="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Evaluate the model’s performance using appropriate regression metrics (e.g., Mean Absolute Error, Root Mean Squared Error).</a:t>
            </a:r>
            <a:endParaRPr lang="en-US" sz="1225" dirty="0"/>
          </a:p>
        </p:txBody>
      </p:sp>
      <p:sp>
        <p:nvSpPr>
          <p:cNvPr id="36" name="Text 34"/>
          <p:cNvSpPr/>
          <p:nvPr/>
        </p:nvSpPr>
        <p:spPr>
          <a:xfrm>
            <a:off x="3621167" y="7103864"/>
            <a:ext cx="7388066" cy="994886"/>
          </a:xfrm>
          <a:prstGeom prst="rect">
            <a:avLst/>
          </a:prstGeom>
          <a:noFill/>
          <a:ln/>
        </p:spPr>
        <p:txBody>
          <a:bodyPr wrap="squar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The project aims to train a predictive model for product demand forecasting using various machine learning algorithms. Once the model is trained, it can be used to predict the product's demand at different pricing points. This information can then be used to set the optimal price for the product during the holiday season.</a:t>
            </a:r>
            <a:endParaRPr lang="en-US" sz="1225" dirty="0"/>
          </a:p>
        </p:txBody>
      </p:sp>
      <p:pic>
        <p:nvPicPr>
          <p:cNvPr id="3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338"/>
          </a:xfrm>
          <a:prstGeom prst="rect">
            <a:avLst/>
          </a:prstGeom>
          <a:solidFill>
            <a:srgbClr val="FFFFFF"/>
          </a:solidFill>
          <a:ln w="10358">
            <a:solidFill>
              <a:srgbClr val="E5E0DF"/>
            </a:solidFill>
            <a:prstDash val="solid"/>
          </a:ln>
        </p:spPr>
      </p:sp>
      <p:sp>
        <p:nvSpPr>
          <p:cNvPr id="4" name="Text 2"/>
          <p:cNvSpPr/>
          <p:nvPr/>
        </p:nvSpPr>
        <p:spPr>
          <a:xfrm>
            <a:off x="3340775" y="460177"/>
            <a:ext cx="7948851" cy="1045845"/>
          </a:xfrm>
          <a:prstGeom prst="rect">
            <a:avLst/>
          </a:prstGeom>
          <a:noFill/>
          <a:ln/>
        </p:spPr>
        <p:txBody>
          <a:bodyPr wrap="square" rtlCol="0" anchor="t"/>
          <a:lstStyle/>
          <a:p>
            <a:pPr indent="0" marL="0">
              <a:lnSpc>
                <a:spcPts val="4118"/>
              </a:lnSpc>
              <a:buNone/>
            </a:pPr>
            <a:r>
              <a:rPr lang="en-US" sz="3294" b="1" spc="-99" kern="0" dirty="0">
                <a:solidFill>
                  <a:srgbClr val="000000"/>
                </a:solidFill>
                <a:latin typeface="Inter" pitchFamily="34" charset="0"/>
                <a:ea typeface="Inter" pitchFamily="34" charset="-122"/>
                <a:cs typeface="Inter" pitchFamily="34" charset="-120"/>
              </a:rPr>
              <a:t>Flow chart for product demand prediction</a:t>
            </a:r>
            <a:endParaRPr lang="en-US" sz="3294" dirty="0"/>
          </a:p>
        </p:txBody>
      </p:sp>
      <p:sp>
        <p:nvSpPr>
          <p:cNvPr id="5" name="Shape 3"/>
          <p:cNvSpPr/>
          <p:nvPr/>
        </p:nvSpPr>
        <p:spPr>
          <a:xfrm>
            <a:off x="3340775" y="1840706"/>
            <a:ext cx="7948851" cy="5419011"/>
          </a:xfrm>
          <a:prstGeom prst="roundRect">
            <a:avLst>
              <a:gd name="adj" fmla="val 1390"/>
            </a:avLst>
          </a:prstGeom>
          <a:noFill/>
          <a:ln w="10358">
            <a:solidFill>
              <a:srgbClr val="000000">
                <a:alpha val="8000"/>
              </a:srgbClr>
            </a:solidFill>
            <a:prstDash val="solid"/>
          </a:ln>
        </p:spPr>
      </p:sp>
      <p:sp>
        <p:nvSpPr>
          <p:cNvPr id="6" name="Shape 4"/>
          <p:cNvSpPr/>
          <p:nvPr/>
        </p:nvSpPr>
        <p:spPr>
          <a:xfrm>
            <a:off x="3351133" y="1851065"/>
            <a:ext cx="7928134" cy="5398294"/>
          </a:xfrm>
          <a:prstGeom prst="rect">
            <a:avLst/>
          </a:prstGeom>
          <a:solidFill>
            <a:srgbClr val="FFFFFF">
              <a:alpha val="4000"/>
            </a:srgbClr>
          </a:solidFill>
          <a:ln/>
        </p:spPr>
      </p:sp>
      <p:pic>
        <p:nvPicPr>
          <p:cNvPr id="7" name="Image 0" descr="preencoded.png">    </p:cNvPr>
          <p:cNvPicPr>
            <a:picLocks noChangeAspect="1"/>
          </p:cNvPicPr>
          <p:nvPr/>
        </p:nvPicPr>
        <p:blipFill>
          <a:blip r:embed="rId1"/>
          <a:stretch>
            <a:fillRect/>
          </a:stretch>
        </p:blipFill>
        <p:spPr>
          <a:xfrm>
            <a:off x="3518416" y="1959054"/>
            <a:ext cx="3625691" cy="5182314"/>
          </a:xfrm>
          <a:prstGeom prst="rect">
            <a:avLst/>
          </a:prstGeom>
        </p:spPr>
      </p:pic>
      <p:sp>
        <p:nvSpPr>
          <p:cNvPr id="8" name="Text 5"/>
          <p:cNvSpPr/>
          <p:nvPr/>
        </p:nvSpPr>
        <p:spPr>
          <a:xfrm>
            <a:off x="7486293" y="1959054"/>
            <a:ext cx="3625691" cy="1071086"/>
          </a:xfrm>
          <a:prstGeom prst="rect">
            <a:avLst/>
          </a:prstGeom>
          <a:noFill/>
          <a:ln/>
        </p:spPr>
        <p:txBody>
          <a:bodyPr wrap="square" rtlCol="0" anchor="t"/>
          <a:lstStyle/>
          <a:p>
            <a:pPr indent="0" marL="0">
              <a:lnSpc>
                <a:spcPts val="2108"/>
              </a:lnSpc>
              <a:buNone/>
            </a:pPr>
            <a:r>
              <a:rPr lang="en-US" sz="1318" spc="-26" kern="0" dirty="0">
                <a:solidFill>
                  <a:srgbClr val="272525"/>
                </a:solidFill>
                <a:latin typeface="Inter" pitchFamily="34" charset="0"/>
                <a:ea typeface="Inter" pitchFamily="34" charset="-122"/>
                <a:cs typeface="Inter" pitchFamily="34" charset="-120"/>
              </a:rPr>
              <a:t>Determine product demand based on historical sales data and offer optimal price at which the product can outperform its competitors in the market.</a:t>
            </a:r>
            <a:endParaRPr lang="en-US" sz="1318" dirty="0"/>
          </a:p>
        </p:txBody>
      </p:sp>
      <p:sp>
        <p:nvSpPr>
          <p:cNvPr id="9" name="Text 6"/>
          <p:cNvSpPr/>
          <p:nvPr/>
        </p:nvSpPr>
        <p:spPr>
          <a:xfrm>
            <a:off x="7486293" y="3130510"/>
            <a:ext cx="3625691" cy="803315"/>
          </a:xfrm>
          <a:prstGeom prst="rect">
            <a:avLst/>
          </a:prstGeom>
          <a:noFill/>
          <a:ln/>
        </p:spPr>
        <p:txBody>
          <a:bodyPr wrap="square" rtlCol="0" anchor="t"/>
          <a:lstStyle/>
          <a:p>
            <a:pPr indent="0" marL="0">
              <a:lnSpc>
                <a:spcPts val="2108"/>
              </a:lnSpc>
              <a:buNone/>
            </a:pPr>
            <a:r>
              <a:rPr lang="en-US" sz="1318" spc="-26" kern="0" dirty="0">
                <a:solidFill>
                  <a:srgbClr val="272525"/>
                </a:solidFill>
                <a:latin typeface="Inter" pitchFamily="34" charset="0"/>
                <a:ea typeface="Inter" pitchFamily="34" charset="-122"/>
                <a:cs typeface="Inter" pitchFamily="34" charset="-120"/>
              </a:rPr>
              <a:t>Train a predictive model that can forecast the product's demand under various pricing scenarios.</a:t>
            </a:r>
            <a:endParaRPr lang="en-US" sz="1318" dirty="0"/>
          </a:p>
        </p:txBody>
      </p:sp>
      <p:sp>
        <p:nvSpPr>
          <p:cNvPr id="10" name="Text 7"/>
          <p:cNvSpPr/>
          <p:nvPr/>
        </p:nvSpPr>
        <p:spPr>
          <a:xfrm>
            <a:off x="7486293" y="4034195"/>
            <a:ext cx="3625691" cy="1338858"/>
          </a:xfrm>
          <a:prstGeom prst="rect">
            <a:avLst/>
          </a:prstGeom>
          <a:noFill/>
          <a:ln/>
        </p:spPr>
        <p:txBody>
          <a:bodyPr wrap="square" rtlCol="0" anchor="t"/>
          <a:lstStyle/>
          <a:p>
            <a:pPr indent="0" marL="0">
              <a:lnSpc>
                <a:spcPts val="2108"/>
              </a:lnSpc>
              <a:buNone/>
            </a:pPr>
            <a:r>
              <a:rPr lang="en-US" sz="1318" spc="-26" kern="0" dirty="0">
                <a:solidFill>
                  <a:srgbClr val="272525"/>
                </a:solidFill>
                <a:latin typeface="Inter" pitchFamily="34" charset="0"/>
                <a:ea typeface="Inter" pitchFamily="34" charset="-122"/>
                <a:cs typeface="Inter" pitchFamily="34" charset="-120"/>
              </a:rPr>
              <a:t>Analyze dataset containing historical sales data based on different price points and identify the price point at which the product is perceived to be a better deal compared to competitors.</a:t>
            </a:r>
            <a:endParaRPr lang="en-US" sz="1318" dirty="0"/>
          </a:p>
        </p:txBody>
      </p:sp>
      <p:sp>
        <p:nvSpPr>
          <p:cNvPr id="11" name="Text 8"/>
          <p:cNvSpPr/>
          <p:nvPr/>
        </p:nvSpPr>
        <p:spPr>
          <a:xfrm>
            <a:off x="3340775" y="7510701"/>
            <a:ext cx="1673423" cy="261461"/>
          </a:xfrm>
          <a:prstGeom prst="rect">
            <a:avLst/>
          </a:prstGeom>
          <a:noFill/>
          <a:ln/>
        </p:spPr>
        <p:txBody>
          <a:bodyPr wrap="none" rtlCol="0" anchor="t"/>
          <a:lstStyle/>
          <a:p>
            <a:pPr indent="0" marL="0">
              <a:lnSpc>
                <a:spcPts val="2059"/>
              </a:lnSpc>
              <a:buNone/>
            </a:pPr>
            <a:endParaRPr lang="en-US" sz="1647"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44840"/>
          </a:xfrm>
          <a:prstGeom prst="rect">
            <a:avLst/>
          </a:prstGeom>
          <a:solidFill>
            <a:srgbClr val="FFFFFF"/>
          </a:solidFill>
          <a:ln w="10835">
            <a:solidFill>
              <a:srgbClr val="E5E0DF"/>
            </a:solidFill>
            <a:prstDash val="solid"/>
          </a:ln>
        </p:spPr>
      </p:sp>
      <p:sp>
        <p:nvSpPr>
          <p:cNvPr id="4" name="Text 2"/>
          <p:cNvSpPr/>
          <p:nvPr/>
        </p:nvSpPr>
        <p:spPr>
          <a:xfrm>
            <a:off x="3158133" y="481251"/>
            <a:ext cx="3987403" cy="546854"/>
          </a:xfrm>
          <a:prstGeom prst="rect">
            <a:avLst/>
          </a:prstGeom>
          <a:noFill/>
          <a:ln/>
        </p:spPr>
        <p:txBody>
          <a:bodyPr wrap="none" rtlCol="0" anchor="t"/>
          <a:lstStyle/>
          <a:p>
            <a:pPr indent="0" marL="0">
              <a:lnSpc>
                <a:spcPts val="4307"/>
              </a:lnSpc>
              <a:buNone/>
            </a:pPr>
            <a:r>
              <a:rPr lang="en-US" sz="3446" b="1" spc="-103" kern="0" dirty="0">
                <a:solidFill>
                  <a:srgbClr val="000000"/>
                </a:solidFill>
                <a:latin typeface="Inter" pitchFamily="34" charset="0"/>
                <a:ea typeface="Inter" pitchFamily="34" charset="-122"/>
                <a:cs typeface="Inter" pitchFamily="34" charset="-120"/>
              </a:rPr>
              <a:t>Dataset Information</a:t>
            </a:r>
            <a:endParaRPr lang="en-US" sz="3446" dirty="0"/>
          </a:p>
        </p:txBody>
      </p:sp>
      <p:sp>
        <p:nvSpPr>
          <p:cNvPr id="5" name="Shape 3"/>
          <p:cNvSpPr/>
          <p:nvPr/>
        </p:nvSpPr>
        <p:spPr>
          <a:xfrm>
            <a:off x="3158133" y="1378148"/>
            <a:ext cx="8314134" cy="5068491"/>
          </a:xfrm>
          <a:prstGeom prst="roundRect">
            <a:avLst>
              <a:gd name="adj" fmla="val 1554"/>
            </a:avLst>
          </a:prstGeom>
          <a:noFill/>
          <a:ln w="10835">
            <a:solidFill>
              <a:srgbClr val="000000">
                <a:alpha val="8000"/>
              </a:srgbClr>
            </a:solidFill>
            <a:prstDash val="solid"/>
          </a:ln>
        </p:spPr>
      </p:sp>
      <p:sp>
        <p:nvSpPr>
          <p:cNvPr id="6" name="Shape 4"/>
          <p:cNvSpPr/>
          <p:nvPr/>
        </p:nvSpPr>
        <p:spPr>
          <a:xfrm>
            <a:off x="3168968" y="1388983"/>
            <a:ext cx="8292465" cy="785336"/>
          </a:xfrm>
          <a:prstGeom prst="rect">
            <a:avLst/>
          </a:prstGeom>
          <a:solidFill>
            <a:srgbClr val="FFFFFF">
              <a:alpha val="4000"/>
            </a:srgbClr>
          </a:solidFill>
          <a:ln/>
        </p:spPr>
      </p:sp>
      <p:sp>
        <p:nvSpPr>
          <p:cNvPr id="7" name="Text 5"/>
          <p:cNvSpPr/>
          <p:nvPr/>
        </p:nvSpPr>
        <p:spPr>
          <a:xfrm>
            <a:off x="3343989" y="1501616"/>
            <a:ext cx="3792379" cy="280035"/>
          </a:xfrm>
          <a:prstGeom prst="rect">
            <a:avLst/>
          </a:prstGeom>
          <a:noFill/>
          <a:ln/>
        </p:spPr>
        <p:txBody>
          <a:bodyPr wrap="non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Product ID</a:t>
            </a:r>
            <a:endParaRPr lang="en-US" sz="1378" dirty="0"/>
          </a:p>
        </p:txBody>
      </p:sp>
      <p:sp>
        <p:nvSpPr>
          <p:cNvPr id="8" name="Text 6"/>
          <p:cNvSpPr/>
          <p:nvPr/>
        </p:nvSpPr>
        <p:spPr>
          <a:xfrm>
            <a:off x="7494032" y="1501616"/>
            <a:ext cx="3792379" cy="560070"/>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Each product has a unique identifier to distinguish between different items.</a:t>
            </a:r>
            <a:endParaRPr lang="en-US" sz="1378" dirty="0"/>
          </a:p>
        </p:txBody>
      </p:sp>
      <p:sp>
        <p:nvSpPr>
          <p:cNvPr id="9" name="Shape 7"/>
          <p:cNvSpPr/>
          <p:nvPr/>
        </p:nvSpPr>
        <p:spPr>
          <a:xfrm>
            <a:off x="3168968" y="2174319"/>
            <a:ext cx="8292465" cy="1065371"/>
          </a:xfrm>
          <a:prstGeom prst="rect">
            <a:avLst/>
          </a:prstGeom>
          <a:solidFill>
            <a:srgbClr val="000000">
              <a:alpha val="4000"/>
            </a:srgbClr>
          </a:solidFill>
          <a:ln/>
        </p:spPr>
      </p:sp>
      <p:sp>
        <p:nvSpPr>
          <p:cNvPr id="10" name="Text 8"/>
          <p:cNvSpPr/>
          <p:nvPr/>
        </p:nvSpPr>
        <p:spPr>
          <a:xfrm>
            <a:off x="3343989" y="2286953"/>
            <a:ext cx="3792379" cy="280035"/>
          </a:xfrm>
          <a:prstGeom prst="rect">
            <a:avLst/>
          </a:prstGeom>
          <a:noFill/>
          <a:ln/>
        </p:spPr>
        <p:txBody>
          <a:bodyPr wrap="non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Store ID</a:t>
            </a:r>
            <a:endParaRPr lang="en-US" sz="1378" dirty="0"/>
          </a:p>
        </p:txBody>
      </p:sp>
      <p:sp>
        <p:nvSpPr>
          <p:cNvPr id="11" name="Text 9"/>
          <p:cNvSpPr/>
          <p:nvPr/>
        </p:nvSpPr>
        <p:spPr>
          <a:xfrm>
            <a:off x="7494032" y="2286953"/>
            <a:ext cx="3792379" cy="840105"/>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Identifies the specific store or location where the product was sold, helping in understanding regional variations in the demand</a:t>
            </a:r>
            <a:endParaRPr lang="en-US" sz="1378" dirty="0"/>
          </a:p>
        </p:txBody>
      </p:sp>
      <p:sp>
        <p:nvSpPr>
          <p:cNvPr id="12" name="Shape 10"/>
          <p:cNvSpPr/>
          <p:nvPr/>
        </p:nvSpPr>
        <p:spPr>
          <a:xfrm>
            <a:off x="3168968" y="3239691"/>
            <a:ext cx="8292465" cy="1065371"/>
          </a:xfrm>
          <a:prstGeom prst="rect">
            <a:avLst/>
          </a:prstGeom>
          <a:solidFill>
            <a:srgbClr val="FFFFFF">
              <a:alpha val="4000"/>
            </a:srgbClr>
          </a:solidFill>
          <a:ln/>
        </p:spPr>
      </p:sp>
      <p:sp>
        <p:nvSpPr>
          <p:cNvPr id="13" name="Text 11"/>
          <p:cNvSpPr/>
          <p:nvPr/>
        </p:nvSpPr>
        <p:spPr>
          <a:xfrm>
            <a:off x="3343989" y="3352324"/>
            <a:ext cx="3792379" cy="280035"/>
          </a:xfrm>
          <a:prstGeom prst="rect">
            <a:avLst/>
          </a:prstGeom>
          <a:noFill/>
          <a:ln/>
        </p:spPr>
        <p:txBody>
          <a:bodyPr wrap="non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Total Price</a:t>
            </a:r>
            <a:endParaRPr lang="en-US" sz="1378" dirty="0"/>
          </a:p>
        </p:txBody>
      </p:sp>
      <p:sp>
        <p:nvSpPr>
          <p:cNvPr id="14" name="Text 12"/>
          <p:cNvSpPr/>
          <p:nvPr/>
        </p:nvSpPr>
        <p:spPr>
          <a:xfrm>
            <a:off x="7494032" y="3352324"/>
            <a:ext cx="3792379" cy="840105"/>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The actual price at which the product was sold to customers during the sales transaction, including any discounts or promotions applied.</a:t>
            </a:r>
            <a:endParaRPr lang="en-US" sz="1378" dirty="0"/>
          </a:p>
        </p:txBody>
      </p:sp>
      <p:sp>
        <p:nvSpPr>
          <p:cNvPr id="15" name="Shape 13"/>
          <p:cNvSpPr/>
          <p:nvPr/>
        </p:nvSpPr>
        <p:spPr>
          <a:xfrm>
            <a:off x="3168968" y="4305062"/>
            <a:ext cx="8292465" cy="1065371"/>
          </a:xfrm>
          <a:prstGeom prst="rect">
            <a:avLst/>
          </a:prstGeom>
          <a:solidFill>
            <a:srgbClr val="000000">
              <a:alpha val="4000"/>
            </a:srgbClr>
          </a:solidFill>
          <a:ln/>
        </p:spPr>
      </p:sp>
      <p:sp>
        <p:nvSpPr>
          <p:cNvPr id="16" name="Text 14"/>
          <p:cNvSpPr/>
          <p:nvPr/>
        </p:nvSpPr>
        <p:spPr>
          <a:xfrm>
            <a:off x="3343989" y="4417695"/>
            <a:ext cx="3792379" cy="280035"/>
          </a:xfrm>
          <a:prstGeom prst="rect">
            <a:avLst/>
          </a:prstGeom>
          <a:noFill/>
          <a:ln/>
        </p:spPr>
        <p:txBody>
          <a:bodyPr wrap="non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Base Price</a:t>
            </a:r>
            <a:endParaRPr lang="en-US" sz="1378" dirty="0"/>
          </a:p>
        </p:txBody>
      </p:sp>
      <p:sp>
        <p:nvSpPr>
          <p:cNvPr id="17" name="Text 15"/>
          <p:cNvSpPr/>
          <p:nvPr/>
        </p:nvSpPr>
        <p:spPr>
          <a:xfrm>
            <a:off x="7494032" y="4417695"/>
            <a:ext cx="3792379" cy="840105"/>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The original or standard price at which the product is typically sold before any discounts or promotions are applied.</a:t>
            </a:r>
            <a:endParaRPr lang="en-US" sz="1378" dirty="0"/>
          </a:p>
        </p:txBody>
      </p:sp>
      <p:sp>
        <p:nvSpPr>
          <p:cNvPr id="18" name="Shape 16"/>
          <p:cNvSpPr/>
          <p:nvPr/>
        </p:nvSpPr>
        <p:spPr>
          <a:xfrm>
            <a:off x="3168968" y="5370433"/>
            <a:ext cx="8292465" cy="1065371"/>
          </a:xfrm>
          <a:prstGeom prst="rect">
            <a:avLst/>
          </a:prstGeom>
          <a:solidFill>
            <a:srgbClr val="FFFFFF">
              <a:alpha val="4000"/>
            </a:srgbClr>
          </a:solidFill>
          <a:ln/>
        </p:spPr>
      </p:sp>
      <p:sp>
        <p:nvSpPr>
          <p:cNvPr id="19" name="Text 17"/>
          <p:cNvSpPr/>
          <p:nvPr/>
        </p:nvSpPr>
        <p:spPr>
          <a:xfrm>
            <a:off x="3343989" y="5483066"/>
            <a:ext cx="3792379" cy="280035"/>
          </a:xfrm>
          <a:prstGeom prst="rect">
            <a:avLst/>
          </a:prstGeom>
          <a:noFill/>
          <a:ln/>
        </p:spPr>
        <p:txBody>
          <a:bodyPr wrap="non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Units Sold (Quantity Demanded)</a:t>
            </a:r>
            <a:endParaRPr lang="en-US" sz="1378" dirty="0"/>
          </a:p>
        </p:txBody>
      </p:sp>
      <p:sp>
        <p:nvSpPr>
          <p:cNvPr id="20" name="Text 18"/>
          <p:cNvSpPr/>
          <p:nvPr/>
        </p:nvSpPr>
        <p:spPr>
          <a:xfrm>
            <a:off x="7494032" y="5483066"/>
            <a:ext cx="3792379" cy="840105"/>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The quantity of the product sold at a given price point, reflecting the demand for the product at that particular price.</a:t>
            </a:r>
            <a:endParaRPr lang="en-US" sz="1378" dirty="0"/>
          </a:p>
        </p:txBody>
      </p:sp>
      <p:sp>
        <p:nvSpPr>
          <p:cNvPr id="21" name="Text 19"/>
          <p:cNvSpPr/>
          <p:nvPr/>
        </p:nvSpPr>
        <p:spPr>
          <a:xfrm>
            <a:off x="3158133" y="6643449"/>
            <a:ext cx="8314134" cy="1120140"/>
          </a:xfrm>
          <a:prstGeom prst="rect">
            <a:avLst/>
          </a:prstGeom>
          <a:noFill/>
          <a:ln/>
        </p:spPr>
        <p:txBody>
          <a:bodyPr wrap="square" rtlCol="0" anchor="t"/>
          <a:lstStyle/>
          <a:p>
            <a:pPr indent="0" marL="0">
              <a:lnSpc>
                <a:spcPts val="2205"/>
              </a:lnSpc>
              <a:buNone/>
            </a:pPr>
            <a:r>
              <a:rPr lang="en-US" sz="1378" spc="-28" kern="0" dirty="0">
                <a:solidFill>
                  <a:srgbClr val="272525"/>
                </a:solidFill>
                <a:latin typeface="Inter" pitchFamily="34" charset="0"/>
                <a:ea typeface="Inter" pitchFamily="34" charset="-122"/>
                <a:cs typeface="Inter" pitchFamily="34" charset="-120"/>
              </a:rPr>
              <a:t>The primary goal is to create a predictive model that can estimate the demand for the product in the market under different pricing strategies. By analyzing historical sales data, we want to identify the price point at which the product is perceived to be a better deal compared to competitors, leading to increased sales.</a:t>
            </a:r>
            <a:endParaRPr lang="en-US" sz="1378"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03177"/>
            <a:ext cx="460879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Linear Regression</a:t>
            </a:r>
            <a:endParaRPr lang="en-US" sz="4374" dirty="0"/>
          </a:p>
        </p:txBody>
      </p:sp>
      <p:sp>
        <p:nvSpPr>
          <p:cNvPr id="5" name="Shape 3"/>
          <p:cNvSpPr/>
          <p:nvPr/>
        </p:nvSpPr>
        <p:spPr>
          <a:xfrm>
            <a:off x="2037993" y="2741890"/>
            <a:ext cx="3370064" cy="3884533"/>
          </a:xfrm>
          <a:prstGeom prst="roundRect">
            <a:avLst>
              <a:gd name="adj" fmla="val 2967"/>
            </a:avLst>
          </a:prstGeom>
          <a:solidFill>
            <a:srgbClr val="DADBF1"/>
          </a:solidFill>
          <a:ln w="13811">
            <a:solidFill>
              <a:srgbClr val="B5B7E3"/>
            </a:solidFill>
            <a:prstDash val="solid"/>
          </a:ln>
        </p:spPr>
      </p:sp>
      <p:sp>
        <p:nvSpPr>
          <p:cNvPr id="6" name="Text 4"/>
          <p:cNvSpPr/>
          <p:nvPr/>
        </p:nvSpPr>
        <p:spPr>
          <a:xfrm>
            <a:off x="2273975" y="2977872"/>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Algorithm</a:t>
            </a:r>
            <a:endParaRPr lang="en-US" sz="2187" dirty="0"/>
          </a:p>
        </p:txBody>
      </p:sp>
      <p:sp>
        <p:nvSpPr>
          <p:cNvPr id="7" name="Text 5"/>
          <p:cNvSpPr/>
          <p:nvPr/>
        </p:nvSpPr>
        <p:spPr>
          <a:xfrm>
            <a:off x="2273975" y="3547229"/>
            <a:ext cx="2898100"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 simple but effective algorithm that models the relationship between the product price and units sold.</a:t>
            </a:r>
            <a:endParaRPr lang="en-US" sz="1750" dirty="0"/>
          </a:p>
        </p:txBody>
      </p:sp>
      <p:sp>
        <p:nvSpPr>
          <p:cNvPr id="8" name="Shape 6"/>
          <p:cNvSpPr/>
          <p:nvPr/>
        </p:nvSpPr>
        <p:spPr>
          <a:xfrm>
            <a:off x="5630228" y="2741890"/>
            <a:ext cx="3370064" cy="3884533"/>
          </a:xfrm>
          <a:prstGeom prst="roundRect">
            <a:avLst>
              <a:gd name="adj" fmla="val 2967"/>
            </a:avLst>
          </a:prstGeom>
          <a:solidFill>
            <a:srgbClr val="DADBF1"/>
          </a:solidFill>
          <a:ln w="13811">
            <a:solidFill>
              <a:srgbClr val="B5B7E3"/>
            </a:solidFill>
            <a:prstDash val="solid"/>
          </a:ln>
        </p:spPr>
      </p:sp>
      <p:sp>
        <p:nvSpPr>
          <p:cNvPr id="9" name="Text 7"/>
          <p:cNvSpPr/>
          <p:nvPr/>
        </p:nvSpPr>
        <p:spPr>
          <a:xfrm>
            <a:off x="5866209" y="2977872"/>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Process</a:t>
            </a:r>
            <a:endParaRPr lang="en-US" sz="2187" dirty="0"/>
          </a:p>
        </p:txBody>
      </p:sp>
      <p:sp>
        <p:nvSpPr>
          <p:cNvPr id="10" name="Text 8"/>
          <p:cNvSpPr/>
          <p:nvPr/>
        </p:nvSpPr>
        <p:spPr>
          <a:xfrm>
            <a:off x="5866209" y="3547229"/>
            <a:ext cx="2898100" cy="284321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Through this algorithm, we can identify the price bracket that leads to an increase in demand, eventually leading to an increase in production planning, and inventory management.</a:t>
            </a:r>
            <a:endParaRPr lang="en-US" sz="1750" dirty="0"/>
          </a:p>
        </p:txBody>
      </p:sp>
      <p:sp>
        <p:nvSpPr>
          <p:cNvPr id="11" name="Shape 9"/>
          <p:cNvSpPr/>
          <p:nvPr/>
        </p:nvSpPr>
        <p:spPr>
          <a:xfrm>
            <a:off x="9222462" y="2741890"/>
            <a:ext cx="3370064" cy="3884533"/>
          </a:xfrm>
          <a:prstGeom prst="roundRect">
            <a:avLst>
              <a:gd name="adj" fmla="val 2967"/>
            </a:avLst>
          </a:prstGeom>
          <a:solidFill>
            <a:srgbClr val="DADBF1"/>
          </a:solidFill>
          <a:ln w="13811">
            <a:solidFill>
              <a:srgbClr val="B5B7E3"/>
            </a:solidFill>
            <a:prstDash val="solid"/>
          </a:ln>
        </p:spPr>
      </p:sp>
      <p:sp>
        <p:nvSpPr>
          <p:cNvPr id="12" name="Text 10"/>
          <p:cNvSpPr/>
          <p:nvPr/>
        </p:nvSpPr>
        <p:spPr>
          <a:xfrm>
            <a:off x="9458444" y="2977872"/>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Benefits</a:t>
            </a:r>
            <a:endParaRPr lang="en-US" sz="2187" dirty="0"/>
          </a:p>
        </p:txBody>
      </p:sp>
      <p:sp>
        <p:nvSpPr>
          <p:cNvPr id="13" name="Text 11"/>
          <p:cNvSpPr/>
          <p:nvPr/>
        </p:nvSpPr>
        <p:spPr>
          <a:xfrm>
            <a:off x="9458444" y="3547229"/>
            <a:ext cx="2898100"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algorithm is straightforward and can analyze and predict demand based on one independent variable.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037153"/>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Decision Trees</a:t>
            </a:r>
            <a:endParaRPr lang="en-US" sz="4374" dirty="0"/>
          </a:p>
        </p:txBody>
      </p:sp>
      <p:pic>
        <p:nvPicPr>
          <p:cNvPr id="5" name="Image 0" descr="preencoded.png">    </p:cNvPr>
          <p:cNvPicPr>
            <a:picLocks noChangeAspect="1"/>
          </p:cNvPicPr>
          <p:nvPr/>
        </p:nvPicPr>
        <p:blipFill>
          <a:blip r:embed="rId1"/>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Algorithm</a:t>
            </a:r>
            <a:endParaRPr lang="en-US" sz="2187" dirty="0"/>
          </a:p>
        </p:txBody>
      </p:sp>
      <p:sp>
        <p:nvSpPr>
          <p:cNvPr id="7" name="Text 4"/>
          <p:cNvSpPr/>
          <p:nvPr/>
        </p:nvSpPr>
        <p:spPr>
          <a:xfrm>
            <a:off x="2037993" y="5059799"/>
            <a:ext cx="3295888" cy="1777008"/>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decision tree algorithm can learn complex relationships between the features in the dataset and the target variable(units sold).</a:t>
            </a:r>
            <a:endParaRPr lang="en-US" sz="1750" dirty="0"/>
          </a:p>
        </p:txBody>
      </p:sp>
      <p:pic>
        <p:nvPicPr>
          <p:cNvPr id="8" name="Image 1" descr="preencoded.png">    </p:cNvPr>
          <p:cNvPicPr>
            <a:picLocks noChangeAspect="1"/>
          </p:cNvPicPr>
          <p:nvPr/>
        </p:nvPicPr>
        <p:blipFill>
          <a:blip r:embed="rId2"/>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Process</a:t>
            </a: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algorithm generates prediction models and can provide health check-ups on existing models, analyzing granular data across independent variables.</a:t>
            </a:r>
            <a:endParaRPr lang="en-US" sz="1750" dirty="0"/>
          </a:p>
        </p:txBody>
      </p:sp>
      <p:pic>
        <p:nvPicPr>
          <p:cNvPr id="11" name="Image 2" descr="preencoded.png">    </p:cNvPr>
          <p:cNvPicPr>
            <a:picLocks noChangeAspect="1"/>
          </p:cNvPicPr>
          <p:nvPr/>
        </p:nvPicPr>
        <p:blipFill>
          <a:blip r:embed="rId3"/>
          <a:stretch>
            <a:fillRect/>
          </a:stretch>
        </p:blipFill>
        <p:spPr>
          <a:xfrm>
            <a:off x="9296400" y="2175867"/>
            <a:ext cx="3296007" cy="2037040"/>
          </a:xfrm>
          <a:prstGeom prst="rect">
            <a:avLst/>
          </a:prstGeom>
        </p:spPr>
      </p:pic>
      <p:sp>
        <p:nvSpPr>
          <p:cNvPr id="12" name="Text 7"/>
          <p:cNvSpPr/>
          <p:nvPr/>
        </p:nvSpPr>
        <p:spPr>
          <a:xfrm>
            <a:off x="9296400"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Benefits</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Some benefits of Decision Trees include the ease of interpretation and the ability to identify the factors that lead to product demand fluctuations in retrospect.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930235"/>
            <a:ext cx="7301032"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Gradient Boosting Machines</a:t>
            </a:r>
            <a:endParaRPr lang="en-US" sz="4374" dirty="0"/>
          </a:p>
        </p:txBody>
      </p:sp>
      <p:sp>
        <p:nvSpPr>
          <p:cNvPr id="5" name="Shape 3"/>
          <p:cNvSpPr/>
          <p:nvPr/>
        </p:nvSpPr>
        <p:spPr>
          <a:xfrm>
            <a:off x="7293054" y="2068949"/>
            <a:ext cx="44410" cy="5230297"/>
          </a:xfrm>
          <a:prstGeom prst="rect">
            <a:avLst/>
          </a:prstGeom>
          <a:solidFill>
            <a:srgbClr val="B5B7E3"/>
          </a:solidFill>
          <a:ln/>
        </p:spPr>
      </p:sp>
      <p:sp>
        <p:nvSpPr>
          <p:cNvPr id="6" name="Shape 4"/>
          <p:cNvSpPr/>
          <p:nvPr/>
        </p:nvSpPr>
        <p:spPr>
          <a:xfrm>
            <a:off x="7565172" y="2470249"/>
            <a:ext cx="777597" cy="44410"/>
          </a:xfrm>
          <a:prstGeom prst="rect">
            <a:avLst/>
          </a:prstGeom>
          <a:solidFill>
            <a:srgbClr val="B5B7E3"/>
          </a:solidFill>
          <a:ln/>
        </p:spPr>
      </p:sp>
      <p:sp>
        <p:nvSpPr>
          <p:cNvPr id="7" name="Shape 5"/>
          <p:cNvSpPr/>
          <p:nvPr/>
        </p:nvSpPr>
        <p:spPr>
          <a:xfrm>
            <a:off x="7065228" y="2242542"/>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7233583" y="2284214"/>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291120"/>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Algorithm</a:t>
            </a:r>
            <a:endParaRPr lang="en-US" sz="2187" dirty="0"/>
          </a:p>
        </p:txBody>
      </p:sp>
      <p:sp>
        <p:nvSpPr>
          <p:cNvPr id="10" name="Text 8"/>
          <p:cNvSpPr/>
          <p:nvPr/>
        </p:nvSpPr>
        <p:spPr>
          <a:xfrm>
            <a:off x="8537258" y="2860477"/>
            <a:ext cx="4055150"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algorithm combines the predictions of multiple decision trees to produce a more accurate forecast.</a:t>
            </a:r>
            <a:endParaRPr lang="en-US" sz="1750" dirty="0"/>
          </a:p>
        </p:txBody>
      </p:sp>
      <p:sp>
        <p:nvSpPr>
          <p:cNvPr id="11" name="Shape 9"/>
          <p:cNvSpPr/>
          <p:nvPr/>
        </p:nvSpPr>
        <p:spPr>
          <a:xfrm>
            <a:off x="6287631" y="3581102"/>
            <a:ext cx="777597" cy="44410"/>
          </a:xfrm>
          <a:prstGeom prst="rect">
            <a:avLst/>
          </a:prstGeom>
          <a:solidFill>
            <a:srgbClr val="B5B7E3"/>
          </a:solidFill>
          <a:ln/>
        </p:spPr>
      </p:sp>
      <p:sp>
        <p:nvSpPr>
          <p:cNvPr id="12" name="Shape 10"/>
          <p:cNvSpPr/>
          <p:nvPr/>
        </p:nvSpPr>
        <p:spPr>
          <a:xfrm>
            <a:off x="7065228" y="3353395"/>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7214533" y="3395067"/>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401973"/>
            <a:ext cx="2221944" cy="347186"/>
          </a:xfrm>
          <a:prstGeom prst="rect">
            <a:avLst/>
          </a:prstGeom>
          <a:noFill/>
          <a:ln/>
        </p:spPr>
        <p:txBody>
          <a:bodyPr wrap="none" rtlCol="0" anchor="t"/>
          <a:lstStyle/>
          <a:p>
            <a:pPr algn="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Process</a:t>
            </a:r>
            <a:endParaRPr lang="en-US" sz="2187" dirty="0"/>
          </a:p>
        </p:txBody>
      </p:sp>
      <p:sp>
        <p:nvSpPr>
          <p:cNvPr id="15" name="Text 13"/>
          <p:cNvSpPr/>
          <p:nvPr/>
        </p:nvSpPr>
        <p:spPr>
          <a:xfrm>
            <a:off x="2037993" y="3971330"/>
            <a:ext cx="4055150" cy="1777008"/>
          </a:xfrm>
          <a:prstGeom prst="rect">
            <a:avLst/>
          </a:prstGeom>
          <a:noFill/>
          <a:ln/>
        </p:spPr>
        <p:txBody>
          <a:bodyPr wrap="square" rtlCol="0" anchor="t"/>
          <a:lstStyle/>
          <a:p>
            <a:pPr algn="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Gradient Boosting Machines use information from different points in time to build a more accurate model of forecasting product demand under different pricing scenarios.</a:t>
            </a:r>
            <a:endParaRPr lang="en-US" sz="1750" dirty="0"/>
          </a:p>
        </p:txBody>
      </p:sp>
      <p:sp>
        <p:nvSpPr>
          <p:cNvPr id="16" name="Shape 14"/>
          <p:cNvSpPr/>
          <p:nvPr/>
        </p:nvSpPr>
        <p:spPr>
          <a:xfrm>
            <a:off x="7565172" y="5087481"/>
            <a:ext cx="777597" cy="44410"/>
          </a:xfrm>
          <a:prstGeom prst="rect">
            <a:avLst/>
          </a:prstGeom>
          <a:solidFill>
            <a:srgbClr val="B5B7E3"/>
          </a:solidFill>
          <a:ln/>
        </p:spPr>
      </p:sp>
      <p:sp>
        <p:nvSpPr>
          <p:cNvPr id="17" name="Shape 15"/>
          <p:cNvSpPr/>
          <p:nvPr/>
        </p:nvSpPr>
        <p:spPr>
          <a:xfrm>
            <a:off x="7065228" y="4859774"/>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7210723" y="4901446"/>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908352"/>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Benefits</a:t>
            </a:r>
            <a:endParaRPr lang="en-US" sz="2187" dirty="0"/>
          </a:p>
        </p:txBody>
      </p:sp>
      <p:sp>
        <p:nvSpPr>
          <p:cNvPr id="20" name="Text 18"/>
          <p:cNvSpPr/>
          <p:nvPr/>
        </p:nvSpPr>
        <p:spPr>
          <a:xfrm>
            <a:off x="8537258" y="5477708"/>
            <a:ext cx="4055150"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algorithm is relatively quick and accurate, and its approach to improving random forest models can also make for a more comprehensive analysis.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791"/>
          </a:xfrm>
          <a:prstGeom prst="rect">
            <a:avLst/>
          </a:prstGeom>
          <a:solidFill>
            <a:srgbClr val="FFFFFF"/>
          </a:solidFill>
          <a:ln w="13573">
            <a:solidFill>
              <a:srgbClr val="E5E0DF"/>
            </a:solidFill>
            <a:prstDash val="solid"/>
          </a:ln>
        </p:spPr>
      </p:sp>
      <p:sp>
        <p:nvSpPr>
          <p:cNvPr id="4" name="Text 2"/>
          <p:cNvSpPr/>
          <p:nvPr/>
        </p:nvSpPr>
        <p:spPr>
          <a:xfrm>
            <a:off x="6305193" y="600432"/>
            <a:ext cx="4367093" cy="682347"/>
          </a:xfrm>
          <a:prstGeom prst="rect">
            <a:avLst/>
          </a:prstGeom>
          <a:noFill/>
          <a:ln/>
        </p:spPr>
        <p:txBody>
          <a:bodyPr wrap="none" rtlCol="0" anchor="t"/>
          <a:lstStyle/>
          <a:p>
            <a:pPr indent="0" marL="0">
              <a:lnSpc>
                <a:spcPts val="5373"/>
              </a:lnSpc>
              <a:buNone/>
            </a:pPr>
            <a:r>
              <a:rPr lang="en-US" sz="4298" b="1" spc="-129" kern="0" dirty="0">
                <a:solidFill>
                  <a:srgbClr val="000000"/>
                </a:solidFill>
                <a:latin typeface="Inter" pitchFamily="34" charset="0"/>
                <a:ea typeface="Inter" pitchFamily="34" charset="-122"/>
                <a:cs typeface="Inter" pitchFamily="34" charset="-120"/>
              </a:rPr>
              <a:t>Random Forests</a:t>
            </a:r>
            <a:endParaRPr lang="en-US" sz="4298" dirty="0"/>
          </a:p>
        </p:txBody>
      </p:sp>
      <p:sp>
        <p:nvSpPr>
          <p:cNvPr id="5" name="Shape 3"/>
          <p:cNvSpPr/>
          <p:nvPr/>
        </p:nvSpPr>
        <p:spPr>
          <a:xfrm>
            <a:off x="6305193" y="1780818"/>
            <a:ext cx="491252" cy="491252"/>
          </a:xfrm>
          <a:prstGeom prst="roundRect">
            <a:avLst>
              <a:gd name="adj" fmla="val 20002"/>
            </a:avLst>
          </a:prstGeom>
          <a:solidFill>
            <a:srgbClr val="DADBF1"/>
          </a:solidFill>
          <a:ln w="13573">
            <a:solidFill>
              <a:srgbClr val="B5B7E3"/>
            </a:solidFill>
            <a:prstDash val="solid"/>
          </a:ln>
        </p:spPr>
      </p:sp>
      <p:sp>
        <p:nvSpPr>
          <p:cNvPr id="6" name="Text 4"/>
          <p:cNvSpPr/>
          <p:nvPr/>
        </p:nvSpPr>
        <p:spPr>
          <a:xfrm>
            <a:off x="6469142" y="1821775"/>
            <a:ext cx="163354" cy="409337"/>
          </a:xfrm>
          <a:prstGeom prst="rect">
            <a:avLst/>
          </a:prstGeom>
          <a:noFill/>
          <a:ln/>
        </p:spPr>
        <p:txBody>
          <a:bodyPr wrap="none" rtlCol="0" anchor="t"/>
          <a:lstStyle/>
          <a:p>
            <a:pPr algn="ctr" indent="0" marL="0">
              <a:lnSpc>
                <a:spcPts val="3224"/>
              </a:lnSpc>
              <a:buNone/>
            </a:pPr>
            <a:r>
              <a:rPr lang="en-US" sz="2579" b="1" spc="-34" kern="0" dirty="0">
                <a:solidFill>
                  <a:srgbClr val="272525"/>
                </a:solidFill>
                <a:latin typeface="Inter" pitchFamily="34" charset="0"/>
                <a:ea typeface="Inter" pitchFamily="34" charset="-122"/>
                <a:cs typeface="Inter" pitchFamily="34" charset="-120"/>
              </a:rPr>
              <a:t>1</a:t>
            </a:r>
            <a:endParaRPr lang="en-US" sz="2579" dirty="0"/>
          </a:p>
        </p:txBody>
      </p:sp>
      <p:sp>
        <p:nvSpPr>
          <p:cNvPr id="7" name="Text 5"/>
          <p:cNvSpPr/>
          <p:nvPr/>
        </p:nvSpPr>
        <p:spPr>
          <a:xfrm>
            <a:off x="7014686" y="1855827"/>
            <a:ext cx="2183487" cy="341114"/>
          </a:xfrm>
          <a:prstGeom prst="rect">
            <a:avLst/>
          </a:prstGeom>
          <a:noFill/>
          <a:ln/>
        </p:spPr>
        <p:txBody>
          <a:bodyPr wrap="none" rtlCol="0" anchor="t"/>
          <a:lstStyle/>
          <a:p>
            <a:pPr indent="0" marL="0">
              <a:lnSpc>
                <a:spcPts val="2686"/>
              </a:lnSpc>
              <a:buNone/>
            </a:pPr>
            <a:r>
              <a:rPr lang="en-US" sz="2149" b="1" spc="-64" kern="0" dirty="0">
                <a:solidFill>
                  <a:srgbClr val="272525"/>
                </a:solidFill>
                <a:latin typeface="Inter" pitchFamily="34" charset="0"/>
                <a:ea typeface="Inter" pitchFamily="34" charset="-122"/>
                <a:cs typeface="Inter" pitchFamily="34" charset="-120"/>
              </a:rPr>
              <a:t>Algorithm</a:t>
            </a:r>
            <a:endParaRPr lang="en-US" sz="2149" dirty="0"/>
          </a:p>
        </p:txBody>
      </p:sp>
      <p:sp>
        <p:nvSpPr>
          <p:cNvPr id="8" name="Text 6"/>
          <p:cNvSpPr/>
          <p:nvPr/>
        </p:nvSpPr>
        <p:spPr>
          <a:xfrm>
            <a:off x="7014686" y="2415183"/>
            <a:ext cx="2934653" cy="2445306"/>
          </a:xfrm>
          <a:prstGeom prst="rect">
            <a:avLst/>
          </a:prstGeom>
          <a:noFill/>
          <a:ln/>
        </p:spPr>
        <p:txBody>
          <a:bodyPr wrap="square" rtlCol="0" anchor="t"/>
          <a:lstStyle/>
          <a:p>
            <a:pPr indent="0" marL="0">
              <a:lnSpc>
                <a:spcPts val="2751"/>
              </a:lnSpc>
              <a:buNone/>
            </a:pPr>
            <a:r>
              <a:rPr lang="en-US" sz="1719" spc="-34" kern="0" dirty="0">
                <a:solidFill>
                  <a:srgbClr val="272525"/>
                </a:solidFill>
                <a:latin typeface="Inter" pitchFamily="34" charset="0"/>
                <a:ea typeface="Inter" pitchFamily="34" charset="-122"/>
                <a:cs typeface="Inter" pitchFamily="34" charset="-120"/>
              </a:rPr>
              <a:t>Similar to Gradient Boosting Machines, Random Forests use multiple trees to increase the accuracy of forecasts; however, it uses a different method for constructing decision trees.</a:t>
            </a:r>
            <a:endParaRPr lang="en-US" sz="1719" dirty="0"/>
          </a:p>
        </p:txBody>
      </p:sp>
      <p:sp>
        <p:nvSpPr>
          <p:cNvPr id="9" name="Shape 7"/>
          <p:cNvSpPr/>
          <p:nvPr/>
        </p:nvSpPr>
        <p:spPr>
          <a:xfrm>
            <a:off x="10167580" y="1780818"/>
            <a:ext cx="491252" cy="491252"/>
          </a:xfrm>
          <a:prstGeom prst="roundRect">
            <a:avLst>
              <a:gd name="adj" fmla="val 20002"/>
            </a:avLst>
          </a:prstGeom>
          <a:solidFill>
            <a:srgbClr val="DADBF1"/>
          </a:solidFill>
          <a:ln w="13573">
            <a:solidFill>
              <a:srgbClr val="B5B7E3"/>
            </a:solidFill>
            <a:prstDash val="solid"/>
          </a:ln>
        </p:spPr>
      </p:sp>
      <p:sp>
        <p:nvSpPr>
          <p:cNvPr id="10" name="Text 8"/>
          <p:cNvSpPr/>
          <p:nvPr/>
        </p:nvSpPr>
        <p:spPr>
          <a:xfrm>
            <a:off x="10316289" y="1821775"/>
            <a:ext cx="193834" cy="409337"/>
          </a:xfrm>
          <a:prstGeom prst="rect">
            <a:avLst/>
          </a:prstGeom>
          <a:noFill/>
          <a:ln/>
        </p:spPr>
        <p:txBody>
          <a:bodyPr wrap="none" rtlCol="0" anchor="t"/>
          <a:lstStyle/>
          <a:p>
            <a:pPr algn="ctr" indent="0" marL="0">
              <a:lnSpc>
                <a:spcPts val="3224"/>
              </a:lnSpc>
              <a:buNone/>
            </a:pPr>
            <a:r>
              <a:rPr lang="en-US" sz="2579" b="1" spc="-34" kern="0" dirty="0">
                <a:solidFill>
                  <a:srgbClr val="272525"/>
                </a:solidFill>
                <a:latin typeface="Inter" pitchFamily="34" charset="0"/>
                <a:ea typeface="Inter" pitchFamily="34" charset="-122"/>
                <a:cs typeface="Inter" pitchFamily="34" charset="-120"/>
              </a:rPr>
              <a:t>2</a:t>
            </a:r>
            <a:endParaRPr lang="en-US" sz="2579" dirty="0"/>
          </a:p>
        </p:txBody>
      </p:sp>
      <p:sp>
        <p:nvSpPr>
          <p:cNvPr id="11" name="Text 9"/>
          <p:cNvSpPr/>
          <p:nvPr/>
        </p:nvSpPr>
        <p:spPr>
          <a:xfrm>
            <a:off x="10877074" y="1855827"/>
            <a:ext cx="2183487" cy="341114"/>
          </a:xfrm>
          <a:prstGeom prst="rect">
            <a:avLst/>
          </a:prstGeom>
          <a:noFill/>
          <a:ln/>
        </p:spPr>
        <p:txBody>
          <a:bodyPr wrap="none" rtlCol="0" anchor="t"/>
          <a:lstStyle/>
          <a:p>
            <a:pPr indent="0" marL="0">
              <a:lnSpc>
                <a:spcPts val="2686"/>
              </a:lnSpc>
              <a:buNone/>
            </a:pPr>
            <a:r>
              <a:rPr lang="en-US" sz="2149" b="1" spc="-64" kern="0" dirty="0">
                <a:solidFill>
                  <a:srgbClr val="272525"/>
                </a:solidFill>
                <a:latin typeface="Inter" pitchFamily="34" charset="0"/>
                <a:ea typeface="Inter" pitchFamily="34" charset="-122"/>
                <a:cs typeface="Inter" pitchFamily="34" charset="-120"/>
              </a:rPr>
              <a:t>Process</a:t>
            </a:r>
            <a:endParaRPr lang="en-US" sz="2149" dirty="0"/>
          </a:p>
        </p:txBody>
      </p:sp>
      <p:sp>
        <p:nvSpPr>
          <p:cNvPr id="12" name="Text 10"/>
          <p:cNvSpPr/>
          <p:nvPr/>
        </p:nvSpPr>
        <p:spPr>
          <a:xfrm>
            <a:off x="10877074" y="2415183"/>
            <a:ext cx="2934653" cy="3143964"/>
          </a:xfrm>
          <a:prstGeom prst="rect">
            <a:avLst/>
          </a:prstGeom>
          <a:noFill/>
          <a:ln/>
        </p:spPr>
        <p:txBody>
          <a:bodyPr wrap="square" rtlCol="0" anchor="t"/>
          <a:lstStyle/>
          <a:p>
            <a:pPr indent="0" marL="0">
              <a:lnSpc>
                <a:spcPts val="2751"/>
              </a:lnSpc>
              <a:buNone/>
            </a:pPr>
            <a:r>
              <a:rPr lang="en-US" sz="1719" spc="-34" kern="0" dirty="0">
                <a:solidFill>
                  <a:srgbClr val="272525"/>
                </a:solidFill>
                <a:latin typeface="Inter" pitchFamily="34" charset="0"/>
                <a:ea typeface="Inter" pitchFamily="34" charset="-122"/>
                <a:cs typeface="Inter" pitchFamily="34" charset="-120"/>
              </a:rPr>
              <a:t>The algorithm creates an ensemble of Decision Trees from training data samples to predict data values for unseen data. With each successive decision tree, the model averages across the decision trees and reduces variance and overfitting.</a:t>
            </a:r>
            <a:endParaRPr lang="en-US" sz="1719" dirty="0"/>
          </a:p>
        </p:txBody>
      </p:sp>
      <p:sp>
        <p:nvSpPr>
          <p:cNvPr id="13" name="Shape 11"/>
          <p:cNvSpPr/>
          <p:nvPr/>
        </p:nvSpPr>
        <p:spPr>
          <a:xfrm>
            <a:off x="6305193" y="5948005"/>
            <a:ext cx="491252" cy="491252"/>
          </a:xfrm>
          <a:prstGeom prst="roundRect">
            <a:avLst>
              <a:gd name="adj" fmla="val 20002"/>
            </a:avLst>
          </a:prstGeom>
          <a:solidFill>
            <a:srgbClr val="DADBF1"/>
          </a:solidFill>
          <a:ln w="13573">
            <a:solidFill>
              <a:srgbClr val="B5B7E3"/>
            </a:solidFill>
            <a:prstDash val="solid"/>
          </a:ln>
        </p:spPr>
      </p:sp>
      <p:sp>
        <p:nvSpPr>
          <p:cNvPr id="14" name="Text 12"/>
          <p:cNvSpPr/>
          <p:nvPr/>
        </p:nvSpPr>
        <p:spPr>
          <a:xfrm>
            <a:off x="6446282" y="5988963"/>
            <a:ext cx="209074" cy="409337"/>
          </a:xfrm>
          <a:prstGeom prst="rect">
            <a:avLst/>
          </a:prstGeom>
          <a:noFill/>
          <a:ln/>
        </p:spPr>
        <p:txBody>
          <a:bodyPr wrap="none" rtlCol="0" anchor="t"/>
          <a:lstStyle/>
          <a:p>
            <a:pPr algn="ctr" indent="0" marL="0">
              <a:lnSpc>
                <a:spcPts val="3224"/>
              </a:lnSpc>
              <a:buNone/>
            </a:pPr>
            <a:r>
              <a:rPr lang="en-US" sz="2579" b="1" spc="-34" kern="0" dirty="0">
                <a:solidFill>
                  <a:srgbClr val="272525"/>
                </a:solidFill>
                <a:latin typeface="Inter" pitchFamily="34" charset="0"/>
                <a:ea typeface="Inter" pitchFamily="34" charset="-122"/>
                <a:cs typeface="Inter" pitchFamily="34" charset="-120"/>
              </a:rPr>
              <a:t>3</a:t>
            </a:r>
            <a:endParaRPr lang="en-US" sz="2579" dirty="0"/>
          </a:p>
        </p:txBody>
      </p:sp>
      <p:sp>
        <p:nvSpPr>
          <p:cNvPr id="15" name="Text 13"/>
          <p:cNvSpPr/>
          <p:nvPr/>
        </p:nvSpPr>
        <p:spPr>
          <a:xfrm>
            <a:off x="7014686" y="6023015"/>
            <a:ext cx="2183487" cy="341114"/>
          </a:xfrm>
          <a:prstGeom prst="rect">
            <a:avLst/>
          </a:prstGeom>
          <a:noFill/>
          <a:ln/>
        </p:spPr>
        <p:txBody>
          <a:bodyPr wrap="none" rtlCol="0" anchor="t"/>
          <a:lstStyle/>
          <a:p>
            <a:pPr indent="0" marL="0">
              <a:lnSpc>
                <a:spcPts val="2686"/>
              </a:lnSpc>
              <a:buNone/>
            </a:pPr>
            <a:r>
              <a:rPr lang="en-US" sz="2149" b="1" spc="-64" kern="0" dirty="0">
                <a:solidFill>
                  <a:srgbClr val="272525"/>
                </a:solidFill>
                <a:latin typeface="Inter" pitchFamily="34" charset="0"/>
                <a:ea typeface="Inter" pitchFamily="34" charset="-122"/>
                <a:cs typeface="Inter" pitchFamily="34" charset="-120"/>
              </a:rPr>
              <a:t>Benefits</a:t>
            </a:r>
            <a:endParaRPr lang="en-US" sz="2149" dirty="0"/>
          </a:p>
        </p:txBody>
      </p:sp>
      <p:sp>
        <p:nvSpPr>
          <p:cNvPr id="16" name="Text 14"/>
          <p:cNvSpPr/>
          <p:nvPr/>
        </p:nvSpPr>
        <p:spPr>
          <a:xfrm>
            <a:off x="7014686" y="6582370"/>
            <a:ext cx="6796921" cy="1047988"/>
          </a:xfrm>
          <a:prstGeom prst="rect">
            <a:avLst/>
          </a:prstGeom>
          <a:noFill/>
          <a:ln/>
        </p:spPr>
        <p:txBody>
          <a:bodyPr wrap="square" rtlCol="0" anchor="t"/>
          <a:lstStyle/>
          <a:p>
            <a:pPr indent="0" marL="0">
              <a:lnSpc>
                <a:spcPts val="2751"/>
              </a:lnSpc>
              <a:buNone/>
            </a:pPr>
            <a:r>
              <a:rPr lang="en-US" sz="1719" spc="-34" kern="0" dirty="0">
                <a:solidFill>
                  <a:srgbClr val="272525"/>
                </a:solidFill>
                <a:latin typeface="Inter" pitchFamily="34" charset="0"/>
                <a:ea typeface="Inter" pitchFamily="34" charset="-122"/>
                <a:cs typeface="Inter" pitchFamily="34" charset="-120"/>
              </a:rPr>
              <a:t>The main benefit of Random Forests is that it can work on standard and categorical data with little data preparation and use an averaging method to reduce variance and improve accuracy.</a:t>
            </a:r>
            <a:endParaRPr lang="en-US" sz="1719" dirty="0"/>
          </a:p>
        </p:txBody>
      </p:sp>
      <p:pic>
        <p:nvPicPr>
          <p:cNvPr id="17" name="Image 0" descr="preencoded.png">    </p:cNvPr>
          <p:cNvPicPr>
            <a:picLocks noChangeAspect="1"/>
          </p:cNvPicPr>
          <p:nvPr/>
        </p:nvPicPr>
        <p:blipFill>
          <a:blip r:embed="rId1"/>
          <a:stretch>
            <a:fillRect/>
          </a:stretch>
        </p:blipFill>
        <p:spPr>
          <a:xfrm>
            <a:off x="0" y="0"/>
            <a:ext cx="5486400" cy="8230791"/>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2023-10-03T15:10:48Z</dcterms:created>
  <dcterms:modified xsi:type="dcterms:W3CDTF">2023-10-03T15:10:48Z</dcterms:modified>
</cp:coreProperties>
</file>