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16" roundtripDataSignature="AMtx7mgzkLP0B8vkYU+Dun2vhKWDEoqT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1"/>
          <p:cNvSpPr txBox="1"/>
          <p:nvPr>
            <p:ph type="ctrTitle"/>
          </p:nvPr>
        </p:nvSpPr>
        <p:spPr>
          <a:xfrm>
            <a:off x="3195574" y="2067305"/>
            <a:ext cx="6253226" cy="509114"/>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None/>
            </a:pPr>
            <a:r>
              <a:rPr lang="en-US"/>
              <a:t>Vignesh.S</a:t>
            </a:r>
            <a:endParaRPr/>
          </a:p>
        </p:txBody>
      </p:sp>
      <p:sp>
        <p:nvSpPr>
          <p:cNvPr id="59" name="Google Shape;59;p1"/>
          <p:cNvSpPr txBox="1"/>
          <p:nvPr/>
        </p:nvSpPr>
        <p:spPr>
          <a:xfrm>
            <a:off x="6453190" y="2643182"/>
            <a:ext cx="3802380" cy="1120820"/>
          </a:xfrm>
          <a:prstGeom prst="rect">
            <a:avLst/>
          </a:prstGeom>
          <a:noFill/>
          <a:ln>
            <a:noFill/>
          </a:ln>
        </p:spPr>
        <p:txBody>
          <a:bodyPr anchorCtr="0" anchor="t" bIns="0" lIns="0" spcFirstLastPara="1" rIns="0" wrap="square" tIns="12700">
            <a:spAutoFit/>
          </a:bodyPr>
          <a:lstStyle/>
          <a:p>
            <a:pPr indent="0" lvl="0" marL="0" marR="0" rtl="0" algn="l">
              <a:spcBef>
                <a:spcPts val="0"/>
              </a:spcBef>
              <a:spcAft>
                <a:spcPts val="0"/>
              </a:spcAft>
              <a:buNone/>
            </a:pPr>
            <a:r>
              <a:rPr b="1" lang="en-US" sz="2400">
                <a:solidFill>
                  <a:schemeClr val="accent3"/>
                </a:solidFill>
                <a:latin typeface="Calibri"/>
                <a:ea typeface="Calibri"/>
                <a:cs typeface="Calibri"/>
                <a:sym typeface="Calibri"/>
              </a:rPr>
              <a:t>Final project</a:t>
            </a:r>
            <a:endParaRPr b="1" sz="2400">
              <a:solidFill>
                <a:schemeClr val="accent3"/>
              </a:solidFill>
              <a:latin typeface="Calibri"/>
              <a:ea typeface="Calibri"/>
              <a:cs typeface="Calibri"/>
              <a:sym typeface="Calibri"/>
            </a:endParaRPr>
          </a:p>
          <a:p>
            <a:pPr indent="0" lvl="0" marL="0" marR="0" rtl="0" algn="l">
              <a:spcBef>
                <a:spcPts val="0"/>
              </a:spcBef>
              <a:spcAft>
                <a:spcPts val="0"/>
              </a:spcAft>
              <a:buNone/>
            </a:pPr>
            <a:br>
              <a:rPr lang="en-US" sz="2400">
                <a:solidFill>
                  <a:schemeClr val="dk1"/>
                </a:solidFill>
                <a:latin typeface="Calibri"/>
                <a:ea typeface="Calibri"/>
                <a:cs typeface="Calibri"/>
                <a:sym typeface="Calibri"/>
              </a:rPr>
            </a:br>
            <a:endParaRPr sz="2400">
              <a:solidFill>
                <a:schemeClr val="dk1"/>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0"/>
          <p:cNvSpPr/>
          <p:nvPr/>
        </p:nvSpPr>
        <p:spPr>
          <a:xfrm>
            <a:off x="9310710" y="92867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1" name="Google Shape;191;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2" name="Google Shape;192;p10"/>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93" name="Google Shape;193;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4" name="Google Shape;194;p10"/>
          <p:cNvSpPr txBox="1"/>
          <p:nvPr/>
        </p:nvSpPr>
        <p:spPr>
          <a:xfrm>
            <a:off x="683259" y="6111875"/>
            <a:ext cx="1230630" cy="33528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2000" u="sng">
                <a:solidFill>
                  <a:srgbClr val="006FC0"/>
                </a:solidFill>
                <a:latin typeface="Trebuchet MS"/>
                <a:ea typeface="Trebuchet MS"/>
                <a:cs typeface="Trebuchet MS"/>
                <a:sym typeface="Trebuchet MS"/>
              </a:rPr>
              <a:t>Demo Link</a:t>
            </a:r>
            <a:endParaRPr sz="2000">
              <a:solidFill>
                <a:schemeClr val="dk1"/>
              </a:solidFill>
              <a:latin typeface="Trebuchet MS"/>
              <a:ea typeface="Trebuchet MS"/>
              <a:cs typeface="Trebuchet MS"/>
              <a:sym typeface="Trebuchet MS"/>
            </a:endParaRPr>
          </a:p>
        </p:txBody>
      </p:sp>
      <p:sp>
        <p:nvSpPr>
          <p:cNvPr id="195" name="Google Shape;195;p10"/>
          <p:cNvSpPr txBox="1"/>
          <p:nvPr/>
        </p:nvSpPr>
        <p:spPr>
          <a:xfrm>
            <a:off x="523836" y="1357298"/>
            <a:ext cx="8572560" cy="40934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CNN model, when trained on the CIFAR-10 dataset, exhibited a noteworthy performance, achieving an accuracy of approximately 70% on the test dataset. The classification report provided a detailed breakdown of precision, recall, and F1-score for each class, showcasing the model's ability to accurately classify instances across diverse categories. Furthermore, the confusion matrix served as a visual aid, facilitating the identification of any prevalent misclassification patterns and enabling a comprehensive evaluation of overall model effectiveness. While ROC curves were not applicable due to the multi-class nature of the problem, the model's robust performance in accuracy, precision, recall, and F1-score underscores its proficiency in accurately classifying images. These results reaffirm the efficacy of CNNs in addressing intricate image classification tasks and underscore their relevance in a myriad of real-world applications.</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 name="Shape 65"/>
        <p:cNvGrpSpPr/>
        <p:nvPr/>
      </p:nvGrpSpPr>
      <p:grpSpPr>
        <a:xfrm>
          <a:off x="0" y="0"/>
          <a:ext cx="0" cy="0"/>
          <a:chOff x="0" y="0"/>
          <a:chExt cx="0" cy="0"/>
        </a:xfrm>
      </p:grpSpPr>
      <p:sp>
        <p:nvSpPr>
          <p:cNvPr id="66" name="Google Shape;66;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7" name="Google Shape;67;p2"/>
          <p:cNvGrpSpPr/>
          <p:nvPr/>
        </p:nvGrpSpPr>
        <p:grpSpPr>
          <a:xfrm>
            <a:off x="7448612" y="0"/>
            <a:ext cx="4743796" cy="6858466"/>
            <a:chOff x="7448612" y="0"/>
            <a:chExt cx="4743796" cy="6858466"/>
          </a:xfrm>
        </p:grpSpPr>
        <p:sp>
          <p:nvSpPr>
            <p:cNvPr id="68" name="Google Shape;68;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7" name="Google Shape;77;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txBox="1"/>
          <p:nvPr>
            <p:ph type="title"/>
          </p:nvPr>
        </p:nvSpPr>
        <p:spPr>
          <a:xfrm>
            <a:off x="739775" y="829627"/>
            <a:ext cx="6846254" cy="3379130"/>
          </a:xfrm>
          <a:prstGeom prst="rect">
            <a:avLst/>
          </a:prstGeom>
          <a:noFill/>
          <a:ln>
            <a:noFill/>
          </a:ln>
        </p:spPr>
        <p:txBody>
          <a:bodyPr anchorCtr="0" anchor="t" bIns="0" lIns="0" spcFirstLastPara="1" rIns="0" wrap="square" tIns="16500">
            <a:spAutoFit/>
          </a:bodyPr>
          <a:lstStyle/>
          <a:p>
            <a:pPr indent="0" lvl="0" marL="0" rtl="0" algn="l">
              <a:spcBef>
                <a:spcPts val="0"/>
              </a:spcBef>
              <a:spcAft>
                <a:spcPts val="0"/>
              </a:spcAft>
              <a:buNone/>
            </a:pPr>
            <a:r>
              <a:rPr lang="en-US" sz="4400"/>
              <a:t>Small Image Classification Using Convolutional Neural Network (CNN)</a:t>
            </a:r>
            <a:br>
              <a:rPr lang="en-US" sz="4400"/>
            </a:br>
            <a:br>
              <a:rPr b="0" lang="en-US" sz="4400"/>
            </a:br>
            <a:endParaRPr sz="4250"/>
          </a:p>
        </p:txBody>
      </p:sp>
      <p:grpSp>
        <p:nvGrpSpPr>
          <p:cNvPr id="82" name="Google Shape;82;p2"/>
          <p:cNvGrpSpPr/>
          <p:nvPr/>
        </p:nvGrpSpPr>
        <p:grpSpPr>
          <a:xfrm>
            <a:off x="466725" y="6410325"/>
            <a:ext cx="3705225" cy="295275"/>
            <a:chOff x="466725" y="6410325"/>
            <a:chExt cx="3705225" cy="295275"/>
          </a:xfrm>
        </p:grpSpPr>
        <p:pic>
          <p:nvPicPr>
            <p:cNvPr id="83" name="Google Shape;83;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4" name="Google Shape;84;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5" name="Google Shape;85;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sp>
        <p:nvSpPr>
          <p:cNvPr id="90" name="Google Shape;90;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1" name="Google Shape;91;p3"/>
          <p:cNvGrpSpPr/>
          <p:nvPr/>
        </p:nvGrpSpPr>
        <p:grpSpPr>
          <a:xfrm>
            <a:off x="7448612" y="0"/>
            <a:ext cx="4743796" cy="6858466"/>
            <a:chOff x="7448612" y="0"/>
            <a:chExt cx="4743796" cy="6858466"/>
          </a:xfrm>
        </p:grpSpPr>
        <p:sp>
          <p:nvSpPr>
            <p:cNvPr id="92" name="Google Shape;92;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1" name="Google Shape;101;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4" name="Google Shape;104;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5" name="Google Shape;105;p3"/>
          <p:cNvGrpSpPr/>
          <p:nvPr/>
        </p:nvGrpSpPr>
        <p:grpSpPr>
          <a:xfrm>
            <a:off x="309522" y="2214554"/>
            <a:ext cx="4124325" cy="3009898"/>
            <a:chOff x="47625" y="3819523"/>
            <a:chExt cx="4124325" cy="3009898"/>
          </a:xfrm>
        </p:grpSpPr>
        <p:pic>
          <p:nvPicPr>
            <p:cNvPr id="106" name="Google Shape;106;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07" name="Google Shape;107;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08" name="Google Shape;108;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09" name="Google Shape;109;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0" name="Google Shape;110;p3"/>
          <p:cNvSpPr txBox="1"/>
          <p:nvPr/>
        </p:nvSpPr>
        <p:spPr>
          <a:xfrm>
            <a:off x="666712" y="1142984"/>
            <a:ext cx="1014419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Project Agenda: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Small Image Classification Using Convolutional Neural Network (CNN)</a:t>
            </a:r>
            <a:endParaRPr/>
          </a:p>
        </p:txBody>
      </p:sp>
      <p:sp>
        <p:nvSpPr>
          <p:cNvPr id="111" name="Google Shape;111;p3"/>
          <p:cNvSpPr txBox="1"/>
          <p:nvPr/>
        </p:nvSpPr>
        <p:spPr>
          <a:xfrm>
            <a:off x="2309786" y="2500306"/>
            <a:ext cx="5429288" cy="335476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Calibri"/>
              <a:buAutoNum type="arabicPeriod"/>
            </a:pPr>
            <a:r>
              <a:rPr b="1" lang="en-US" sz="2000">
                <a:solidFill>
                  <a:schemeClr val="dk1"/>
                </a:solidFill>
                <a:latin typeface="Calibri"/>
                <a:ea typeface="Calibri"/>
                <a:cs typeface="Calibri"/>
                <a:sym typeface="Calibri"/>
              </a:rPr>
              <a:t>Problem Statement</a:t>
            </a:r>
            <a:endParaRPr/>
          </a:p>
          <a:p>
            <a:pPr indent="-342900" lvl="0" marL="342900" marR="0" rtl="0" algn="l">
              <a:spcBef>
                <a:spcPts val="0"/>
              </a:spcBef>
              <a:spcAft>
                <a:spcPts val="0"/>
              </a:spcAft>
              <a:buClr>
                <a:schemeClr val="dk1"/>
              </a:buClr>
              <a:buSzPts val="2000"/>
              <a:buFont typeface="Calibri"/>
              <a:buAutoNum type="arabicPeriod"/>
            </a:pPr>
            <a:r>
              <a:rPr b="1" lang="en-US" sz="2000">
                <a:solidFill>
                  <a:schemeClr val="dk1"/>
                </a:solidFill>
                <a:latin typeface="Calibri"/>
                <a:ea typeface="Calibri"/>
                <a:cs typeface="Calibri"/>
                <a:sym typeface="Calibri"/>
              </a:rPr>
              <a:t>Project Overview</a:t>
            </a:r>
            <a:endParaRPr/>
          </a:p>
          <a:p>
            <a:pPr indent="-342900" lvl="0" marL="342900" marR="0" rtl="0" algn="l">
              <a:spcBef>
                <a:spcPts val="0"/>
              </a:spcBef>
              <a:spcAft>
                <a:spcPts val="0"/>
              </a:spcAft>
              <a:buClr>
                <a:schemeClr val="dk1"/>
              </a:buClr>
              <a:buSzPts val="2000"/>
              <a:buFont typeface="Calibri"/>
              <a:buAutoNum type="arabicPeriod"/>
            </a:pPr>
            <a:r>
              <a:rPr b="1" lang="en-US" sz="2000">
                <a:solidFill>
                  <a:schemeClr val="dk1"/>
                </a:solidFill>
                <a:latin typeface="Calibri"/>
                <a:ea typeface="Calibri"/>
                <a:cs typeface="Calibri"/>
                <a:sym typeface="Calibri"/>
              </a:rPr>
              <a:t>Who are the End User?</a:t>
            </a:r>
            <a:endParaRPr/>
          </a:p>
          <a:p>
            <a:pPr indent="-342900" lvl="0" marL="342900" marR="0" rtl="0" algn="l">
              <a:spcBef>
                <a:spcPts val="0"/>
              </a:spcBef>
              <a:spcAft>
                <a:spcPts val="0"/>
              </a:spcAft>
              <a:buClr>
                <a:schemeClr val="dk1"/>
              </a:buClr>
              <a:buSzPts val="2000"/>
              <a:buFont typeface="Calibri"/>
              <a:buAutoNum type="arabicPeriod"/>
            </a:pPr>
            <a:r>
              <a:rPr b="1" lang="en-US" sz="2000">
                <a:solidFill>
                  <a:schemeClr val="dk1"/>
                </a:solidFill>
                <a:latin typeface="Calibri"/>
                <a:ea typeface="Calibri"/>
                <a:cs typeface="Calibri"/>
                <a:sym typeface="Calibri"/>
              </a:rPr>
              <a:t>Your Solution and Its Value Proposition</a:t>
            </a:r>
            <a:endParaRPr/>
          </a:p>
          <a:p>
            <a:pPr indent="-342900" lvl="0" marL="342900" marR="0" rtl="0" algn="l">
              <a:spcBef>
                <a:spcPts val="0"/>
              </a:spcBef>
              <a:spcAft>
                <a:spcPts val="0"/>
              </a:spcAft>
              <a:buClr>
                <a:schemeClr val="dk1"/>
              </a:buClr>
              <a:buSzPts val="2000"/>
              <a:buFont typeface="Calibri"/>
              <a:buAutoNum type="arabicPeriod"/>
            </a:pPr>
            <a:r>
              <a:rPr b="1" lang="en-US" sz="2000">
                <a:solidFill>
                  <a:schemeClr val="dk1"/>
                </a:solidFill>
                <a:latin typeface="Calibri"/>
                <a:ea typeface="Calibri"/>
                <a:cs typeface="Calibri"/>
                <a:sym typeface="Calibri"/>
              </a:rPr>
              <a:t>The Wow in Your Solution</a:t>
            </a:r>
            <a:endParaRPr/>
          </a:p>
          <a:p>
            <a:pPr indent="-342900" lvl="0" marL="342900" marR="0" rtl="0" algn="l">
              <a:spcBef>
                <a:spcPts val="0"/>
              </a:spcBef>
              <a:spcAft>
                <a:spcPts val="0"/>
              </a:spcAft>
              <a:buClr>
                <a:schemeClr val="dk1"/>
              </a:buClr>
              <a:buSzPts val="2000"/>
              <a:buFont typeface="Calibri"/>
              <a:buAutoNum type="arabicPeriod"/>
            </a:pPr>
            <a:r>
              <a:rPr b="1" lang="en-US" sz="2000">
                <a:solidFill>
                  <a:schemeClr val="dk1"/>
                </a:solidFill>
                <a:latin typeface="Calibri"/>
                <a:ea typeface="Calibri"/>
                <a:cs typeface="Calibri"/>
                <a:sym typeface="Calibri"/>
              </a:rPr>
              <a:t>Modeling</a:t>
            </a:r>
            <a:endParaRPr/>
          </a:p>
          <a:p>
            <a:pPr indent="-342900" lvl="0" marL="342900" marR="0" rtl="0" algn="l">
              <a:spcBef>
                <a:spcPts val="0"/>
              </a:spcBef>
              <a:spcAft>
                <a:spcPts val="0"/>
              </a:spcAft>
              <a:buClr>
                <a:schemeClr val="dk1"/>
              </a:buClr>
              <a:buSzPts val="2000"/>
              <a:buFont typeface="Calibri"/>
              <a:buAutoNum type="arabicPeriod"/>
            </a:pPr>
            <a:r>
              <a:rPr b="1" lang="en-US" sz="2000">
                <a:solidFill>
                  <a:schemeClr val="dk1"/>
                </a:solidFill>
                <a:latin typeface="Calibri"/>
                <a:ea typeface="Calibri"/>
                <a:cs typeface="Calibri"/>
                <a:sym typeface="Calibri"/>
              </a:rPr>
              <a:t>Result</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pSp>
        <p:nvGrpSpPr>
          <p:cNvPr id="116" name="Google Shape;116;p4"/>
          <p:cNvGrpSpPr/>
          <p:nvPr/>
        </p:nvGrpSpPr>
        <p:grpSpPr>
          <a:xfrm>
            <a:off x="7991475" y="2933700"/>
            <a:ext cx="2762250" cy="3257550"/>
            <a:chOff x="7991475" y="2933700"/>
            <a:chExt cx="2762250" cy="3257550"/>
          </a:xfrm>
        </p:grpSpPr>
        <p:sp>
          <p:nvSpPr>
            <p:cNvPr id="117" name="Google Shape;117;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9" name="Google Shape;119;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0" name="Google Shape;120;p4"/>
          <p:cNvSpPr/>
          <p:nvPr/>
        </p:nvSpPr>
        <p:spPr>
          <a:xfrm>
            <a:off x="8686800" y="134820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2" name="Google Shape;122;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3" name="Google Shape;123;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4" name="Google Shape;124;p4"/>
          <p:cNvSpPr txBox="1"/>
          <p:nvPr/>
        </p:nvSpPr>
        <p:spPr>
          <a:xfrm>
            <a:off x="762191" y="1396168"/>
            <a:ext cx="7315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task at hand involves image classification using the CIFAR-10 dataset, comprising small, low-resolution images categorized into ten classes. This endeavor holds significance across various domains, from autonomous vehicle systems to social media content filtering. Accurate classification enhances decision-making, user experiences, and task automation. Despite challenges like visual variability and noise, our project aims to develop a robust Convolutional Neural Network (CNN) architecture to classify images effectively. Leveraging CNNs' ability to capture spatial features, we strive for high accuracy by meticulously designing the architecture, optimizing hyperparameters, and employing techniques like data augmentation. Our goal is to surpass traditional approaches and contribute to advancing computer vision technologies, benefiting diverse industries with efficient image classification capabilities.</a:t>
            </a: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grpSp>
        <p:nvGrpSpPr>
          <p:cNvPr id="129" name="Google Shape;129;p5"/>
          <p:cNvGrpSpPr/>
          <p:nvPr/>
        </p:nvGrpSpPr>
        <p:grpSpPr>
          <a:xfrm>
            <a:off x="8658225" y="2647950"/>
            <a:ext cx="3533775" cy="3810000"/>
            <a:chOff x="8658225" y="2647950"/>
            <a:chExt cx="3533775" cy="3810000"/>
          </a:xfrm>
        </p:grpSpPr>
        <p:sp>
          <p:nvSpPr>
            <p:cNvPr id="130" name="Google Shape;130;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2" name="Google Shape;132;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3" name="Google Shape;133;p5"/>
          <p:cNvSpPr/>
          <p:nvPr/>
        </p:nvSpPr>
        <p:spPr>
          <a:xfrm>
            <a:off x="8861235" y="1855243"/>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5" name="Google Shape;135;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6" name="Google Shape;136;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7" name="Google Shape;137;p5"/>
          <p:cNvSpPr txBox="1"/>
          <p:nvPr/>
        </p:nvSpPr>
        <p:spPr>
          <a:xfrm>
            <a:off x="635000" y="2034085"/>
            <a:ext cx="8023225"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In this project, we aim to tackle the task of small image classification using Convolutional Neural Networks (CNNs). Our primary dataset for this endeavor is the CIFAR-10 dataset, a widely-used benchmark dataset in the field of computer vision. CIFAR-10 consists of 60,000 32x32 color images in 10 different classes, with each class representing a distinct object category. The diverse nature of the dataset, encompassing everyday objects such as cars, birds, and ships, poses a challenging problem for image classification algorithms.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6"/>
          <p:cNvSpPr/>
          <p:nvPr/>
        </p:nvSpPr>
        <p:spPr>
          <a:xfrm>
            <a:off x="7772400" y="133025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46" name="Google Shape;146;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47" name="Google Shape;147;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8" name="Google Shape;148;p6"/>
          <p:cNvSpPr txBox="1"/>
          <p:nvPr/>
        </p:nvSpPr>
        <p:spPr>
          <a:xfrm>
            <a:off x="699452" y="1898250"/>
            <a:ext cx="7987348"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Researchers: </a:t>
            </a:r>
            <a:r>
              <a:rPr lang="en-US" sz="2000">
                <a:solidFill>
                  <a:schemeClr val="dk1"/>
                </a:solidFill>
                <a:latin typeface="Calibri"/>
                <a:ea typeface="Calibri"/>
                <a:cs typeface="Calibri"/>
                <a:sym typeface="Calibri"/>
              </a:rPr>
              <a:t>Utilize the developed CNN architecture and experimental findings to advance image classification techniques.</a:t>
            </a:r>
            <a:endParaRPr/>
          </a:p>
          <a:p>
            <a:pPr indent="-215900" lvl="0" marL="342900" marR="0" rtl="0" algn="l">
              <a:spcBef>
                <a:spcPts val="0"/>
              </a:spcBef>
              <a:spcAft>
                <a:spcPts val="0"/>
              </a:spcAft>
              <a:buClr>
                <a:schemeClr val="dk1"/>
              </a:buClr>
              <a:buSzPts val="2000"/>
              <a:buFont typeface="Calibri"/>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Developers: </a:t>
            </a:r>
            <a:r>
              <a:rPr lang="en-US" sz="2000">
                <a:solidFill>
                  <a:schemeClr val="dk1"/>
                </a:solidFill>
                <a:latin typeface="Calibri"/>
                <a:ea typeface="Calibri"/>
                <a:cs typeface="Calibri"/>
                <a:sym typeface="Calibri"/>
              </a:rPr>
              <a:t>Integrate the trained model into diverse applications and systems, such as autonomous vehicles and image recognition apps.</a:t>
            </a:r>
            <a:endParaRPr/>
          </a:p>
          <a:p>
            <a:pPr indent="-215900" lvl="0" marL="342900" marR="0" rtl="0" algn="l">
              <a:spcBef>
                <a:spcPts val="0"/>
              </a:spcBef>
              <a:spcAft>
                <a:spcPts val="0"/>
              </a:spcAft>
              <a:buClr>
                <a:schemeClr val="dk1"/>
              </a:buClr>
              <a:buSzPts val="2000"/>
              <a:buFont typeface="Calibri"/>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 End Consumers: </a:t>
            </a:r>
            <a:r>
              <a:rPr lang="en-US" sz="2000">
                <a:solidFill>
                  <a:schemeClr val="dk1"/>
                </a:solidFill>
                <a:latin typeface="Calibri"/>
                <a:ea typeface="Calibri"/>
                <a:cs typeface="Calibri"/>
                <a:sym typeface="Calibri"/>
              </a:rPr>
              <a:t>Experience enhanced image classification capabilities leading to improved user experiences, accurate content recommendations, and streamlined automation processes.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Motivation: </a:t>
            </a:r>
            <a:r>
              <a:rPr lang="en-US" sz="2000">
                <a:solidFill>
                  <a:schemeClr val="dk1"/>
                </a:solidFill>
                <a:latin typeface="Calibri"/>
                <a:ea typeface="Calibri"/>
                <a:cs typeface="Calibri"/>
                <a:sym typeface="Calibri"/>
              </a:rPr>
              <a:t>Leveraging sophisticated CNN-based solutions to effectively address real-world challenges in various domains.</a:t>
            </a:r>
            <a:endParaRPr sz="2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7"/>
          <p:cNvPicPr preferRelativeResize="0"/>
          <p:nvPr/>
        </p:nvPicPr>
        <p:blipFill rotWithShape="1">
          <a:blip r:embed="rId3">
            <a:alphaModFix/>
          </a:blip>
          <a:srcRect b="0" l="0" r="0" t="0"/>
          <a:stretch/>
        </p:blipFill>
        <p:spPr>
          <a:xfrm>
            <a:off x="452398" y="2143116"/>
            <a:ext cx="2695574" cy="3248025"/>
          </a:xfrm>
          <a:prstGeom prst="rect">
            <a:avLst/>
          </a:prstGeom>
          <a:noFill/>
          <a:ln>
            <a:noFill/>
          </a:ln>
        </p:spPr>
      </p:pic>
      <p:sp>
        <p:nvSpPr>
          <p:cNvPr id="154" name="Google Shape;154;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7"/>
          <p:cNvSpPr/>
          <p:nvPr/>
        </p:nvSpPr>
        <p:spPr>
          <a:xfrm>
            <a:off x="9888087" y="2438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YOUR SOLUTION AND ITS VALUE PROPOSITION</a:t>
            </a:r>
            <a:endParaRPr/>
          </a:p>
        </p:txBody>
      </p:sp>
      <p:pic>
        <p:nvPicPr>
          <p:cNvPr id="158" name="Google Shape;158;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59" name="Google Shape;159;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0" name="Google Shape;160;p7"/>
          <p:cNvSpPr txBox="1"/>
          <p:nvPr/>
        </p:nvSpPr>
        <p:spPr>
          <a:xfrm>
            <a:off x="2238348" y="1428736"/>
            <a:ext cx="7225849" cy="510909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lang="en-US" sz="20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        CNNs excel in capturing spatial features within images, 	providing  superior classification performance compared to 	traditional neural networks.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Leveraging the hierarchical architecture of CNNs, our 	solution adeptly processes intricate visual patterns present 	in the dataset's diverse classes, including airplanes, 	automobiles, birds, cats, deer, dogs, frogs, horses, ships, and 	trucks.</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None/>
            </a:pPr>
            <a:r>
              <a:rPr lang="en-US" sz="1800">
                <a:solidFill>
                  <a:schemeClr val="dk1"/>
                </a:solidFill>
                <a:latin typeface="Calibri"/>
                <a:ea typeface="Calibri"/>
                <a:cs typeface="Calibri"/>
                <a:sym typeface="Calibri"/>
              </a:rPr>
              <a:t>		This approach enhances classification accuracy and 	facilitates robust generalization to unseen data, essential 	for 	real-world applications like autonomous vehicle 	navigation and 	content moderation on social media platforms.</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Ultimately, our solution seeks to advance computer vision 	technologies and empower industries with efficient and 	accurate image classification capabilities.</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8"/>
          <p:cNvSpPr/>
          <p:nvPr/>
        </p:nvSpPr>
        <p:spPr>
          <a:xfrm>
            <a:off x="9239272" y="1000108"/>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8" name="Google Shape;168;p8"/>
          <p:cNvPicPr preferRelativeResize="0"/>
          <p:nvPr/>
        </p:nvPicPr>
        <p:blipFill rotWithShape="1">
          <a:blip r:embed="rId3">
            <a:alphaModFix/>
          </a:blip>
          <a:srcRect b="0" l="0" r="0" t="0"/>
          <a:stretch/>
        </p:blipFill>
        <p:spPr>
          <a:xfrm>
            <a:off x="0" y="1142984"/>
            <a:ext cx="2466975" cy="3419475"/>
          </a:xfrm>
          <a:prstGeom prst="rect">
            <a:avLst/>
          </a:prstGeom>
          <a:noFill/>
          <a:ln>
            <a:noFill/>
          </a:ln>
        </p:spPr>
      </p:pic>
      <p:sp>
        <p:nvSpPr>
          <p:cNvPr id="169" name="Google Shape;169;p8"/>
          <p:cNvSpPr txBox="1"/>
          <p:nvPr>
            <p:ph type="title"/>
          </p:nvPr>
        </p:nvSpPr>
        <p:spPr>
          <a:xfrm>
            <a:off x="739775" y="654938"/>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170" name="Google Shape;170;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1" name="Google Shape;171;p8"/>
          <p:cNvSpPr txBox="1"/>
          <p:nvPr/>
        </p:nvSpPr>
        <p:spPr>
          <a:xfrm>
            <a:off x="2309786" y="1571612"/>
            <a:ext cx="8286808" cy="4708981"/>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Introduction of a carefully designed CNN architecture tailored for the CIFAR-10 dataset, incorporating convolutional and pooling layers optimized for image classification.</a:t>
            </a:r>
            <a:endParaRPr/>
          </a:p>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Implementation of advanced optimization techniques, including learning rate scheduling and early stopping, to efficiently train the model and mitigate overfitting.</a:t>
            </a:r>
            <a:endParaRPr/>
          </a:p>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Integration of data augmentation strategies to enrich the training dataset, enhancing the model's ability to generalize to unseen data and improving its robustness.</a:t>
            </a:r>
            <a:endParaRPr/>
          </a:p>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Exploration of novel regularization approaches such as dropout and batch normalization to further stabilize the CNN and improve its generalization capabilities.</a:t>
            </a:r>
            <a:endParaRPr/>
          </a:p>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These innovative components collectively contribute to the efficacy and reliability of our image classification solution, resulting in superior performance compared to conventional approaches</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9"/>
          <p:cNvSpPr/>
          <p:nvPr/>
        </p:nvSpPr>
        <p:spPr>
          <a:xfrm>
            <a:off x="9096396" y="642918"/>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9" name="Google Shape;179;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0" name="Google Shape;180;p9"/>
          <p:cNvSpPr txBox="1"/>
          <p:nvPr/>
        </p:nvSpPr>
        <p:spPr>
          <a:xfrm>
            <a:off x="739775" y="1367853"/>
            <a:ext cx="281178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81" name="Google Shape;181;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2" name="Google Shape;182;p9"/>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83" name="Google Shape;183;p9"/>
          <p:cNvSpPr txBox="1"/>
          <p:nvPr/>
        </p:nvSpPr>
        <p:spPr>
          <a:xfrm>
            <a:off x="666712" y="1714488"/>
            <a:ext cx="8572560"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proposed Convolutional Neural Network (CNN) architecture comprises convolutional layers for feature extraction, followed by max-pooling layers for dimensionality reduction. Dense layers handle classification tasks, while softmax activation ensures multi-class output. Visualizations illustrate the flow of data through the model, including training metrics like loss and accuracy. Evaluation metrics such as precision, recall, and F1-score provide insights into model performance. Examples of predicted classes on test images demonstrate real-world applicability. Fine-tuning options like learning rate scheduling and data augmentation can further enhance model accuracy. Clear documentation of the modeling process aids reproducibility and understanding.</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2024-04-03T09:45:05Z</dcterms:created>
  <dc:creator>KITE STUDENT</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