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10/17/2023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enkeer.com/temperature-sensors/" TargetMode="External"/><Relationship Id="rId7" Type="http://schemas.openxmlformats.org/officeDocument/2006/relationships/hyperlink" Target="https://www.renkeer.com/wind-sensors/" TargetMode="External"/><Relationship Id="rId2" Type="http://schemas.openxmlformats.org/officeDocument/2006/relationships/hyperlink" Target="https://www.renkeer.com/soil-sensors/" TargetMode="External"/><Relationship Id="rId1" Type="http://schemas.openxmlformats.org/officeDocument/2006/relationships/slideLayout" Target="../slideLayouts/slideLayout2.xml"/><Relationship Id="rId6" Type="http://schemas.openxmlformats.org/officeDocument/2006/relationships/hyperlink" Target="https://www.renkeer.com/ambient-sensors/" TargetMode="External"/><Relationship Id="rId5" Type="http://schemas.openxmlformats.org/officeDocument/2006/relationships/hyperlink" Target="https://www.renkeer.com/rain-sensors/" TargetMode="External"/><Relationship Id="rId4" Type="http://schemas.openxmlformats.org/officeDocument/2006/relationships/hyperlink" Target="https://www.renkeer.com/gas-sensor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1F24-1C2A-FDA8-EB0A-D37857A1F89C}"/>
              </a:ext>
            </a:extLst>
          </p:cNvPr>
          <p:cNvSpPr>
            <a:spLocks noGrp="1"/>
          </p:cNvSpPr>
          <p:nvPr>
            <p:ph type="ctrTitle"/>
          </p:nvPr>
        </p:nvSpPr>
        <p:spPr/>
        <p:txBody>
          <a:bodyPr/>
          <a:lstStyle/>
          <a:p>
            <a:r>
              <a:rPr lang="en-US" dirty="0"/>
              <a:t>ENVIRONMENTAL MONITORING</a:t>
            </a:r>
            <a:endParaRPr lang="en-IN" dirty="0"/>
          </a:p>
        </p:txBody>
      </p:sp>
      <p:sp>
        <p:nvSpPr>
          <p:cNvPr id="3" name="Subtitle 2">
            <a:extLst>
              <a:ext uri="{FF2B5EF4-FFF2-40B4-BE49-F238E27FC236}">
                <a16:creationId xmlns:a16="http://schemas.microsoft.com/office/drawing/2014/main" id="{6A4D8C17-7070-6125-FE42-48D68F7A7CBF}"/>
              </a:ext>
            </a:extLst>
          </p:cNvPr>
          <p:cNvSpPr>
            <a:spLocks noGrp="1"/>
          </p:cNvSpPr>
          <p:nvPr>
            <p:ph type="subTitle" idx="1"/>
          </p:nvPr>
        </p:nvSpPr>
        <p:spPr/>
        <p:txBody>
          <a:bodyPr/>
          <a:lstStyle/>
          <a:p>
            <a:r>
              <a:rPr lang="en-US" dirty="0"/>
              <a:t>PHASE 3: Development part 1</a:t>
            </a:r>
            <a:endParaRPr lang="en-IN" dirty="0"/>
          </a:p>
        </p:txBody>
      </p:sp>
    </p:spTree>
    <p:extLst>
      <p:ext uri="{BB962C8B-B14F-4D97-AF65-F5344CB8AC3E}">
        <p14:creationId xmlns:p14="http://schemas.microsoft.com/office/powerpoint/2010/main" val="3096307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3E114-1B34-6514-DB28-B26A2F6AC1BE}"/>
              </a:ext>
            </a:extLst>
          </p:cNvPr>
          <p:cNvSpPr>
            <a:spLocks noGrp="1"/>
          </p:cNvSpPr>
          <p:nvPr>
            <p:ph type="title"/>
          </p:nvPr>
        </p:nvSpPr>
        <p:spPr>
          <a:xfrm>
            <a:off x="1484311" y="685800"/>
            <a:ext cx="10018713" cy="5649686"/>
          </a:xfrm>
        </p:spPr>
        <p:txBody>
          <a:bodyPr/>
          <a:lstStyle/>
          <a:p>
            <a:endParaRPr lang="en-IN" dirty="0"/>
          </a:p>
        </p:txBody>
      </p:sp>
      <p:pic>
        <p:nvPicPr>
          <p:cNvPr id="7" name="Picture 6">
            <a:extLst>
              <a:ext uri="{FF2B5EF4-FFF2-40B4-BE49-F238E27FC236}">
                <a16:creationId xmlns:a16="http://schemas.microsoft.com/office/drawing/2014/main" id="{12CBD9BF-8FFA-9ECD-96CD-91DC794602B1}"/>
              </a:ext>
            </a:extLst>
          </p:cNvPr>
          <p:cNvPicPr>
            <a:picLocks noChangeAspect="1"/>
          </p:cNvPicPr>
          <p:nvPr/>
        </p:nvPicPr>
        <p:blipFill>
          <a:blip r:embed="rId2"/>
          <a:stretch>
            <a:fillRect/>
          </a:stretch>
        </p:blipFill>
        <p:spPr>
          <a:xfrm>
            <a:off x="2472613" y="1029313"/>
            <a:ext cx="8235076" cy="4960940"/>
          </a:xfrm>
          <a:prstGeom prst="rect">
            <a:avLst/>
          </a:prstGeom>
        </p:spPr>
      </p:pic>
    </p:spTree>
    <p:extLst>
      <p:ext uri="{BB962C8B-B14F-4D97-AF65-F5344CB8AC3E}">
        <p14:creationId xmlns:p14="http://schemas.microsoft.com/office/powerpoint/2010/main" val="2645701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8C5213D-7015-ECE9-1B2D-03ED95744060}"/>
              </a:ext>
            </a:extLst>
          </p:cNvPr>
          <p:cNvSpPr>
            <a:spLocks noGrp="1"/>
          </p:cNvSpPr>
          <p:nvPr>
            <p:ph type="title"/>
          </p:nvPr>
        </p:nvSpPr>
        <p:spPr>
          <a:xfrm>
            <a:off x="1484312" y="166396"/>
            <a:ext cx="10018711" cy="729343"/>
          </a:xfrm>
        </p:spPr>
        <p:txBody>
          <a:bodyPr/>
          <a:lstStyle/>
          <a:p>
            <a:r>
              <a:rPr lang="en-IN" dirty="0"/>
              <a:t>OUTPUT ON THE WEBSERVER</a:t>
            </a:r>
          </a:p>
        </p:txBody>
      </p:sp>
      <p:sp>
        <p:nvSpPr>
          <p:cNvPr id="8" name="Text Placeholder 7">
            <a:extLst>
              <a:ext uri="{FF2B5EF4-FFF2-40B4-BE49-F238E27FC236}">
                <a16:creationId xmlns:a16="http://schemas.microsoft.com/office/drawing/2014/main" id="{A011A177-F6E3-802F-8C09-97FB25A76CC3}"/>
              </a:ext>
            </a:extLst>
          </p:cNvPr>
          <p:cNvSpPr>
            <a:spLocks noGrp="1"/>
          </p:cNvSpPr>
          <p:nvPr>
            <p:ph type="body" idx="1"/>
          </p:nvPr>
        </p:nvSpPr>
        <p:spPr>
          <a:xfrm>
            <a:off x="1484312" y="1054359"/>
            <a:ext cx="10018713" cy="4736841"/>
          </a:xfrm>
        </p:spPr>
        <p:txBody>
          <a:bodyPr/>
          <a:lstStyle/>
          <a:p>
            <a:endParaRPr lang="en-IN" dirty="0"/>
          </a:p>
        </p:txBody>
      </p:sp>
      <p:pic>
        <p:nvPicPr>
          <p:cNvPr id="10" name="Picture 9">
            <a:extLst>
              <a:ext uri="{FF2B5EF4-FFF2-40B4-BE49-F238E27FC236}">
                <a16:creationId xmlns:a16="http://schemas.microsoft.com/office/drawing/2014/main" id="{E5281801-08E7-B069-17DD-28E23B1C8907}"/>
              </a:ext>
            </a:extLst>
          </p:cNvPr>
          <p:cNvPicPr>
            <a:picLocks noChangeAspect="1"/>
          </p:cNvPicPr>
          <p:nvPr/>
        </p:nvPicPr>
        <p:blipFill>
          <a:blip r:embed="rId2"/>
          <a:stretch>
            <a:fillRect/>
          </a:stretch>
        </p:blipFill>
        <p:spPr>
          <a:xfrm>
            <a:off x="2360645" y="1054359"/>
            <a:ext cx="8136294" cy="4736841"/>
          </a:xfrm>
          <a:prstGeom prst="rect">
            <a:avLst/>
          </a:prstGeom>
        </p:spPr>
      </p:pic>
    </p:spTree>
    <p:extLst>
      <p:ext uri="{BB962C8B-B14F-4D97-AF65-F5344CB8AC3E}">
        <p14:creationId xmlns:p14="http://schemas.microsoft.com/office/powerpoint/2010/main" val="4192673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1E8B-DB87-222B-CB51-F21A75C6189E}"/>
              </a:ext>
            </a:extLst>
          </p:cNvPr>
          <p:cNvSpPr>
            <a:spLocks noGrp="1"/>
          </p:cNvSpPr>
          <p:nvPr>
            <p:ph type="title"/>
          </p:nvPr>
        </p:nvSpPr>
        <p:spPr>
          <a:xfrm>
            <a:off x="1484312" y="685800"/>
            <a:ext cx="10018711" cy="527180"/>
          </a:xfrm>
        </p:spPr>
        <p:txBody>
          <a:bodyPr>
            <a:normAutofit fontScale="90000"/>
          </a:bodyPr>
          <a:lstStyle/>
          <a:p>
            <a:r>
              <a:rPr lang="en-US" dirty="0"/>
              <a:t>CONCLUSION</a:t>
            </a:r>
            <a:endParaRPr lang="en-IN" dirty="0"/>
          </a:p>
        </p:txBody>
      </p:sp>
      <p:sp>
        <p:nvSpPr>
          <p:cNvPr id="3" name="Text Placeholder 2">
            <a:extLst>
              <a:ext uri="{FF2B5EF4-FFF2-40B4-BE49-F238E27FC236}">
                <a16:creationId xmlns:a16="http://schemas.microsoft.com/office/drawing/2014/main" id="{8E177F69-00B8-2090-4110-395C47A22634}"/>
              </a:ext>
            </a:extLst>
          </p:cNvPr>
          <p:cNvSpPr>
            <a:spLocks noGrp="1"/>
          </p:cNvSpPr>
          <p:nvPr>
            <p:ph type="body" idx="1"/>
          </p:nvPr>
        </p:nvSpPr>
        <p:spPr>
          <a:xfrm>
            <a:off x="1484312" y="1576873"/>
            <a:ext cx="10707688" cy="4214327"/>
          </a:xfrm>
        </p:spPr>
        <p:txBody>
          <a:bodyPr>
            <a:normAutofit/>
          </a:bodyPr>
          <a:lstStyle/>
          <a:p>
            <a:r>
              <a:rPr lang="en-US" dirty="0"/>
              <a:t>Thus the IOT based Environmental Monitoring System has been designed and implemented. The Environmental parameters successfully transmitted via ESP 8266 Wi-Fi module. The density of the gases in the remote located area viewed through the </a:t>
            </a:r>
            <a:r>
              <a:rPr lang="en-US" dirty="0" err="1"/>
              <a:t>ThingSpeak</a:t>
            </a:r>
            <a:r>
              <a:rPr lang="en-US" dirty="0"/>
              <a:t> web server. This project will protect the people from the pollutant gases. It is more useful for the Industries to control the air pollution in the surrounding area and for the workers safety. In future we can implement this project with ESP 8266-12E Wi-Fi module and with the sensors which can sense the gas density in high level. ESP 8266-12E module has inbuilt Arduino microcontroller. It reduces the overall size of the device and simplifies the working mechanism. </a:t>
            </a:r>
            <a:endParaRPr lang="en-IN" dirty="0"/>
          </a:p>
        </p:txBody>
      </p:sp>
    </p:spTree>
    <p:extLst>
      <p:ext uri="{BB962C8B-B14F-4D97-AF65-F5344CB8AC3E}">
        <p14:creationId xmlns:p14="http://schemas.microsoft.com/office/powerpoint/2010/main" val="4085465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CC33-11FE-5BA5-8ECF-4105D13E7D07}"/>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52960136-7438-4CFA-79DC-517885020192}"/>
              </a:ext>
            </a:extLst>
          </p:cNvPr>
          <p:cNvSpPr>
            <a:spLocks noGrp="1"/>
          </p:cNvSpPr>
          <p:nvPr>
            <p:ph idx="1"/>
          </p:nvPr>
        </p:nvSpPr>
        <p:spPr/>
        <p:txBody>
          <a:bodyPr/>
          <a:lstStyle/>
          <a:p>
            <a:r>
              <a:rPr lang="en-US" dirty="0"/>
              <a:t>INTORDUCTION</a:t>
            </a:r>
          </a:p>
          <a:p>
            <a:r>
              <a:rPr lang="en-US" dirty="0"/>
              <a:t>HARDWARE SETUP</a:t>
            </a:r>
          </a:p>
          <a:p>
            <a:r>
              <a:rPr lang="en-US" dirty="0"/>
              <a:t>IOT DEVICE CONFIGURATION</a:t>
            </a:r>
          </a:p>
          <a:p>
            <a:r>
              <a:rPr lang="en-US" dirty="0"/>
              <a:t>DATA COLLECTION SCRIPT DEVELOPMENT</a:t>
            </a:r>
          </a:p>
          <a:p>
            <a:r>
              <a:rPr lang="en-US" dirty="0"/>
              <a:t>REAL-TIME DATA UPDATES AND TESTING</a:t>
            </a:r>
            <a:endParaRPr lang="en-IN" dirty="0"/>
          </a:p>
        </p:txBody>
      </p:sp>
    </p:spTree>
    <p:extLst>
      <p:ext uri="{BB962C8B-B14F-4D97-AF65-F5344CB8AC3E}">
        <p14:creationId xmlns:p14="http://schemas.microsoft.com/office/powerpoint/2010/main" val="195722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EDD8-5A44-504F-0599-D1F22099355D}"/>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C4FB42E-C99D-D28B-7CF2-64E530052274}"/>
              </a:ext>
            </a:extLst>
          </p:cNvPr>
          <p:cNvSpPr>
            <a:spLocks noGrp="1"/>
          </p:cNvSpPr>
          <p:nvPr>
            <p:ph idx="1"/>
          </p:nvPr>
        </p:nvSpPr>
        <p:spPr/>
        <p:txBody>
          <a:bodyPr/>
          <a:lstStyle/>
          <a:p>
            <a:r>
              <a:rPr lang="en-US" b="0" i="0" dirty="0">
                <a:solidFill>
                  <a:srgbClr val="171717"/>
                </a:solidFill>
                <a:effectLst/>
                <a:latin typeface="Arial" panose="020B0604020202020204" pitchFamily="34" charset="0"/>
              </a:rPr>
              <a:t>Environmental sensors are a series of sensors that monitor the environment and identify the quality of the environment. Environmental sensors include: </a:t>
            </a:r>
            <a:r>
              <a:rPr lang="en-US" b="0" i="0" u="none" strike="noStrike" dirty="0">
                <a:solidFill>
                  <a:srgbClr val="0A3190"/>
                </a:solidFill>
                <a:effectLst/>
                <a:latin typeface="Arial" panose="020B0604020202020204" pitchFamily="34" charset="0"/>
                <a:hlinkClick r:id="rId2"/>
              </a:rPr>
              <a:t>soil sensors</a:t>
            </a:r>
            <a:r>
              <a:rPr lang="en-US" b="0" i="0" dirty="0">
                <a:solidFill>
                  <a:srgbClr val="171717"/>
                </a:solidFill>
                <a:effectLst/>
                <a:latin typeface="Arial" panose="020B0604020202020204" pitchFamily="34" charset="0"/>
              </a:rPr>
              <a:t>, </a:t>
            </a:r>
            <a:r>
              <a:rPr lang="en-US" b="0" i="0" u="none" strike="noStrike" dirty="0">
                <a:solidFill>
                  <a:srgbClr val="0A3190"/>
                </a:solidFill>
                <a:effectLst/>
                <a:latin typeface="Arial" panose="020B0604020202020204" pitchFamily="34" charset="0"/>
                <a:hlinkClick r:id="rId3"/>
              </a:rPr>
              <a:t>temperature and humidity sensors</a:t>
            </a:r>
            <a:r>
              <a:rPr lang="en-US" b="0" i="0" dirty="0">
                <a:solidFill>
                  <a:srgbClr val="171717"/>
                </a:solidFill>
                <a:effectLst/>
                <a:latin typeface="Arial" panose="020B0604020202020204" pitchFamily="34" charset="0"/>
              </a:rPr>
              <a:t>, </a:t>
            </a:r>
            <a:r>
              <a:rPr lang="en-US" b="0" i="0" u="none" strike="noStrike" dirty="0">
                <a:solidFill>
                  <a:srgbClr val="0A3190"/>
                </a:solidFill>
                <a:effectLst/>
                <a:latin typeface="Arial" panose="020B0604020202020204" pitchFamily="34" charset="0"/>
                <a:hlinkClick r:id="rId4"/>
              </a:rPr>
              <a:t>gas sensors</a:t>
            </a:r>
            <a:r>
              <a:rPr lang="en-US" b="0" i="0" dirty="0">
                <a:solidFill>
                  <a:srgbClr val="171717"/>
                </a:solidFill>
                <a:effectLst/>
                <a:latin typeface="Arial" panose="020B0604020202020204" pitchFamily="34" charset="0"/>
              </a:rPr>
              <a:t>, </a:t>
            </a:r>
            <a:r>
              <a:rPr lang="en-US" b="0" i="0" u="none" strike="noStrike" dirty="0">
                <a:solidFill>
                  <a:srgbClr val="0A3190"/>
                </a:solidFill>
                <a:effectLst/>
                <a:latin typeface="Arial" panose="020B0604020202020204" pitchFamily="34" charset="0"/>
                <a:hlinkClick r:id="rId5"/>
              </a:rPr>
              <a:t>rainfall sensors</a:t>
            </a:r>
            <a:r>
              <a:rPr lang="en-US" b="0" i="0" dirty="0">
                <a:solidFill>
                  <a:srgbClr val="171717"/>
                </a:solidFill>
                <a:effectLst/>
                <a:latin typeface="Arial" panose="020B0604020202020204" pitchFamily="34" charset="0"/>
              </a:rPr>
              <a:t>, </a:t>
            </a:r>
            <a:r>
              <a:rPr lang="en-US" b="0" i="0" u="none" strike="noStrike" dirty="0">
                <a:solidFill>
                  <a:srgbClr val="0A3190"/>
                </a:solidFill>
                <a:effectLst/>
                <a:latin typeface="Arial" panose="020B0604020202020204" pitchFamily="34" charset="0"/>
                <a:hlinkClick r:id="rId6"/>
              </a:rPr>
              <a:t>light sensors</a:t>
            </a:r>
            <a:r>
              <a:rPr lang="en-US" b="0" i="0" dirty="0">
                <a:solidFill>
                  <a:srgbClr val="171717"/>
                </a:solidFill>
                <a:effectLst/>
                <a:latin typeface="Arial" panose="020B0604020202020204" pitchFamily="34" charset="0"/>
              </a:rPr>
              <a:t>, </a:t>
            </a:r>
            <a:r>
              <a:rPr lang="en-US" b="0" i="0" u="none" strike="noStrike" dirty="0">
                <a:solidFill>
                  <a:srgbClr val="0A3190"/>
                </a:solidFill>
                <a:effectLst/>
                <a:latin typeface="Arial" panose="020B0604020202020204" pitchFamily="34" charset="0"/>
                <a:hlinkClick r:id="rId7"/>
              </a:rPr>
              <a:t>wind speed and direction sensors</a:t>
            </a:r>
            <a:r>
              <a:rPr lang="en-US" b="0" i="0" dirty="0">
                <a:solidFill>
                  <a:srgbClr val="171717"/>
                </a:solidFill>
                <a:effectLst/>
                <a:latin typeface="Arial" panose="020B0604020202020204" pitchFamily="34" charset="0"/>
              </a:rPr>
              <a:t>, etc. Not only can environmental information be accurately measured, but the data can also be tested, recorded and stored</a:t>
            </a:r>
            <a:endParaRPr lang="en-IN" dirty="0"/>
          </a:p>
        </p:txBody>
      </p:sp>
    </p:spTree>
    <p:extLst>
      <p:ext uri="{BB962C8B-B14F-4D97-AF65-F5344CB8AC3E}">
        <p14:creationId xmlns:p14="http://schemas.microsoft.com/office/powerpoint/2010/main" val="686148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C7DA9-4318-ECF9-5213-BBC1D878F27D}"/>
              </a:ext>
            </a:extLst>
          </p:cNvPr>
          <p:cNvSpPr>
            <a:spLocks noGrp="1"/>
          </p:cNvSpPr>
          <p:nvPr>
            <p:ph type="title"/>
          </p:nvPr>
        </p:nvSpPr>
        <p:spPr/>
        <p:txBody>
          <a:bodyPr/>
          <a:lstStyle/>
          <a:p>
            <a:r>
              <a:rPr lang="en-US" dirty="0"/>
              <a:t>HARDWARE SETUP</a:t>
            </a:r>
            <a:endParaRPr lang="en-IN" dirty="0"/>
          </a:p>
        </p:txBody>
      </p:sp>
      <p:sp>
        <p:nvSpPr>
          <p:cNvPr id="3" name="Content Placeholder 2">
            <a:extLst>
              <a:ext uri="{FF2B5EF4-FFF2-40B4-BE49-F238E27FC236}">
                <a16:creationId xmlns:a16="http://schemas.microsoft.com/office/drawing/2014/main" id="{5995D6F9-5045-6A23-E31E-151B91D87228}"/>
              </a:ext>
            </a:extLst>
          </p:cNvPr>
          <p:cNvSpPr>
            <a:spLocks noGrp="1"/>
          </p:cNvSpPr>
          <p:nvPr>
            <p:ph idx="1"/>
          </p:nvPr>
        </p:nvSpPr>
        <p:spPr/>
        <p:txBody>
          <a:bodyPr>
            <a:normAutofit fontScale="92500" lnSpcReduction="10000"/>
          </a:bodyPr>
          <a:lstStyle/>
          <a:p>
            <a:r>
              <a:rPr lang="en-US" dirty="0"/>
              <a:t>Sensor data acquisition is done in layer 4. And layer 5 as ambient intelligence environment. The sensors can be operated by the microcontroller to retrieve the data from them and it processes the analysis with the sensor data and updates it to the Internet through Wi-Fi module connected to it. User can monitor the parameters on their smart phones as well as pc or laptop</a:t>
            </a:r>
          </a:p>
          <a:p>
            <a:r>
              <a:rPr lang="en-US" dirty="0"/>
              <a:t>The Arduino Uno is a microcontroller board based on the ATmega328. It has 14 digital input/output pins (of which 6 can be used as PWM outputs), 6 analog inputs, a 16 MHz ceramic resonator, a USB connection, a power jack, an ICSP header, and a reset button</a:t>
            </a:r>
            <a:endParaRPr lang="en-IN" dirty="0"/>
          </a:p>
        </p:txBody>
      </p:sp>
    </p:spTree>
    <p:extLst>
      <p:ext uri="{BB962C8B-B14F-4D97-AF65-F5344CB8AC3E}">
        <p14:creationId xmlns:p14="http://schemas.microsoft.com/office/powerpoint/2010/main" val="4232532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F2EC-6407-EA20-679F-4CEFE05F0A22}"/>
              </a:ext>
            </a:extLst>
          </p:cNvPr>
          <p:cNvSpPr>
            <a:spLocks noGrp="1"/>
          </p:cNvSpPr>
          <p:nvPr>
            <p:ph type="title"/>
          </p:nvPr>
        </p:nvSpPr>
        <p:spPr>
          <a:xfrm>
            <a:off x="1484311" y="685800"/>
            <a:ext cx="10018713" cy="5575041"/>
          </a:xfrm>
        </p:spPr>
        <p:txBody>
          <a:bodyPr/>
          <a:lstStyle/>
          <a:p>
            <a:endParaRPr lang="en-IN" dirty="0"/>
          </a:p>
        </p:txBody>
      </p:sp>
      <p:pic>
        <p:nvPicPr>
          <p:cNvPr id="5" name="Picture 4">
            <a:extLst>
              <a:ext uri="{FF2B5EF4-FFF2-40B4-BE49-F238E27FC236}">
                <a16:creationId xmlns:a16="http://schemas.microsoft.com/office/drawing/2014/main" id="{4C4BB858-7F4A-3D69-BD3E-FA7444733F79}"/>
              </a:ext>
            </a:extLst>
          </p:cNvPr>
          <p:cNvPicPr>
            <a:picLocks noChangeAspect="1"/>
          </p:cNvPicPr>
          <p:nvPr/>
        </p:nvPicPr>
        <p:blipFill>
          <a:blip r:embed="rId2"/>
          <a:stretch>
            <a:fillRect/>
          </a:stretch>
        </p:blipFill>
        <p:spPr>
          <a:xfrm>
            <a:off x="2248678" y="1073021"/>
            <a:ext cx="8173615" cy="4767942"/>
          </a:xfrm>
          <a:prstGeom prst="rect">
            <a:avLst/>
          </a:prstGeom>
        </p:spPr>
      </p:pic>
    </p:spTree>
    <p:extLst>
      <p:ext uri="{BB962C8B-B14F-4D97-AF65-F5344CB8AC3E}">
        <p14:creationId xmlns:p14="http://schemas.microsoft.com/office/powerpoint/2010/main" val="423014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9912C-635B-8EA0-5DC1-B81C6BC155D3}"/>
              </a:ext>
            </a:extLst>
          </p:cNvPr>
          <p:cNvSpPr>
            <a:spLocks noGrp="1"/>
          </p:cNvSpPr>
          <p:nvPr>
            <p:ph type="title"/>
          </p:nvPr>
        </p:nvSpPr>
        <p:spPr/>
        <p:txBody>
          <a:bodyPr/>
          <a:lstStyle/>
          <a:p>
            <a:r>
              <a:rPr lang="en-US" dirty="0"/>
              <a:t>HARDWARE OUTPUT</a:t>
            </a:r>
            <a:endParaRPr lang="en-IN" dirty="0"/>
          </a:p>
        </p:txBody>
      </p:sp>
      <p:pic>
        <p:nvPicPr>
          <p:cNvPr id="5" name="Content Placeholder 4">
            <a:extLst>
              <a:ext uri="{FF2B5EF4-FFF2-40B4-BE49-F238E27FC236}">
                <a16:creationId xmlns:a16="http://schemas.microsoft.com/office/drawing/2014/main" id="{2597650C-B2F9-D6AD-5E03-418057F0F6DF}"/>
              </a:ext>
            </a:extLst>
          </p:cNvPr>
          <p:cNvPicPr>
            <a:picLocks noGrp="1" noChangeAspect="1"/>
          </p:cNvPicPr>
          <p:nvPr>
            <p:ph idx="1"/>
          </p:nvPr>
        </p:nvPicPr>
        <p:blipFill>
          <a:blip r:embed="rId2"/>
          <a:stretch>
            <a:fillRect/>
          </a:stretch>
        </p:blipFill>
        <p:spPr>
          <a:xfrm>
            <a:off x="3994944" y="2667000"/>
            <a:ext cx="4997450" cy="3124200"/>
          </a:xfrm>
        </p:spPr>
      </p:pic>
    </p:spTree>
    <p:extLst>
      <p:ext uri="{BB962C8B-B14F-4D97-AF65-F5344CB8AC3E}">
        <p14:creationId xmlns:p14="http://schemas.microsoft.com/office/powerpoint/2010/main" val="718011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133991-1E1C-7791-3637-F3E811662DEB}"/>
              </a:ext>
            </a:extLst>
          </p:cNvPr>
          <p:cNvSpPr txBox="1"/>
          <p:nvPr/>
        </p:nvSpPr>
        <p:spPr>
          <a:xfrm>
            <a:off x="1156996" y="2413338"/>
            <a:ext cx="10692882" cy="1200329"/>
          </a:xfrm>
          <a:prstGeom prst="rect">
            <a:avLst/>
          </a:prstGeom>
          <a:noFill/>
        </p:spPr>
        <p:txBody>
          <a:bodyPr wrap="square">
            <a:spAutoFit/>
          </a:bodyPr>
          <a:lstStyle/>
          <a:p>
            <a:r>
              <a:rPr lang="en-US" dirty="0"/>
              <a:t>Fig. represents the output we have obtained so far. The Hardware components used here includes Arduino microcontroller, ESP 8266 Wi-Fi module, LCD, Buzzer, CO sensor, SnO2 sensor and LPG sensor. LCD display indicates density of gases in the air. The Buzzer gave alarm when the gas level exceed the threshold value. ESP 8266 Wi-Fi module transmitted the data to the web server.</a:t>
            </a:r>
            <a:endParaRPr lang="en-IN" dirty="0"/>
          </a:p>
        </p:txBody>
      </p:sp>
    </p:spTree>
    <p:extLst>
      <p:ext uri="{BB962C8B-B14F-4D97-AF65-F5344CB8AC3E}">
        <p14:creationId xmlns:p14="http://schemas.microsoft.com/office/powerpoint/2010/main" val="2456708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A0147-29A0-16DC-99D2-3C0582419364}"/>
              </a:ext>
            </a:extLst>
          </p:cNvPr>
          <p:cNvSpPr>
            <a:spLocks noGrp="1"/>
          </p:cNvSpPr>
          <p:nvPr>
            <p:ph type="title"/>
          </p:nvPr>
        </p:nvSpPr>
        <p:spPr>
          <a:xfrm>
            <a:off x="1400336" y="139959"/>
            <a:ext cx="10018713" cy="6596743"/>
          </a:xfrm>
        </p:spPr>
        <p:txBody>
          <a:bodyPr/>
          <a:lstStyle/>
          <a:p>
            <a:endParaRPr lang="en-IN" dirty="0"/>
          </a:p>
        </p:txBody>
      </p:sp>
      <p:pic>
        <p:nvPicPr>
          <p:cNvPr id="5" name="Picture 4">
            <a:extLst>
              <a:ext uri="{FF2B5EF4-FFF2-40B4-BE49-F238E27FC236}">
                <a16:creationId xmlns:a16="http://schemas.microsoft.com/office/drawing/2014/main" id="{53D242B7-6BE1-2C7C-FB7D-B826FEBD52F3}"/>
              </a:ext>
            </a:extLst>
          </p:cNvPr>
          <p:cNvPicPr>
            <a:picLocks noChangeAspect="1"/>
          </p:cNvPicPr>
          <p:nvPr/>
        </p:nvPicPr>
        <p:blipFill>
          <a:blip r:embed="rId2"/>
          <a:stretch>
            <a:fillRect/>
          </a:stretch>
        </p:blipFill>
        <p:spPr>
          <a:xfrm>
            <a:off x="2006082" y="755780"/>
            <a:ext cx="8785582" cy="5766318"/>
          </a:xfrm>
          <a:prstGeom prst="rect">
            <a:avLst/>
          </a:prstGeom>
        </p:spPr>
      </p:pic>
    </p:spTree>
    <p:extLst>
      <p:ext uri="{BB962C8B-B14F-4D97-AF65-F5344CB8AC3E}">
        <p14:creationId xmlns:p14="http://schemas.microsoft.com/office/powerpoint/2010/main" val="1420200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5589C31-21AC-7378-3B6F-87BEC5D1CFFD}"/>
              </a:ext>
            </a:extLst>
          </p:cNvPr>
          <p:cNvSpPr>
            <a:spLocks noGrp="1"/>
          </p:cNvSpPr>
          <p:nvPr>
            <p:ph type="title"/>
          </p:nvPr>
        </p:nvSpPr>
        <p:spPr>
          <a:xfrm>
            <a:off x="1484313" y="186612"/>
            <a:ext cx="10018712" cy="6158626"/>
          </a:xfrm>
        </p:spPr>
        <p:txBody>
          <a:bodyPr>
            <a:normAutofit fontScale="90000"/>
          </a:bodyPr>
          <a:lstStyle/>
          <a:p>
            <a:r>
              <a:rPr lang="en-US" dirty="0"/>
              <a:t>THINGSPEAK </a:t>
            </a:r>
            <a:br>
              <a:rPr lang="en-US" dirty="0"/>
            </a:br>
            <a:r>
              <a:rPr lang="en-US" dirty="0"/>
              <a:t>Thing Speak is the cloud based web server for IOT Applications. It is an open source. In which we</a:t>
            </a:r>
            <a:br>
              <a:rPr lang="en-US" dirty="0"/>
            </a:br>
            <a:r>
              <a:rPr lang="en-US" dirty="0"/>
              <a:t>created our own channel for IOT based Environmental monitoring by providing username and password. The output is obtained by setting the number of field we required for monitoring the Environment parameters. Then the sensors values are updated to the server using ESP 8266.It provided the graph to show the density of gases in the air.</a:t>
            </a:r>
            <a:endParaRPr lang="en-IN" dirty="0"/>
          </a:p>
        </p:txBody>
      </p:sp>
    </p:spTree>
    <p:extLst>
      <p:ext uri="{BB962C8B-B14F-4D97-AF65-F5344CB8AC3E}">
        <p14:creationId xmlns:p14="http://schemas.microsoft.com/office/powerpoint/2010/main" val="36133895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26</TotalTime>
  <Words>506</Words>
  <Application>Microsoft Office PowerPoint</Application>
  <PresentationFormat>Widescreen</PresentationFormat>
  <Paragraphs>19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Corbel</vt:lpstr>
      <vt:lpstr>Parallax</vt:lpstr>
      <vt:lpstr>ENVIRONMENTAL MONITORING</vt:lpstr>
      <vt:lpstr>AGENDA</vt:lpstr>
      <vt:lpstr>INTRODUCTION</vt:lpstr>
      <vt:lpstr>HARDWARE SETUP</vt:lpstr>
      <vt:lpstr>PowerPoint Presentation</vt:lpstr>
      <vt:lpstr>HARDWARE OUTPUT</vt:lpstr>
      <vt:lpstr>PowerPoint Presentation</vt:lpstr>
      <vt:lpstr>PowerPoint Presentation</vt:lpstr>
      <vt:lpstr>THINGSPEAK  Thing Speak is the cloud based web server for IOT Applications. It is an open source. In which we created our own channel for IOT based Environmental monitoring by providing username and password. The output is obtained by setting the number of field we required for monitoring the Environment parameters. Then the sensors values are updated to the server using ESP 8266.It provided the graph to show the density of gases in the air.</vt:lpstr>
      <vt:lpstr>PowerPoint Presentation</vt:lpstr>
      <vt:lpstr>OUTPUT ON THE WEBSERVER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MONITORING</dc:title>
  <dc:creator>Dhanalakshmi Rajendiran</dc:creator>
  <cp:lastModifiedBy>Dhanalakshmi Rajendiran</cp:lastModifiedBy>
  <cp:revision>1</cp:revision>
  <dcterms:created xsi:type="dcterms:W3CDTF">2023-10-17T08:36:05Z</dcterms:created>
  <dcterms:modified xsi:type="dcterms:W3CDTF">2023-10-17T09:02:25Z</dcterms:modified>
</cp:coreProperties>
</file>