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4660"/>
  </p:normalViewPr>
  <p:slideViewPr>
    <p:cSldViewPr snapToGrid="0">
      <p:cViewPr varScale="1">
        <p:scale>
          <a:sx n="50" d="100"/>
          <a:sy n="50" d="100"/>
        </p:scale>
        <p:origin x="48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6A42E-786A-D92F-34E9-E3B0700E04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Bahnschrift" panose="020B0502040204020203" pitchFamily="34" charset="0"/>
              </a:rPr>
              <a:t>Gold price prediction using machine learning</a:t>
            </a:r>
            <a:endParaRPr lang="en-IN" sz="3600" dirty="0">
              <a:latin typeface="Bahnschrift" panose="020B05020402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29E010-51DD-03AE-F020-ED85958B83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Harnessing data driven insights for market analysis</a:t>
            </a:r>
          </a:p>
          <a:p>
            <a:endParaRPr lang="en-IN" dirty="0"/>
          </a:p>
          <a:p>
            <a:r>
              <a:rPr lang="en-IN" dirty="0"/>
              <a:t>Vignesh puri</a:t>
            </a:r>
          </a:p>
          <a:p>
            <a:r>
              <a:rPr lang="en-IN" dirty="0"/>
              <a:t>347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562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F79EE43-C94C-2B67-3280-94BE0BC1FD16}"/>
              </a:ext>
            </a:extLst>
          </p:cNvPr>
          <p:cNvSpPr txBox="1"/>
          <p:nvPr/>
        </p:nvSpPr>
        <p:spPr>
          <a:xfrm>
            <a:off x="1338943" y="642256"/>
            <a:ext cx="8752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Bahnschrift" panose="020B0502040204020203" pitchFamily="34" charset="0"/>
              </a:rPr>
              <a:t>INTRODUCTION</a:t>
            </a:r>
            <a:endParaRPr lang="en-IN" sz="3600" dirty="0">
              <a:latin typeface="Bahnschrift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BF6B44-BE6B-82D1-6AD7-3A78C8DEB03A}"/>
              </a:ext>
            </a:extLst>
          </p:cNvPr>
          <p:cNvSpPr txBox="1"/>
          <p:nvPr/>
        </p:nvSpPr>
        <p:spPr>
          <a:xfrm>
            <a:off x="1338943" y="1911812"/>
            <a:ext cx="885008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Gold is a </a:t>
            </a:r>
            <a:r>
              <a:rPr lang="en-US" b="1" dirty="0"/>
              <a:t>precious metal</a:t>
            </a:r>
            <a:r>
              <a:rPr lang="en-US" dirty="0"/>
              <a:t> that has been valued for its rarity, beauty, and unique properties for thousands of years</a:t>
            </a:r>
          </a:p>
          <a:p>
            <a:endParaRPr lang="en-US" dirty="0"/>
          </a:p>
          <a:p>
            <a:r>
              <a:rPr lang="en-US" b="1" i="0" dirty="0">
                <a:solidFill>
                  <a:srgbClr val="C7C7CC"/>
                </a:solidFill>
                <a:effectLst/>
                <a:latin typeface="Inter"/>
              </a:rPr>
              <a:t>Gold is a unique commodity because of market value and its use in industrial purposes.</a:t>
            </a:r>
          </a:p>
          <a:p>
            <a:endParaRPr lang="en-US" b="1" dirty="0">
              <a:solidFill>
                <a:srgbClr val="C7C7CC"/>
              </a:solidFill>
              <a:latin typeface="Inter"/>
            </a:endParaRPr>
          </a:p>
          <a:p>
            <a:r>
              <a:rPr lang="en-US" b="0" i="0" dirty="0">
                <a:solidFill>
                  <a:srgbClr val="C7C7CC"/>
                </a:solidFill>
                <a:effectLst/>
                <a:latin typeface="Inter"/>
              </a:rPr>
              <a:t>Predicting gold prices is vital for various stakeholders in the gold market, as it </a:t>
            </a:r>
            <a:r>
              <a:rPr lang="en-US" b="1" i="0" dirty="0">
                <a:solidFill>
                  <a:srgbClr val="C7C7CC"/>
                </a:solidFill>
                <a:effectLst/>
                <a:latin typeface="Inter"/>
              </a:rPr>
              <a:t>enables informed decision-making, risk management, and efficient market allocation</a:t>
            </a:r>
            <a:r>
              <a:rPr lang="en-US" b="0" i="0" dirty="0">
                <a:solidFill>
                  <a:srgbClr val="C7C7CC"/>
                </a:solidFill>
                <a:effectLst/>
                <a:latin typeface="Inter"/>
              </a:rPr>
              <a:t>.</a:t>
            </a:r>
          </a:p>
          <a:p>
            <a:endParaRPr lang="en-US" dirty="0">
              <a:solidFill>
                <a:srgbClr val="C7C7CC"/>
              </a:solidFill>
              <a:latin typeface="Inter"/>
            </a:endParaRP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C7C7CC"/>
                </a:solidFill>
                <a:effectLst/>
                <a:latin typeface="Inter"/>
              </a:rPr>
              <a:t>Investors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C7C7CC"/>
                </a:solidFill>
                <a:effectLst/>
                <a:latin typeface="Inter"/>
              </a:rPr>
              <a:t>Miners and producers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C7C7CC"/>
                </a:solidFill>
                <a:effectLst/>
                <a:latin typeface="Inter"/>
              </a:rPr>
              <a:t>Traders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C7C7CC"/>
                </a:solidFill>
                <a:effectLst/>
                <a:latin typeface="Inter"/>
              </a:rPr>
              <a:t>Central banks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C7C7CC"/>
                </a:solidFill>
                <a:effectLst/>
                <a:latin typeface="Inter"/>
              </a:rPr>
              <a:t>Jewelers and manufacturers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C7C7CC"/>
                </a:solidFill>
                <a:effectLst/>
                <a:latin typeface="Inter"/>
              </a:rPr>
              <a:t>Gold loan providers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C7C7CC"/>
                </a:solidFill>
                <a:effectLst/>
                <a:latin typeface="Inter"/>
              </a:rPr>
              <a:t>Economists and policymakers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14180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A4F9B5-CF23-88CB-EFDD-CFDBF25BA8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DE1F619-5292-FB83-0934-BEE55415578D}"/>
              </a:ext>
            </a:extLst>
          </p:cNvPr>
          <p:cNvSpPr txBox="1"/>
          <p:nvPr/>
        </p:nvSpPr>
        <p:spPr>
          <a:xfrm>
            <a:off x="1338943" y="642256"/>
            <a:ext cx="8752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Bahnschrift" panose="020B0502040204020203" pitchFamily="34" charset="0"/>
              </a:rPr>
              <a:t>PROPOSED SYSTEM</a:t>
            </a:r>
            <a:endParaRPr lang="en-IN" sz="3600" dirty="0">
              <a:latin typeface="Bahnschrift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A69071-1BF7-B9E8-E7EB-3C77D1FB50E9}"/>
              </a:ext>
            </a:extLst>
          </p:cNvPr>
          <p:cNvSpPr txBox="1"/>
          <p:nvPr/>
        </p:nvSpPr>
        <p:spPr>
          <a:xfrm>
            <a:off x="1338943" y="1911812"/>
            <a:ext cx="885008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this system, the researcher proposed a model of machine learning for the prediction of gold rate.</a:t>
            </a:r>
          </a:p>
          <a:p>
            <a:endParaRPr lang="en-US" dirty="0"/>
          </a:p>
          <a:p>
            <a:r>
              <a:rPr lang="en-US" dirty="0"/>
              <a:t>Here they  used LTSM and Linear regression for the gold price prediction. </a:t>
            </a:r>
          </a:p>
          <a:p>
            <a:endParaRPr lang="en-US" dirty="0"/>
          </a:p>
          <a:p>
            <a:r>
              <a:rPr lang="en-US" dirty="0"/>
              <a:t>Data Set is been used by Kaggle website.</a:t>
            </a:r>
          </a:p>
          <a:p>
            <a:endParaRPr lang="en-US" dirty="0"/>
          </a:p>
          <a:p>
            <a:r>
              <a:rPr lang="en-US" dirty="0"/>
              <a:t>Linear regression model implementation splits dataset in 80-20% ratio.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88484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6C85C0-4439-8FD3-CB23-ACD38B1ED2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FFCA6E0-C1BF-D88C-2D5F-159D76827C61}"/>
              </a:ext>
            </a:extLst>
          </p:cNvPr>
          <p:cNvSpPr txBox="1"/>
          <p:nvPr/>
        </p:nvSpPr>
        <p:spPr>
          <a:xfrm>
            <a:off x="1338943" y="642256"/>
            <a:ext cx="8752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Bahnschrift" panose="020B0502040204020203" pitchFamily="34" charset="0"/>
              </a:rPr>
              <a:t>ADVANTAGES AND DISADVANTAGES</a:t>
            </a:r>
            <a:endParaRPr lang="en-IN" sz="3600" dirty="0">
              <a:latin typeface="Bahnschrift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E788A2-F5F6-7105-5F50-80AFC3DC2535}"/>
              </a:ext>
            </a:extLst>
          </p:cNvPr>
          <p:cNvSpPr txBox="1"/>
          <p:nvPr/>
        </p:nvSpPr>
        <p:spPr>
          <a:xfrm>
            <a:off x="1338943" y="1911812"/>
            <a:ext cx="885008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Proper output results</a:t>
            </a:r>
          </a:p>
          <a:p>
            <a:r>
              <a:rPr lang="en-US" dirty="0"/>
              <a:t>Prediction is good</a:t>
            </a:r>
          </a:p>
          <a:p>
            <a:r>
              <a:rPr lang="en-US" dirty="0"/>
              <a:t>Better performance</a:t>
            </a:r>
          </a:p>
          <a:p>
            <a:r>
              <a:rPr lang="en-US" dirty="0"/>
              <a:t>More efficient</a:t>
            </a:r>
          </a:p>
          <a:p>
            <a:endParaRPr lang="en-US" dirty="0"/>
          </a:p>
          <a:p>
            <a:r>
              <a:rPr lang="en-US" dirty="0"/>
              <a:t>Not getting enough accuracy</a:t>
            </a:r>
          </a:p>
          <a:p>
            <a:r>
              <a:rPr lang="en-US" dirty="0"/>
              <a:t>Taking more time for the prediction</a:t>
            </a:r>
          </a:p>
        </p:txBody>
      </p:sp>
    </p:spTree>
    <p:extLst>
      <p:ext uri="{BB962C8B-B14F-4D97-AF65-F5344CB8AC3E}">
        <p14:creationId xmlns:p14="http://schemas.microsoft.com/office/powerpoint/2010/main" val="1101868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6A7FE5-35A3-DF88-720A-DF4B6EACEA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9C14D4F-C171-ECD6-7D6D-174780642DD9}"/>
              </a:ext>
            </a:extLst>
          </p:cNvPr>
          <p:cNvSpPr txBox="1"/>
          <p:nvPr/>
        </p:nvSpPr>
        <p:spPr>
          <a:xfrm>
            <a:off x="1338943" y="642256"/>
            <a:ext cx="8752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Bahnschrift" panose="020B0502040204020203" pitchFamily="34" charset="0"/>
              </a:rPr>
              <a:t>SYSTEM MODULES</a:t>
            </a:r>
            <a:endParaRPr lang="en-IN" sz="3600" dirty="0">
              <a:latin typeface="Bahnschrift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038824-1195-060D-1B83-4BA6A405614E}"/>
              </a:ext>
            </a:extLst>
          </p:cNvPr>
          <p:cNvSpPr txBox="1"/>
          <p:nvPr/>
        </p:nvSpPr>
        <p:spPr>
          <a:xfrm>
            <a:off x="1338943" y="1911812"/>
            <a:ext cx="885008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Module 1:- Data collection</a:t>
            </a:r>
          </a:p>
          <a:p>
            <a:endParaRPr lang="en-US" dirty="0"/>
          </a:p>
          <a:p>
            <a:r>
              <a:rPr lang="en-US" dirty="0"/>
              <a:t>Module 2:-Data preprocessing</a:t>
            </a:r>
          </a:p>
          <a:p>
            <a:endParaRPr lang="en-US" dirty="0"/>
          </a:p>
          <a:p>
            <a:r>
              <a:rPr lang="en-US" dirty="0"/>
              <a:t>Module 3:-EDA analysis</a:t>
            </a:r>
          </a:p>
          <a:p>
            <a:endParaRPr lang="en-US" dirty="0"/>
          </a:p>
          <a:p>
            <a:r>
              <a:rPr lang="en-US" dirty="0"/>
              <a:t>Module 4:-Model Implementation</a:t>
            </a:r>
          </a:p>
          <a:p>
            <a:endParaRPr lang="en-US" dirty="0"/>
          </a:p>
          <a:p>
            <a:r>
              <a:rPr lang="en-US" dirty="0"/>
              <a:t>Module 5:-Predictions</a:t>
            </a:r>
          </a:p>
        </p:txBody>
      </p:sp>
    </p:spTree>
    <p:extLst>
      <p:ext uri="{BB962C8B-B14F-4D97-AF65-F5344CB8AC3E}">
        <p14:creationId xmlns:p14="http://schemas.microsoft.com/office/powerpoint/2010/main" val="1179655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5D1220-9531-22FE-5C7E-F465EC1CD1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93FD460-499D-29B2-CEBF-FB5BEBD5C819}"/>
              </a:ext>
            </a:extLst>
          </p:cNvPr>
          <p:cNvSpPr txBox="1"/>
          <p:nvPr/>
        </p:nvSpPr>
        <p:spPr>
          <a:xfrm>
            <a:off x="1338943" y="642256"/>
            <a:ext cx="8752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Bahnschrift" panose="020B0502040204020203" pitchFamily="34" charset="0"/>
              </a:rPr>
              <a:t>SOFTWARE REQUIREMENTS</a:t>
            </a:r>
            <a:endParaRPr lang="en-IN" sz="3600" dirty="0">
              <a:latin typeface="Bahnschrift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1839E6-73E5-B227-BA58-13378FAB819C}"/>
              </a:ext>
            </a:extLst>
          </p:cNvPr>
          <p:cNvSpPr txBox="1"/>
          <p:nvPr/>
        </p:nvSpPr>
        <p:spPr>
          <a:xfrm>
            <a:off x="1338943" y="1911812"/>
            <a:ext cx="88500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Operating System : Windows 7,8,10</a:t>
            </a:r>
          </a:p>
          <a:p>
            <a:endParaRPr lang="en-US" dirty="0"/>
          </a:p>
          <a:p>
            <a:r>
              <a:rPr lang="en-US" dirty="0"/>
              <a:t>Software:- Python</a:t>
            </a:r>
          </a:p>
          <a:p>
            <a:endParaRPr lang="en-US" dirty="0"/>
          </a:p>
          <a:p>
            <a:r>
              <a:rPr lang="en-US" dirty="0"/>
              <a:t>Tools:- </a:t>
            </a:r>
            <a:r>
              <a:rPr lang="en-US" dirty="0" err="1"/>
              <a:t>Jupyter</a:t>
            </a:r>
            <a:r>
              <a:rPr lang="en-US" dirty="0"/>
              <a:t> and collab</a:t>
            </a:r>
          </a:p>
        </p:txBody>
      </p:sp>
    </p:spTree>
    <p:extLst>
      <p:ext uri="{BB962C8B-B14F-4D97-AF65-F5344CB8AC3E}">
        <p14:creationId xmlns:p14="http://schemas.microsoft.com/office/powerpoint/2010/main" val="1154849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DD373B-C178-B942-042C-056EF4A782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E059F1-329B-ADB6-B7E6-AE4F1C2A752C}"/>
              </a:ext>
            </a:extLst>
          </p:cNvPr>
          <p:cNvSpPr txBox="1"/>
          <p:nvPr/>
        </p:nvSpPr>
        <p:spPr>
          <a:xfrm>
            <a:off x="1338943" y="642256"/>
            <a:ext cx="8752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Bahnschrift" panose="020B0502040204020203" pitchFamily="34" charset="0"/>
              </a:rPr>
              <a:t>CONCLUSIONS</a:t>
            </a:r>
            <a:endParaRPr lang="en-IN" sz="3600" dirty="0">
              <a:latin typeface="Bahnschrift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9A2C4E-32A8-2392-2A9F-A841F82FE857}"/>
              </a:ext>
            </a:extLst>
          </p:cNvPr>
          <p:cNvSpPr txBox="1"/>
          <p:nvPr/>
        </p:nvSpPr>
        <p:spPr>
          <a:xfrm>
            <a:off x="1338943" y="1911812"/>
            <a:ext cx="88500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Gold remains one of the most significant assets in the global financial landscape, valued for its stability and resilience during economic uncertainties. </a:t>
            </a:r>
          </a:p>
          <a:p>
            <a:endParaRPr lang="en-US" dirty="0"/>
          </a:p>
          <a:p>
            <a:r>
              <a:rPr lang="en-US" dirty="0"/>
              <a:t>Predicting gold prices requires analyzing historical trends, understanding current market dynamics, and considering future risks and opportunities</a:t>
            </a:r>
          </a:p>
        </p:txBody>
      </p:sp>
    </p:spTree>
    <p:extLst>
      <p:ext uri="{BB962C8B-B14F-4D97-AF65-F5344CB8AC3E}">
        <p14:creationId xmlns:p14="http://schemas.microsoft.com/office/powerpoint/2010/main" val="35802514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7A2AD74-69D9-3CEC-16BB-A75D2C86D347}"/>
              </a:ext>
            </a:extLst>
          </p:cNvPr>
          <p:cNvSpPr txBox="1"/>
          <p:nvPr/>
        </p:nvSpPr>
        <p:spPr>
          <a:xfrm>
            <a:off x="4495800" y="2782669"/>
            <a:ext cx="40367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Bahnschrift" panose="020B0502040204020203" pitchFamily="34" charset="0"/>
              </a:rPr>
              <a:t>THANK YOU </a:t>
            </a:r>
            <a:endParaRPr lang="en-IN" sz="36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40644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57</TotalTime>
  <Words>262</Words>
  <Application>Microsoft Office PowerPoint</Application>
  <PresentationFormat>Widescreen</PresentationFormat>
  <Paragraphs>56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Bahnschrift</vt:lpstr>
      <vt:lpstr>Calibri</vt:lpstr>
      <vt:lpstr>Calibri Light</vt:lpstr>
      <vt:lpstr>Inter</vt:lpstr>
      <vt:lpstr>Celestial</vt:lpstr>
      <vt:lpstr>Gold price prediction using machine learning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VIGNESH PURI</dc:creator>
  <cp:lastModifiedBy>VIGNESH PURI</cp:lastModifiedBy>
  <cp:revision>1</cp:revision>
  <dcterms:created xsi:type="dcterms:W3CDTF">2024-11-23T01:21:38Z</dcterms:created>
  <dcterms:modified xsi:type="dcterms:W3CDTF">2024-11-23T02:19:08Z</dcterms:modified>
</cp:coreProperties>
</file>