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2"/>
    <p:sldId id="257" r:id="rId3"/>
    <p:sldId id="258" r:id="rId4"/>
    <p:sldId id="259" r:id="rId5"/>
    <p:sldId id="260" r:id="rId6"/>
    <p:sldId id="261" r:id="rId7"/>
    <p:sldId id="262" r:id="rId8"/>
    <p:sldId id="263"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112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581400" y="2057400"/>
            <a:ext cx="5800851" cy="1493999"/>
          </a:xfrm>
          <a:prstGeom prst="rect">
            <a:avLst/>
          </a:prstGeom>
        </p:spPr>
        <p:txBody>
          <a:bodyPr vert="horz" wrap="square" lIns="0" tIns="16510" rIns="0" bIns="0" rtlCol="0">
            <a:spAutoFit/>
          </a:bodyPr>
          <a:lstStyle/>
          <a:p>
            <a:pPr marL="3213735">
              <a:lnSpc>
                <a:spcPct val="100000"/>
              </a:lnSpc>
              <a:spcBef>
                <a:spcPts val="130"/>
              </a:spcBef>
            </a:pPr>
            <a:r>
              <a:rPr lang="en-IN" spc="15" dirty="0"/>
              <a:t>    Vignesh V </a:t>
            </a:r>
            <a:br>
              <a:rPr lang="en-IN" spc="15" dirty="0"/>
            </a:br>
            <a:br>
              <a:rPr lang="en-IN" spc="15" dirty="0"/>
            </a:br>
            <a:r>
              <a:rPr lang="en-IN" spc="15" dirty="0"/>
              <a:t>112721214018 </a:t>
            </a:r>
            <a:endParaRPr spc="15" dirty="0"/>
          </a:p>
        </p:txBody>
      </p:sp>
      <p:sp>
        <p:nvSpPr>
          <p:cNvPr id="8" name="object 8"/>
          <p:cNvSpPr txBox="1"/>
          <p:nvPr/>
        </p:nvSpPr>
        <p:spPr>
          <a:xfrm>
            <a:off x="7256271" y="4036018"/>
            <a:ext cx="212598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extLst>
      <p:ext uri="{BB962C8B-B14F-4D97-AF65-F5344CB8AC3E}">
        <p14:creationId xmlns:p14="http://schemas.microsoft.com/office/powerpoint/2010/main" val="214611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855" y="11811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127625" cy="1863331"/>
          </a:xfrm>
          <a:prstGeom prst="rect">
            <a:avLst/>
          </a:prstGeom>
        </p:spPr>
        <p:txBody>
          <a:bodyPr vert="horz" wrap="square" lIns="0" tIns="16510" rIns="0" bIns="0" rtlCol="0">
            <a:spAutoFit/>
          </a:bodyPr>
          <a:lstStyle/>
          <a:p>
            <a:pPr marL="12700">
              <a:lnSpc>
                <a:spcPct val="100000"/>
              </a:lnSpc>
              <a:spcBef>
                <a:spcPts val="130"/>
              </a:spcBef>
            </a:pPr>
            <a:r>
              <a:rPr lang="en-IN" sz="6000" spc="5" dirty="0"/>
              <a:t>Play Store App Reviews </a:t>
            </a:r>
            <a:endParaRPr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Image result for playstore png">
            <a:extLst>
              <a:ext uri="{FF2B5EF4-FFF2-40B4-BE49-F238E27FC236}">
                <a16:creationId xmlns:a16="http://schemas.microsoft.com/office/drawing/2014/main" id="{62E258CF-BDD9-8FA4-F6D5-D78C156199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283" y="3324225"/>
            <a:ext cx="2371725" cy="2571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EEBF0C1-1644-B20D-CC78-C40570A9AA0B}"/>
              </a:ext>
            </a:extLst>
          </p:cNvPr>
          <p:cNvSpPr txBox="1"/>
          <p:nvPr/>
        </p:nvSpPr>
        <p:spPr>
          <a:xfrm>
            <a:off x="2376489" y="1279290"/>
            <a:ext cx="4419984" cy="4832092"/>
          </a:xfrm>
          <a:prstGeom prst="rect">
            <a:avLst/>
          </a:prstGeom>
          <a:noFill/>
        </p:spPr>
        <p:txBody>
          <a:bodyPr wrap="square" rtlCol="0">
            <a:spAutoFit/>
          </a:bodyPr>
          <a:lstStyle/>
          <a:p>
            <a:pPr marL="571500" indent="-571500">
              <a:buFont typeface="Arial" panose="020B0604020202020204" pitchFamily="34" charset="0"/>
              <a:buChar char="•"/>
            </a:pPr>
            <a:r>
              <a:rPr lang="en-IN" sz="4400" b="1" dirty="0"/>
              <a:t>Introduction </a:t>
            </a:r>
          </a:p>
          <a:p>
            <a:pPr marL="571500" indent="-571500">
              <a:buFont typeface="Arial" panose="020B0604020202020204" pitchFamily="34" charset="0"/>
              <a:buChar char="•"/>
            </a:pPr>
            <a:endParaRPr lang="en-IN" sz="4400" b="1" dirty="0"/>
          </a:p>
          <a:p>
            <a:pPr marL="571500" indent="-571500">
              <a:buFont typeface="Arial" panose="020B0604020202020204" pitchFamily="34" charset="0"/>
              <a:buChar char="•"/>
            </a:pPr>
            <a:r>
              <a:rPr lang="en-IN" sz="4400" b="1" dirty="0"/>
              <a:t>Codes (Input)</a:t>
            </a:r>
          </a:p>
          <a:p>
            <a:pPr marL="571500" indent="-571500">
              <a:buFont typeface="Arial" panose="020B0604020202020204" pitchFamily="34" charset="0"/>
              <a:buChar char="•"/>
            </a:pPr>
            <a:endParaRPr lang="en-IN" sz="4400" b="1" dirty="0"/>
          </a:p>
          <a:p>
            <a:pPr marL="571500" indent="-571500">
              <a:buFont typeface="Arial" panose="020B0604020202020204" pitchFamily="34" charset="0"/>
              <a:buChar char="•"/>
            </a:pPr>
            <a:r>
              <a:rPr lang="en-IN" sz="4400" b="1" dirty="0"/>
              <a:t>Output </a:t>
            </a:r>
          </a:p>
          <a:p>
            <a:endParaRPr lang="en-IN" sz="4400" b="1" dirty="0"/>
          </a:p>
          <a:p>
            <a:pPr marL="571500" indent="-571500">
              <a:buFont typeface="Arial" panose="020B0604020202020204" pitchFamily="34" charset="0"/>
              <a:buChar char="•"/>
            </a:pPr>
            <a:r>
              <a:rPr lang="en-IN" sz="4400" b="1"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0495" y="342963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11" name="Table 10">
            <a:extLst>
              <a:ext uri="{FF2B5EF4-FFF2-40B4-BE49-F238E27FC236}">
                <a16:creationId xmlns:a16="http://schemas.microsoft.com/office/drawing/2014/main" id="{81CB3C92-FA59-9E74-1986-35785DC39162}"/>
              </a:ext>
            </a:extLst>
          </p:cNvPr>
          <p:cNvGraphicFramePr>
            <a:graphicFrameLocks noGrp="1"/>
          </p:cNvGraphicFramePr>
          <p:nvPr>
            <p:extLst>
              <p:ext uri="{D42A27DB-BD31-4B8C-83A1-F6EECF244321}">
                <p14:modId xmlns:p14="http://schemas.microsoft.com/office/powerpoint/2010/main" val="2757076317"/>
              </p:ext>
            </p:extLst>
          </p:nvPr>
        </p:nvGraphicFramePr>
        <p:xfrm>
          <a:off x="990600" y="2019300"/>
          <a:ext cx="9194800" cy="3039110"/>
        </p:xfrm>
        <a:graphic>
          <a:graphicData uri="http://schemas.openxmlformats.org/drawingml/2006/table">
            <a:tbl>
              <a:tblPr/>
              <a:tblGrid>
                <a:gridCol w="9194800">
                  <a:extLst>
                    <a:ext uri="{9D8B030D-6E8A-4147-A177-3AD203B41FA5}">
                      <a16:colId xmlns:a16="http://schemas.microsoft.com/office/drawing/2014/main" val="2074089675"/>
                    </a:ext>
                  </a:extLst>
                </a:gridCol>
              </a:tblGrid>
              <a:tr h="2207419">
                <a:tc>
                  <a:txBody>
                    <a:bodyPr/>
                    <a:lstStyle/>
                    <a:p>
                      <a:pPr algn="l" fontAlgn="b"/>
                      <a:r>
                        <a:rPr lang="en-US" sz="2800" b="0" i="0" u="none" strike="noStrike" dirty="0">
                          <a:solidFill>
                            <a:srgbClr val="000000"/>
                          </a:solidFill>
                          <a:effectLst/>
                          <a:latin typeface="Calibri" panose="020F0502020204030204" pitchFamily="34" charset="0"/>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t>
                      </a:r>
                      <a:r>
                        <a:rPr lang="en-US" sz="2800" b="0" i="0" u="none" strike="noStrike" dirty="0" err="1">
                          <a:solidFill>
                            <a:srgbClr val="000000"/>
                          </a:solidFill>
                          <a:effectLst/>
                          <a:latin typeface="Calibri" panose="020F0502020204030204" pitchFamily="34" charset="0"/>
                        </a:rPr>
                        <a:t>analyse</a:t>
                      </a:r>
                      <a:r>
                        <a:rPr lang="en-US" sz="2800" b="0" i="0" u="none" strike="noStrike" dirty="0">
                          <a:solidFill>
                            <a:srgbClr val="000000"/>
                          </a:solidFill>
                          <a:effectLst/>
                          <a:latin typeface="Calibri" panose="020F0502020204030204" pitchFamily="34" charset="0"/>
                        </a:rPr>
                        <a:t> the data to discover key factors responsible for app engagement and success. </a:t>
                      </a:r>
                    </a:p>
                  </a:txBody>
                  <a:tcPr marL="6350" marR="6350" marT="6350" anchor="b">
                    <a:lnL>
                      <a:noFill/>
                    </a:lnL>
                    <a:lnR>
                      <a:noFill/>
                    </a:lnR>
                    <a:lnT>
                      <a:noFill/>
                    </a:lnT>
                    <a:lnB>
                      <a:noFill/>
                    </a:lnB>
                    <a:noFill/>
                  </a:tcPr>
                </a:tc>
                <a:extLst>
                  <a:ext uri="{0D108BD9-81ED-4DB2-BD59-A6C34878D82A}">
                    <a16:rowId xmlns:a16="http://schemas.microsoft.com/office/drawing/2014/main" val="341554222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4897620-91ED-CBCF-74D3-5E3E11896C4D}"/>
              </a:ext>
            </a:extLst>
          </p:cNvPr>
          <p:cNvSpPr txBox="1"/>
          <p:nvPr/>
        </p:nvSpPr>
        <p:spPr>
          <a:xfrm>
            <a:off x="739775" y="2133600"/>
            <a:ext cx="8023225" cy="3539430"/>
          </a:xfrm>
          <a:prstGeom prst="rect">
            <a:avLst/>
          </a:prstGeom>
          <a:noFill/>
        </p:spPr>
        <p:txBody>
          <a:bodyPr wrap="square" rtlCol="0">
            <a:spAutoFit/>
          </a:bodyPr>
          <a:lstStyle/>
          <a:p>
            <a:pPr marL="457200" indent="-457200">
              <a:buFont typeface="Arial" panose="020B0604020202020204" pitchFamily="34" charset="0"/>
              <a:buChar char="•"/>
            </a:pPr>
            <a:r>
              <a:rPr lang="en-IN" sz="2800" dirty="0"/>
              <a:t>This Project is about the analysis of play store consumers </a:t>
            </a:r>
          </a:p>
          <a:p>
            <a:pPr marL="457200" indent="-457200">
              <a:buFont typeface="Arial" panose="020B0604020202020204" pitchFamily="34" charset="0"/>
              <a:buChar char="•"/>
            </a:pPr>
            <a:r>
              <a:rPr lang="en-IN" sz="2800" dirty="0"/>
              <a:t>Where this particular data will be used to check and </a:t>
            </a:r>
            <a:r>
              <a:rPr lang="en-IN" sz="2800" dirty="0" err="1"/>
              <a:t>analyze</a:t>
            </a:r>
            <a:r>
              <a:rPr lang="en-IN" sz="2800" dirty="0"/>
              <a:t> the reaction of the </a:t>
            </a:r>
            <a:r>
              <a:rPr lang="en-IN" sz="2800" dirty="0" err="1"/>
              <a:t>cosumers</a:t>
            </a:r>
            <a:r>
              <a:rPr lang="en-IN" sz="2800" dirty="0"/>
              <a:t> for the particular product </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This database will help to identify how much a particular app is liked by the consumer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2B60CED-15AF-999B-7D9D-099A3CFCAEF7}"/>
              </a:ext>
            </a:extLst>
          </p:cNvPr>
          <p:cNvSpPr txBox="1"/>
          <p:nvPr/>
        </p:nvSpPr>
        <p:spPr>
          <a:xfrm>
            <a:off x="833436" y="1857375"/>
            <a:ext cx="7167563" cy="3108543"/>
          </a:xfrm>
          <a:prstGeom prst="rect">
            <a:avLst/>
          </a:prstGeom>
          <a:noFill/>
        </p:spPr>
        <p:txBody>
          <a:bodyPr wrap="square" rtlCol="0">
            <a:spAutoFit/>
          </a:bodyPr>
          <a:lstStyle/>
          <a:p>
            <a:pPr marL="457200" indent="-457200">
              <a:buFont typeface="Arial" panose="020B0604020202020204" pitchFamily="34" charset="0"/>
              <a:buChar char="•"/>
            </a:pPr>
            <a:r>
              <a:rPr lang="en-IN" sz="2800" dirty="0"/>
              <a:t>The users are 12+ humans who can get a proper idea about the app and make use of it to own and enhance knowledge in their respective interested field </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So the overall product can be used to find </a:t>
            </a:r>
            <a:r>
              <a:rPr lang="en-IN" sz="2800" dirty="0" err="1"/>
              <a:t>intrest</a:t>
            </a:r>
            <a:r>
              <a:rPr lang="en-IN" sz="280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F7142286-7DC7-7AD1-4870-9191D50EFA42}"/>
              </a:ext>
            </a:extLst>
          </p:cNvPr>
          <p:cNvSpPr txBox="1"/>
          <p:nvPr/>
        </p:nvSpPr>
        <p:spPr>
          <a:xfrm>
            <a:off x="3044042" y="2019300"/>
            <a:ext cx="6103916" cy="424731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Comprehensive Analytics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Our Play Store analytics app provides users with a comprehensive overview of their app performance metrics, including downloads, ratings, reviews, and revenue.</a:t>
            </a:r>
          </a:p>
          <a:p>
            <a:pPr marL="742950" lvl="1" indent="-285750" algn="l">
              <a:buFont typeface="+mj-lt"/>
              <a:buAutoNum type="arabicPeriod"/>
            </a:pPr>
            <a:r>
              <a:rPr lang="en-US" b="0" i="0" dirty="0">
                <a:solidFill>
                  <a:srgbClr val="0D0D0D"/>
                </a:solidFill>
                <a:effectLst/>
                <a:latin typeface="Söhne"/>
              </a:rPr>
              <a:t>Users can track these metrics over time, allowing them to identify trends and patterns in their app's performance.</a:t>
            </a:r>
          </a:p>
          <a:p>
            <a:pPr algn="l">
              <a:buFont typeface="+mj-lt"/>
              <a:buAutoNum type="arabicPeriod"/>
            </a:pPr>
            <a:r>
              <a:rPr lang="en-US" b="1" i="0" dirty="0">
                <a:solidFill>
                  <a:srgbClr val="0D0D0D"/>
                </a:solidFill>
                <a:effectLst/>
                <a:latin typeface="Söhne"/>
              </a:rPr>
              <a:t>Customizable Alerts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Users can set up custom alerts based on specific events, such as a sudden increase or decrease in downloads, changes in ratings, or revenue milestones.</a:t>
            </a:r>
          </a:p>
          <a:p>
            <a:pPr marL="742950" lvl="1" indent="-285750" algn="l">
              <a:buFont typeface="+mj-lt"/>
              <a:buAutoNum type="arabicPeriod"/>
            </a:pPr>
            <a:r>
              <a:rPr lang="en-US" b="0" i="0" dirty="0">
                <a:solidFill>
                  <a:srgbClr val="0D0D0D"/>
                </a:solidFill>
                <a:effectLst/>
                <a:latin typeface="Söhne"/>
              </a:rPr>
              <a:t>These alerts help users stay informed about significant developments related to their apps and take timely actions when necessary.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C5303E6-AF98-16CD-479C-158512D652CF}"/>
              </a:ext>
            </a:extLst>
          </p:cNvPr>
          <p:cNvSpPr txBox="1"/>
          <p:nvPr/>
        </p:nvSpPr>
        <p:spPr>
          <a:xfrm>
            <a:off x="2319399" y="2512621"/>
            <a:ext cx="7010400" cy="1569660"/>
          </a:xfrm>
          <a:prstGeom prst="rect">
            <a:avLst/>
          </a:prstGeom>
          <a:noFill/>
        </p:spPr>
        <p:txBody>
          <a:bodyPr wrap="square" rtlCol="0">
            <a:spAutoFit/>
          </a:bodyPr>
          <a:lstStyle/>
          <a:p>
            <a:r>
              <a:rPr lang="en-IN" sz="3200" dirty="0"/>
              <a:t>Here it has been separated by sores for each users to gain the average of liked consumers in the population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a:extLst>
              <a:ext uri="{FF2B5EF4-FFF2-40B4-BE49-F238E27FC236}">
                <a16:creationId xmlns:a16="http://schemas.microsoft.com/office/drawing/2014/main" id="{36F1B56E-99C9-ED5C-F20F-8175C01DC2B7}"/>
              </a:ext>
            </a:extLst>
          </p:cNvPr>
          <p:cNvPicPr>
            <a:picLocks noChangeAspect="1"/>
          </p:cNvPicPr>
          <p:nvPr/>
        </p:nvPicPr>
        <p:blipFill>
          <a:blip r:embed="rId3"/>
          <a:stretch>
            <a:fillRect/>
          </a:stretch>
        </p:blipFill>
        <p:spPr>
          <a:xfrm>
            <a:off x="1298574" y="1497693"/>
            <a:ext cx="7616826" cy="38246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365</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Trebuchet MS</vt:lpstr>
      <vt:lpstr>Office Theme</vt:lpstr>
      <vt:lpstr>    Vignesh V   112721214018 </vt:lpstr>
      <vt:lpstr>Play Store App Reviews </vt:lpstr>
      <vt:lpstr>AGENDA</vt:lpstr>
      <vt:lpstr>PROBLEM STATEMENT</vt:lpstr>
      <vt:lpstr>PROJECT OVERVIEW</vt:lpstr>
      <vt:lpstr>WHO ARE THE END USERS?</vt:lpstr>
      <vt:lpstr>YOUR SOLUTION AND ITS VALUE PROPOSITION</vt:lpstr>
      <vt:lpstr>THE WOW IN YOUR SOLUTION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Nithin Sai K S  112721214011</dc:title>
  <dc:creator>Kavarthapu Nithinsai</dc:creator>
  <cp:lastModifiedBy>Kavarthapu Nithinsai</cp:lastModifiedBy>
  <cp:revision>2</cp:revision>
  <dcterms:created xsi:type="dcterms:W3CDTF">2024-04-01T08:56:46Z</dcterms:created>
  <dcterms:modified xsi:type="dcterms:W3CDTF">2024-04-01T09:22:19Z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