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2" r:id="rId5"/>
    <p:sldId id="271" r:id="rId6"/>
    <p:sldId id="259" r:id="rId7"/>
    <p:sldId id="260" r:id="rId8"/>
    <p:sldId id="261" r:id="rId9"/>
    <p:sldId id="262" r:id="rId10"/>
    <p:sldId id="269" r:id="rId11"/>
    <p:sldId id="263" r:id="rId12"/>
    <p:sldId id="264" r:id="rId13"/>
    <p:sldId id="270" r:id="rId14"/>
    <p:sldId id="265" r:id="rId15"/>
    <p:sldId id="268"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fld>
            <a:endParaRPr lang="en-IN" spc="10"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38100">
              <a:lnSpc>
                <a:spcPct val="100000"/>
              </a:lnSpc>
              <a:spcBef>
                <a:spcPts val="55"/>
              </a:spcBef>
            </a:pPr>
            <a:fld id="{81D60167-4931-47E6-BA6A-407CBD079E47}" type="slidenum">
              <a:rPr lang="en-IN" spc="10" smtClean="0"/>
            </a:fld>
            <a:endParaRPr lang="en-IN"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400" y="550977"/>
            <a:ext cx="9982200" cy="1001556"/>
          </a:xfrm>
          <a:prstGeom prst="rect">
            <a:avLst/>
          </a:prstGeom>
        </p:spPr>
        <p:txBody>
          <a:bodyPr vert="horz" wrap="square" lIns="0" tIns="16510" rIns="0" bIns="0" rtlCol="0">
            <a:spAutoFit/>
          </a:bodyPr>
          <a:lstStyle/>
          <a:p>
            <a:pPr marL="3213735">
              <a:spcBef>
                <a:spcPts val="130"/>
              </a:spcBef>
            </a:pPr>
            <a:r>
              <a:rPr lang="en-US" b="1" dirty="0">
                <a:solidFill>
                  <a:schemeClr val="tx1"/>
                </a:solidFill>
                <a:latin typeface="Times New Roman" panose="02020603050405020304" pitchFamily="18" charset="0"/>
                <a:cs typeface="Times New Roman" panose="02020603050405020304" pitchFamily="18" charset="0"/>
              </a:rPr>
              <a:t>Employee Data Analysis using Excel</a:t>
            </a:r>
            <a:r>
              <a:rPr lang="en-US" b="1" i="0" dirty="0">
                <a:solidFill>
                  <a:schemeClr val="tx1"/>
                </a:solidFill>
                <a:effectLst/>
                <a:latin typeface="Times New Roman" panose="02020603050405020304" pitchFamily="18" charset="0"/>
                <a:cs typeface="Times New Roman" panose="02020603050405020304" pitchFamily="18" charset="0"/>
              </a:rPr>
              <a:t> </a:t>
            </a:r>
            <a:br>
              <a:rPr lang="en-US" b="1" i="0" dirty="0">
                <a:solidFill>
                  <a:schemeClr val="tx1"/>
                </a:solidFill>
                <a:effectLst/>
                <a:latin typeface="Roboto" panose="020F0502020204030204" pitchFamily="2" charset="0"/>
              </a:rPr>
            </a:br>
            <a:endParaRPr lang="en-US" b="1" i="0" spc="15" dirty="0">
              <a:solidFill>
                <a:schemeClr val="tx1"/>
              </a:solidFill>
              <a:effectLst/>
              <a:latin typeface="Roboto" panose="020F0502020204030204" pitchFamily="2" charset="0"/>
            </a:endParaRPr>
          </a:p>
        </p:txBody>
      </p:sp>
      <p:sp>
        <p:nvSpPr>
          <p:cNvPr id="11" name="object 11"/>
          <p:cNvSpPr txBox="1">
            <a:spLocks noGrp="1"/>
          </p:cNvSpPr>
          <p:nvPr>
            <p:ph type="sldNum" sz="quarter" idx="4"/>
          </p:nvPr>
        </p:nvSpPr>
        <p:spPr>
          <a:prstGeom prst="rect">
            <a:avLst/>
          </a:prstGeom>
        </p:spPr>
        <p:txBody>
          <a:bodyPr vert="horz" wrap="square" lIns="0" tIns="6985" rIns="0" bIns="0" rtlCol="0">
            <a:spAutoFit/>
          </a:bodyPr>
          <a:lstStyle/>
          <a:p>
            <a:pPr marL="38100">
              <a:lnSpc>
                <a:spcPct val="100000"/>
              </a:lnSpc>
              <a:spcBef>
                <a:spcPts val="55"/>
              </a:spcBef>
            </a:pPr>
            <a:endParaRPr lang="en-IN" spc="10" dirty="0"/>
          </a:p>
          <a:p>
            <a:pPr marL="38100">
              <a:lnSpc>
                <a:spcPct val="100000"/>
              </a:lnSpc>
              <a:spcBef>
                <a:spcPts val="55"/>
              </a:spcBef>
            </a:pPr>
            <a:endParaRPr spc="10"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4" name="TextBox 13"/>
          <p:cNvSpPr txBox="1"/>
          <p:nvPr/>
        </p:nvSpPr>
        <p:spPr>
          <a:xfrm>
            <a:off x="1904948" y="2361911"/>
            <a:ext cx="8610600" cy="2306955"/>
          </a:xfrm>
          <a:prstGeom prst="rect">
            <a:avLst/>
          </a:prstGeom>
          <a:noFill/>
        </p:spPr>
        <p:txBody>
          <a:bodyPr wrap="square" rtlCol="0">
            <a:spAutoFit/>
          </a:bodyPr>
          <a:lstStyle/>
          <a:p>
            <a:r>
              <a:rPr lang="en-US" sz="2400" b="1" dirty="0">
                <a:solidFill>
                  <a:schemeClr val="tx1"/>
                </a:solidFill>
              </a:rPr>
              <a:t>STUDENT NAME:</a:t>
            </a:r>
            <a:r>
              <a:rPr lang="en-IN" altLang="en-US" sz="2400" b="1" dirty="0">
                <a:solidFill>
                  <a:schemeClr val="tx1"/>
                </a:solidFill>
              </a:rPr>
              <a:t>S.VIGNESH</a:t>
            </a:r>
            <a:endParaRPr lang="en-US" sz="2400" dirty="0">
              <a:solidFill>
                <a:schemeClr val="tx1"/>
              </a:solidFill>
            </a:endParaRPr>
          </a:p>
          <a:p>
            <a:r>
              <a:rPr lang="en-US" sz="2400" b="1" dirty="0">
                <a:solidFill>
                  <a:schemeClr val="tx1"/>
                </a:solidFill>
              </a:rPr>
              <a:t>REGISTER NO:</a:t>
            </a:r>
            <a:r>
              <a:rPr lang="en-IN" altLang="en-US" sz="2400" b="1" dirty="0">
                <a:solidFill>
                  <a:schemeClr val="tx1"/>
                </a:solidFill>
              </a:rPr>
              <a:t>122204378</a:t>
            </a:r>
            <a:endParaRPr lang="en-US" sz="2400" b="1" dirty="0">
              <a:solidFill>
                <a:schemeClr val="tx1"/>
              </a:solidFill>
            </a:endParaRPr>
          </a:p>
          <a:p>
            <a:r>
              <a:rPr lang="en-US" sz="2400" b="1" dirty="0">
                <a:solidFill>
                  <a:schemeClr val="tx1"/>
                </a:solidFill>
              </a:rPr>
              <a:t>DEPARTMENT:</a:t>
            </a:r>
            <a:r>
              <a:rPr lang="en-IN" altLang="en-US" sz="2400" b="1" dirty="0">
                <a:solidFill>
                  <a:schemeClr val="tx1"/>
                </a:solidFill>
              </a:rPr>
              <a:t> B.COM CS</a:t>
            </a:r>
            <a:endParaRPr lang="en-US" sz="2400" b="1" dirty="0">
              <a:solidFill>
                <a:schemeClr val="tx1"/>
              </a:solidFill>
            </a:endParaRPr>
          </a:p>
          <a:p>
            <a:r>
              <a:rPr lang="en-US" sz="2400" b="1" dirty="0">
                <a:solidFill>
                  <a:schemeClr val="tx1"/>
                </a:solidFill>
              </a:rPr>
              <a:t>COLLEGE:</a:t>
            </a:r>
            <a:r>
              <a:rPr lang="en-IN" altLang="en-US" sz="2400" b="1" dirty="0">
                <a:solidFill>
                  <a:schemeClr val="tx1"/>
                </a:solidFill>
              </a:rPr>
              <a:t>GOVERNMENT ARTS AND SCIENCE COLLEGE PERUMBAKKAM</a:t>
            </a:r>
            <a:endParaRPr lang="en-IN" altLang="en-US" sz="2400" b="1" dirty="0">
              <a:solidFill>
                <a:schemeClr val="tx1"/>
              </a:solidFill>
            </a:endParaRPr>
          </a:p>
          <a:p>
            <a:endParaRPr lang="en-IN" altLang="en-US" sz="2400" b="1" dirty="0">
              <a:solidFill>
                <a:schemeClr val="tx1"/>
              </a:solidFill>
            </a:endParaRPr>
          </a:p>
        </p:txBody>
      </p:sp>
      <p:sp>
        <p:nvSpPr>
          <p:cNvPr id="10" name="TextBox 9"/>
          <p:cNvSpPr txBox="1"/>
          <p:nvPr/>
        </p:nvSpPr>
        <p:spPr>
          <a:xfrm>
            <a:off x="10610848" y="593347"/>
            <a:ext cx="571501" cy="461665"/>
          </a:xfrm>
          <a:prstGeom prst="rect">
            <a:avLst/>
          </a:prstGeom>
          <a:noFill/>
        </p:spPr>
        <p:txBody>
          <a:bodyPr wrap="square" rtlCol="0">
            <a:spAutoFit/>
          </a:bodyPr>
          <a:lstStyle/>
          <a:p>
            <a:r>
              <a:rPr lang="en-US" sz="2400" dirty="0"/>
              <a:t>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525780" y="377676"/>
            <a:ext cx="3603626"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Yu Gothic Light" panose="020B0300000000000000" pitchFamily="34" charset="-128"/>
                <a:ea typeface="Yu Gothic Light" panose="020B0300000000000000" pitchFamily="34" charset="-128"/>
                <a:cs typeface="Trebuchet MS" panose="020B0603020202020204"/>
              </a:rPr>
              <a:t>M</a:t>
            </a:r>
            <a:r>
              <a:rPr sz="4800" b="1" dirty="0">
                <a:latin typeface="Yu Gothic Light" panose="020B0300000000000000" pitchFamily="34" charset="-128"/>
                <a:ea typeface="Yu Gothic Light" panose="020B0300000000000000" pitchFamily="34" charset="-128"/>
                <a:cs typeface="Trebuchet MS" panose="020B0603020202020204"/>
              </a:rPr>
              <a:t>O</a:t>
            </a:r>
            <a:r>
              <a:rPr sz="4800" b="1" spc="-15" dirty="0">
                <a:latin typeface="Yu Gothic Light" panose="020B0300000000000000" pitchFamily="34" charset="-128"/>
                <a:ea typeface="Yu Gothic Light" panose="020B0300000000000000" pitchFamily="34" charset="-128"/>
                <a:cs typeface="Trebuchet MS" panose="020B0603020202020204"/>
              </a:rPr>
              <a:t>D</a:t>
            </a:r>
            <a:r>
              <a:rPr sz="4800" b="1" spc="-35" dirty="0">
                <a:latin typeface="Yu Gothic Light" panose="020B0300000000000000" pitchFamily="34" charset="-128"/>
                <a:ea typeface="Yu Gothic Light" panose="020B0300000000000000" pitchFamily="34" charset="-128"/>
                <a:cs typeface="Trebuchet MS" panose="020B0603020202020204"/>
              </a:rPr>
              <a:t>E</a:t>
            </a:r>
            <a:r>
              <a:rPr sz="4800" b="1" spc="-30" dirty="0">
                <a:latin typeface="Yu Gothic Light" panose="020B0300000000000000" pitchFamily="34" charset="-128"/>
                <a:ea typeface="Yu Gothic Light" panose="020B0300000000000000" pitchFamily="34" charset="-128"/>
                <a:cs typeface="Trebuchet MS" panose="020B0603020202020204"/>
              </a:rPr>
              <a:t>LL</a:t>
            </a:r>
            <a:r>
              <a:rPr sz="4800" b="1" spc="-5" dirty="0">
                <a:latin typeface="Yu Gothic Light" panose="020B0300000000000000" pitchFamily="34" charset="-128"/>
                <a:ea typeface="Yu Gothic Light" panose="020B0300000000000000" pitchFamily="34" charset="-128"/>
                <a:cs typeface="Trebuchet MS" panose="020B0603020202020204"/>
              </a:rPr>
              <a:t>I</a:t>
            </a:r>
            <a:r>
              <a:rPr sz="4800" b="1" spc="30" dirty="0">
                <a:latin typeface="Yu Gothic Light" panose="020B0300000000000000" pitchFamily="34" charset="-128"/>
                <a:ea typeface="Yu Gothic Light" panose="020B0300000000000000" pitchFamily="34" charset="-128"/>
                <a:cs typeface="Trebuchet MS" panose="020B0603020202020204"/>
              </a:rPr>
              <a:t>N</a:t>
            </a:r>
            <a:r>
              <a:rPr sz="4800" b="1" spc="5" dirty="0">
                <a:latin typeface="Yu Gothic Light" panose="020B0300000000000000" pitchFamily="34" charset="-128"/>
                <a:ea typeface="Yu Gothic Light" panose="020B0300000000000000" pitchFamily="34" charset="-128"/>
                <a:cs typeface="Trebuchet MS" panose="020B0603020202020204"/>
              </a:rPr>
              <a:t>G</a:t>
            </a:r>
            <a:endParaRPr sz="4800" dirty="0">
              <a:latin typeface="Yu Gothic Light" panose="020B0300000000000000" pitchFamily="34" charset="-128"/>
              <a:ea typeface="Yu Gothic Light" panose="020B0300000000000000" pitchFamily="34" charset="-128"/>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Title 1"/>
          <p:cNvSpPr>
            <a:spLocks noGrp="1"/>
          </p:cNvSpPr>
          <p:nvPr>
            <p:ph idx="1"/>
          </p:nvPr>
        </p:nvSpPr>
        <p:spPr>
          <a:xfrm>
            <a:off x="525780" y="1676400"/>
            <a:ext cx="10896218" cy="4540262"/>
          </a:xfrm>
        </p:spPr>
        <p:txBody>
          <a:bodyPr>
            <a:normAutofit fontScale="40000" lnSpcReduction="20000"/>
          </a:bodyPr>
          <a:lstStyle/>
          <a:p>
            <a:r>
              <a:rPr lang="en-US" sz="4600" dirty="0"/>
              <a:t>1. Data Source:</a:t>
            </a:r>
            <a:endParaRPr lang="en-US" sz="4600" dirty="0"/>
          </a:p>
          <a:p>
            <a:r>
              <a:rPr lang="en-US" sz="4600" dirty="0"/>
              <a:t>   - Dataset was sourced from the EDUNET website.</a:t>
            </a:r>
            <a:endParaRPr lang="en-US" sz="4600" dirty="0"/>
          </a:p>
          <a:p>
            <a:r>
              <a:rPr lang="en-US" sz="4600" dirty="0"/>
              <a:t>   </a:t>
            </a:r>
            <a:endParaRPr lang="en-US" sz="4600" dirty="0"/>
          </a:p>
          <a:p>
            <a:r>
              <a:rPr lang="en-US" sz="4600" dirty="0"/>
              <a:t>2. Data Preparation:</a:t>
            </a:r>
            <a:endParaRPr lang="en-US" sz="4600" dirty="0"/>
          </a:p>
          <a:p>
            <a:r>
              <a:rPr lang="en-US" sz="4600" dirty="0"/>
              <a:t>   - Applied color coding to highlight topics relevant to the analysis.</a:t>
            </a:r>
            <a:endParaRPr lang="en-US" sz="4600" dirty="0"/>
          </a:p>
          <a:p>
            <a:r>
              <a:rPr lang="en-US" sz="4600" dirty="0"/>
              <a:t>   - Used conditional formatting and filter options to remove blank cells.</a:t>
            </a:r>
            <a:endParaRPr lang="en-US" sz="4600" dirty="0"/>
          </a:p>
          <a:p>
            <a:r>
              <a:rPr lang="en-US" sz="4600" dirty="0"/>
              <a:t>   </a:t>
            </a:r>
            <a:endParaRPr lang="en-US" sz="4600" dirty="0"/>
          </a:p>
          <a:p>
            <a:r>
              <a:rPr lang="en-US" sz="4600" dirty="0"/>
              <a:t>3. Data Transformation:</a:t>
            </a:r>
            <a:endParaRPr lang="en-US" sz="4600" dirty="0"/>
          </a:p>
          <a:p>
            <a:r>
              <a:rPr lang="en-US" sz="4600" dirty="0"/>
              <a:t>   - Converted numerical employee rating values into verbal categories using the formula:</a:t>
            </a:r>
            <a:endParaRPr lang="en-US" sz="4600" dirty="0"/>
          </a:p>
          <a:p>
            <a:r>
              <a:rPr lang="en-US" sz="4600" dirty="0"/>
              <a:t>    excel</a:t>
            </a:r>
            <a:endParaRPr lang="en-US" sz="4600" dirty="0"/>
          </a:p>
          <a:p>
            <a:r>
              <a:rPr lang="en-US" sz="4600" dirty="0"/>
              <a:t>    =IFS(Z8&gt;=5,"VERY HIGH",Z8&gt;=4,"HIGH",Z8&gt;=3,"MED",TRUE,"LOW")</a:t>
            </a:r>
            <a:endParaRPr lang="en-US" sz="4600" dirty="0"/>
          </a:p>
          <a:p>
            <a:r>
              <a:rPr lang="en-US" sz="4600" dirty="0"/>
              <a:t>   - Applied this formula to all employees.</a:t>
            </a:r>
            <a:endParaRPr lang="en-US" sz="4600" dirty="0"/>
          </a:p>
          <a:p>
            <a:endParaRPr lang="en-US" dirty="0"/>
          </a:p>
        </p:txBody>
      </p:sp>
      <p:sp>
        <p:nvSpPr>
          <p:cNvPr id="2" name="TextBox 1"/>
          <p:cNvSpPr txBox="1"/>
          <p:nvPr/>
        </p:nvSpPr>
        <p:spPr>
          <a:xfrm>
            <a:off x="10515600" y="641338"/>
            <a:ext cx="533400" cy="461665"/>
          </a:xfrm>
          <a:prstGeom prst="rect">
            <a:avLst/>
          </a:prstGeom>
          <a:noFill/>
        </p:spPr>
        <p:txBody>
          <a:bodyPr wrap="square" rtlCol="0">
            <a:spAutoFit/>
          </a:bodyPr>
          <a:lstStyle/>
          <a:p>
            <a:r>
              <a:rPr lang="en-US" sz="2400" dirty="0"/>
              <a:t>10</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33400" y="1371600"/>
            <a:ext cx="8915400" cy="3657600"/>
          </a:xfrm>
        </p:spPr>
        <p:txBody>
          <a:bodyPr>
            <a:normAutofit fontScale="85000" lnSpcReduction="20000"/>
          </a:bodyPr>
          <a:lstStyle/>
          <a:p>
            <a:r>
              <a:rPr lang="en-US" sz="2100" b="1" dirty="0"/>
              <a:t>4. Data Analysis:</a:t>
            </a:r>
            <a:r>
              <a:rPr lang="en-US" sz="2100" dirty="0"/>
              <a:t>   - Selected necessary data fields for creating a pivot table.</a:t>
            </a:r>
            <a:endParaRPr lang="en-US" sz="2100" dirty="0"/>
          </a:p>
          <a:p>
            <a:r>
              <a:rPr lang="en-US" sz="2100" dirty="0"/>
              <a:t>     - Row Values: Business units.</a:t>
            </a:r>
            <a:endParaRPr lang="en-US" sz="2100" dirty="0"/>
          </a:p>
          <a:p>
            <a:r>
              <a:rPr lang="en-US" sz="2100" dirty="0"/>
              <a:t>     - Column Values: Employee performance level.</a:t>
            </a:r>
            <a:endParaRPr lang="en-US" sz="2100" dirty="0"/>
          </a:p>
          <a:p>
            <a:r>
              <a:rPr lang="en-US" sz="2100" dirty="0"/>
              <a:t>     - Count Values: Employee first name.</a:t>
            </a:r>
            <a:endParaRPr lang="en-US" sz="2100" dirty="0"/>
          </a:p>
          <a:p>
            <a:r>
              <a:rPr lang="en-US" sz="2100" dirty="0"/>
              <a:t>     - Filter Options: Gender code.</a:t>
            </a:r>
            <a:endParaRPr lang="en-US" sz="2100" dirty="0"/>
          </a:p>
          <a:p>
            <a:r>
              <a:rPr lang="en-US" sz="2100" dirty="0"/>
              <a:t>   - Used a slicer to filter data based on different employee types.</a:t>
            </a:r>
            <a:endParaRPr lang="en-US" sz="2100" dirty="0"/>
          </a:p>
          <a:p>
            <a:endParaRPr lang="en-US" sz="2100" b="1" dirty="0"/>
          </a:p>
          <a:p>
            <a:r>
              <a:rPr lang="en-US" sz="2100" b="1" dirty="0"/>
              <a:t>5.Data Visualization:</a:t>
            </a:r>
            <a:endParaRPr lang="en-US" sz="2100" dirty="0"/>
          </a:p>
          <a:p>
            <a:pPr>
              <a:buFont typeface="Arial" panose="020B0604020202020204" pitchFamily="34" charset="0"/>
              <a:buChar char="•"/>
            </a:pPr>
            <a:r>
              <a:rPr lang="en-US" sz="2100" dirty="0"/>
              <a:t>Created a graph from the filtered data.</a:t>
            </a:r>
            <a:endParaRPr lang="en-US" sz="2100" dirty="0"/>
          </a:p>
          <a:p>
            <a:pPr>
              <a:buFont typeface="Arial" panose="020B0604020202020204" pitchFamily="34" charset="0"/>
              <a:buChar char="•"/>
            </a:pPr>
            <a:r>
              <a:rPr lang="en-US" sz="2100" dirty="0"/>
              <a:t>Provided appropriate titles for the graph and its axes.</a:t>
            </a:r>
            <a:endParaRPr lang="en-US" sz="2100" dirty="0"/>
          </a:p>
          <a:p>
            <a:endParaRPr lang="en-IN" dirty="0"/>
          </a:p>
        </p:txBody>
      </p:sp>
      <p:sp>
        <p:nvSpPr>
          <p:cNvPr id="2" name="TextBox 1"/>
          <p:cNvSpPr txBox="1"/>
          <p:nvPr/>
        </p:nvSpPr>
        <p:spPr>
          <a:xfrm>
            <a:off x="10515600" y="685800"/>
            <a:ext cx="533400" cy="461665"/>
          </a:xfrm>
          <a:prstGeom prst="rect">
            <a:avLst/>
          </a:prstGeom>
          <a:noFill/>
        </p:spPr>
        <p:txBody>
          <a:bodyPr wrap="square" rtlCol="0">
            <a:spAutoFit/>
          </a:bodyPr>
          <a:lstStyle/>
          <a:p>
            <a:r>
              <a:rPr lang="en-US" sz="2400" dirty="0"/>
              <a:t>11</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540568"/>
            <a:ext cx="2437130" cy="659796"/>
          </a:xfrm>
          <a:prstGeom prst="rect">
            <a:avLst/>
          </a:prstGeom>
        </p:spPr>
        <p:txBody>
          <a:bodyPr vert="horz" wrap="square" lIns="0" tIns="13335" rIns="0" bIns="0" rtlCol="0">
            <a:spAutoFit/>
          </a:bodyPr>
          <a:lstStyle/>
          <a:p>
            <a:pPr marL="12700">
              <a:lnSpc>
                <a:spcPct val="100000"/>
              </a:lnSpc>
              <a:spcBef>
                <a:spcPts val="105"/>
              </a:spcBef>
            </a:pPr>
            <a:r>
              <a:rPr dirty="0">
                <a:latin typeface="Yu Gothic Light" panose="020B0300000000000000" pitchFamily="34" charset="-128"/>
                <a:ea typeface="Yu Gothic Light" panose="020B0300000000000000" pitchFamily="34" charset="-128"/>
              </a:rPr>
              <a:t>R</a:t>
            </a:r>
            <a:r>
              <a:rPr spc="-40" dirty="0">
                <a:latin typeface="Yu Gothic Light" panose="020B0300000000000000" pitchFamily="34" charset="-128"/>
                <a:ea typeface="Yu Gothic Light" panose="020B0300000000000000" pitchFamily="34" charset="-128"/>
              </a:rPr>
              <a:t>E</a:t>
            </a:r>
            <a:r>
              <a:rPr spc="15" dirty="0">
                <a:latin typeface="Yu Gothic Light" panose="020B0300000000000000" pitchFamily="34" charset="-128"/>
                <a:ea typeface="Yu Gothic Light" panose="020B0300000000000000" pitchFamily="34" charset="-128"/>
              </a:rPr>
              <a:t>S</a:t>
            </a:r>
            <a:r>
              <a:rPr spc="-30" dirty="0">
                <a:latin typeface="Yu Gothic Light" panose="020B0300000000000000" pitchFamily="34" charset="-128"/>
                <a:ea typeface="Yu Gothic Light" panose="020B0300000000000000" pitchFamily="34" charset="-128"/>
              </a:rPr>
              <a:t>U</a:t>
            </a:r>
            <a:r>
              <a:rPr spc="-405" dirty="0">
                <a:latin typeface="Yu Gothic Light" panose="020B0300000000000000" pitchFamily="34" charset="-128"/>
                <a:ea typeface="Yu Gothic Light" panose="020B0300000000000000" pitchFamily="34" charset="-128"/>
              </a:rPr>
              <a:t>L</a:t>
            </a:r>
            <a:r>
              <a:rPr dirty="0">
                <a:latin typeface="Yu Gothic Light" panose="020B0300000000000000" pitchFamily="34" charset="-128"/>
                <a:ea typeface="Yu Gothic Light" panose="020B0300000000000000" pitchFamily="34" charset="-128"/>
              </a:rPr>
              <a:t>TS</a:t>
            </a:r>
            <a:endParaRPr dirty="0">
              <a:latin typeface="Yu Gothic Light" panose="020B0300000000000000" pitchFamily="34" charset="-128"/>
              <a:ea typeface="Yu Gothic Light" panose="020B0300000000000000" pitchFamily="34" charset="-128"/>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10515600" y="685800"/>
            <a:ext cx="457200" cy="369332"/>
          </a:xfrm>
          <a:prstGeom prst="rect">
            <a:avLst/>
          </a:prstGeom>
          <a:noFill/>
        </p:spPr>
        <p:txBody>
          <a:bodyPr wrap="square" rtlCol="0">
            <a:spAutoFit/>
          </a:bodyPr>
          <a:lstStyle/>
          <a:p>
            <a:r>
              <a:rPr lang="en-US" dirty="0"/>
              <a:t>12</a:t>
            </a:r>
            <a:endParaRPr lang="en-IN" dirty="0"/>
          </a:p>
        </p:txBody>
      </p:sp>
      <p:pic>
        <p:nvPicPr>
          <p:cNvPr id="10" name="Picture 9"/>
          <p:cNvPicPr>
            <a:picLocks noChangeAspect="1"/>
          </p:cNvPicPr>
          <p:nvPr/>
        </p:nvPicPr>
        <p:blipFill>
          <a:blip r:embed="rId2"/>
          <a:stretch>
            <a:fillRect/>
          </a:stretch>
        </p:blipFill>
        <p:spPr>
          <a:xfrm>
            <a:off x="2132965" y="1695450"/>
            <a:ext cx="6242700" cy="32577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555" y="533400"/>
            <a:ext cx="9404723" cy="1400530"/>
          </a:xfrm>
        </p:spPr>
        <p:txBody>
          <a:bodyPr/>
          <a:lstStyle/>
          <a:p>
            <a:r>
              <a:rPr lang="en-US" dirty="0">
                <a:latin typeface="Yu Gothic UI Light" panose="020B0300000000000000" pitchFamily="34" charset="-128"/>
                <a:ea typeface="Yu Gothic UI Light" panose="020B0300000000000000" pitchFamily="34" charset="-128"/>
                <a:cs typeface="Times New Roman" panose="02020603050405020304" pitchFamily="18" charset="0"/>
              </a:rPr>
              <a:t>CONCLUSION</a:t>
            </a:r>
            <a:endParaRPr lang="en-IN" dirty="0">
              <a:latin typeface="Yu Gothic UI Light" panose="020B0300000000000000" pitchFamily="34" charset="-128"/>
              <a:ea typeface="Yu Gothic UI Light" panose="020B0300000000000000" pitchFamily="34" charset="-128"/>
              <a:cs typeface="Times New Roman" panose="02020603050405020304" pitchFamily="18" charset="0"/>
            </a:endParaRPr>
          </a:p>
        </p:txBody>
      </p:sp>
      <p:sp>
        <p:nvSpPr>
          <p:cNvPr id="4" name="Rectangle 1"/>
          <p:cNvSpPr>
            <a:spLocks noGrp="1" noChangeArrowheads="1"/>
          </p:cNvSpPr>
          <p:nvPr>
            <p:ph idx="1"/>
          </p:nvPr>
        </p:nvSpPr>
        <p:spPr bwMode="auto">
          <a:xfrm>
            <a:off x="609600" y="2270819"/>
            <a:ext cx="8915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Improve performance:</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Identify high-performing employees, areas for improvement, and training needs.</a:t>
            </a:r>
            <a:endPar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Enhance decision-making:</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Make informed decisions about hiring, promotions, and compensation.</a:t>
            </a:r>
            <a:endPar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Optimize HR processes:</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Streamline recruitment, onboarding, and performance management.</a:t>
            </a:r>
            <a:endPar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Foster employee engagement:</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Identify factors affecting employee satisfaction and engagement.</a:t>
            </a:r>
            <a:endPar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Reduce turnover:</a:t>
            </a:r>
            <a:r>
              <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rPr>
              <a:t> Analyze reasons for employee departures and implement retention strategies.</a:t>
            </a:r>
            <a:endParaRPr kumimoji="0" lang="en-US" altLang="en-US" sz="1800" b="0" i="0" u="none" strike="noStrike" cap="none" normalizeH="0" baseline="0" dirty="0">
              <a:ln>
                <a:noFill/>
              </a:ln>
              <a:solidFill>
                <a:schemeClr val="tx1"/>
              </a:solidFill>
              <a:effectLst/>
              <a:latin typeface="Yu Gothic Light" panose="020B0300000000000000" pitchFamily="34" charset="-128"/>
              <a:ea typeface="Yu Gothic Light" panose="020B03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p:cNvSpPr txBox="1"/>
          <p:nvPr/>
        </p:nvSpPr>
        <p:spPr>
          <a:xfrm>
            <a:off x="10547555" y="685800"/>
            <a:ext cx="533400" cy="400110"/>
          </a:xfrm>
          <a:prstGeom prst="rect">
            <a:avLst/>
          </a:prstGeom>
          <a:noFill/>
        </p:spPr>
        <p:txBody>
          <a:bodyPr wrap="square" rtlCol="0">
            <a:spAutoFit/>
          </a:bodyPr>
          <a:lstStyle/>
          <a:p>
            <a:r>
              <a:rPr lang="en-US" sz="2000" dirty="0"/>
              <a:t>13</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496" y="1447800"/>
            <a:ext cx="9404723" cy="1143000"/>
          </a:xfrm>
        </p:spPr>
        <p:txBody>
          <a:bodyPr/>
          <a:lstStyle/>
          <a:p>
            <a:r>
              <a:rPr lang="en-US" sz="4000" b="1" dirty="0">
                <a:solidFill>
                  <a:schemeClr val="tx1"/>
                </a:solidFill>
                <a:latin typeface="Yu Gothic Light" panose="020B0300000000000000" pitchFamily="34" charset="-128"/>
                <a:ea typeface="Yu Gothic Light" panose="020B0300000000000000" pitchFamily="34" charset="-128"/>
                <a:cs typeface="Times New Roman" panose="02020603050405020304" pitchFamily="18" charset="0"/>
              </a:rPr>
              <a:t>PROJECT TITLE</a:t>
            </a: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Yu Gothic Light" panose="020B0300000000000000" pitchFamily="34" charset="-128"/>
                <a:ea typeface="Yu Gothic Light" panose="020B0300000000000000" pitchFamily="34" charset="-128"/>
                <a:cs typeface="Times New Roman" panose="02020603050405020304" pitchFamily="18" charset="0"/>
              </a:rPr>
              <a:t>Employee Performance Analysis using Excel</a:t>
            </a:r>
            <a:br>
              <a:rPr lang="en-IN" sz="2400" dirty="0">
                <a:solidFill>
                  <a:srgbClr val="3399FF"/>
                </a:solidFill>
                <a:latin typeface="Yu Gothic Light" panose="020B0300000000000000" pitchFamily="34" charset="-128"/>
                <a:ea typeface="Yu Gothic Light" panose="020B0300000000000000" pitchFamily="34" charset="-128"/>
                <a:cs typeface="Times New Roman" panose="02020603050405020304" pitchFamily="18" charset="0"/>
              </a:rPr>
            </a:br>
            <a:endParaRPr lang="en-IN" dirty="0">
              <a:solidFill>
                <a:srgbClr val="3399FF"/>
              </a:solidFill>
              <a:latin typeface="Yu Gothic Light" panose="020B0300000000000000" pitchFamily="34" charset="-128"/>
              <a:ea typeface="Yu Gothic Light" panose="020B0300000000000000" pitchFamily="34" charset="-128"/>
            </a:endParaRPr>
          </a:p>
        </p:txBody>
      </p:sp>
      <p:sp>
        <p:nvSpPr>
          <p:cNvPr id="3" name="TextBox 2"/>
          <p:cNvSpPr txBox="1"/>
          <p:nvPr/>
        </p:nvSpPr>
        <p:spPr>
          <a:xfrm>
            <a:off x="10591800" y="609600"/>
            <a:ext cx="405582" cy="461665"/>
          </a:xfrm>
          <a:prstGeom prst="rect">
            <a:avLst/>
          </a:prstGeom>
          <a:noFill/>
        </p:spPr>
        <p:txBody>
          <a:bodyPr wrap="square" rtlCol="0">
            <a:spAutoFit/>
          </a:bodyPr>
          <a:lstStyle/>
          <a:p>
            <a:r>
              <a:rPr lang="en-US" sz="2400" dirty="0"/>
              <a:t>2</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b="0" i="0" dirty="0">
                <a:solidFill>
                  <a:srgbClr val="0D0D0D"/>
                </a:solidFill>
                <a:effectLst/>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endParaRPr lang="en-IN" dirty="0"/>
          </a:p>
        </p:txBody>
      </p:sp>
      <p:sp>
        <p:nvSpPr>
          <p:cNvPr id="3" name="Subtitle 2"/>
          <p:cNvSpPr>
            <a:spLocks noGrp="1"/>
          </p:cNvSpPr>
          <p:nvPr>
            <p:ph type="subTitle" idx="4294967295"/>
          </p:nvPr>
        </p:nvSpPr>
        <p:spPr>
          <a:xfrm>
            <a:off x="0" y="914400"/>
            <a:ext cx="4760913" cy="4729163"/>
          </a:xfrm>
        </p:spPr>
        <p:txBody>
          <a:bodyPr/>
          <a:lstStyle/>
          <a:p>
            <a:r>
              <a:rPr lang="en-IN" sz="4000" dirty="0"/>
              <a:t>AGENDA</a:t>
            </a:r>
            <a:endParaRPr lang="en-IN" sz="4000" dirty="0"/>
          </a:p>
          <a:p>
            <a:pPr marL="0" indent="0">
              <a:buNone/>
            </a:pPr>
            <a:endParaRPr lang="en-IN" sz="3200" dirty="0"/>
          </a:p>
          <a:p>
            <a:r>
              <a:rPr lang="en-US" sz="2400" b="0" i="0" dirty="0">
                <a:effectLst/>
                <a:latin typeface="Times New Roman" panose="02020603050405020304" pitchFamily="18" charset="0"/>
                <a:cs typeface="Times New Roman" panose="02020603050405020304" pitchFamily="18" charset="0"/>
              </a:rPr>
              <a:t>Problem Statement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Project Overview</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End Users</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Our Solution and Proposition</a:t>
            </a:r>
            <a:br>
              <a:rPr lang="en-US" sz="2400" b="0" i="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Dataset Description</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Modelling Approach</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Results and </a:t>
            </a:r>
            <a:r>
              <a:rPr lang="en-US" sz="2400" dirty="0">
                <a:latin typeface="Times New Roman" panose="02020603050405020304" pitchFamily="18" charset="0"/>
                <a:cs typeface="Times New Roman" panose="02020603050405020304" pitchFamily="18" charset="0"/>
              </a:rPr>
              <a:t>Discussion</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Conclusion</a:t>
            </a:r>
            <a:endParaRPr lang="en-IN" sz="2400" dirty="0"/>
          </a:p>
        </p:txBody>
      </p:sp>
      <p:sp>
        <p:nvSpPr>
          <p:cNvPr id="4" name="TextBox 3"/>
          <p:cNvSpPr txBox="1"/>
          <p:nvPr/>
        </p:nvSpPr>
        <p:spPr>
          <a:xfrm>
            <a:off x="10588017" y="605135"/>
            <a:ext cx="533400" cy="461665"/>
          </a:xfrm>
          <a:prstGeom prst="rect">
            <a:avLst/>
          </a:prstGeom>
          <a:noFill/>
        </p:spPr>
        <p:txBody>
          <a:bodyPr wrap="square" rtlCol="0">
            <a:spAutoFit/>
          </a:bodyPr>
          <a:lstStyle/>
          <a:p>
            <a:r>
              <a:rPr lang="en-US" sz="2400" dirty="0"/>
              <a:t>3</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578333" y="420126"/>
            <a:ext cx="9404723" cy="14005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idx="1"/>
          </p:nvPr>
        </p:nvSpPr>
        <p:spPr>
          <a:xfrm>
            <a:off x="551294" y="1743643"/>
            <a:ext cx="9703751" cy="3256519"/>
          </a:xfrm>
        </p:spPr>
        <p:txBody>
          <a:bodyPr>
            <a:noAutofit/>
          </a:bodyPr>
          <a:lstStyle/>
          <a:p>
            <a:r>
              <a:rPr lang="en-US" sz="1600" b="1" dirty="0"/>
              <a:t>Inaccurate performance evaluation:</a:t>
            </a:r>
            <a:endParaRPr lang="en-US" sz="1600" b="1" dirty="0"/>
          </a:p>
          <a:p>
            <a:r>
              <a:rPr lang="en-IN" sz="1600" dirty="0"/>
              <a:t>			           Current manual methods of evaluation often lead to subjective  </a:t>
            </a:r>
            <a:endParaRPr lang="en-IN" sz="1600" dirty="0"/>
          </a:p>
          <a:p>
            <a:r>
              <a:rPr lang="en-IN" sz="1600" dirty="0"/>
              <a:t>Judgments and inconsistencies, impacting employee morale and organisational and productivity.</a:t>
            </a:r>
            <a:endParaRPr lang="en-IN" sz="1600" dirty="0"/>
          </a:p>
          <a:p>
            <a:endParaRPr lang="en-IN" sz="1600" dirty="0"/>
          </a:p>
          <a:p>
            <a:r>
              <a:rPr lang="en-IN" sz="1600" b="1" dirty="0"/>
              <a:t>Lack of data driven insights:</a:t>
            </a:r>
            <a:endParaRPr lang="en-IN" sz="1600" b="1" dirty="0"/>
          </a:p>
          <a:p>
            <a:r>
              <a:rPr lang="en-IN" sz="1600" dirty="0"/>
              <a:t>		               Without a structured approach to data collection and</a:t>
            </a:r>
            <a:endParaRPr lang="en-IN" sz="1600" dirty="0"/>
          </a:p>
          <a:p>
            <a:r>
              <a:rPr lang="en-IN" sz="1600" dirty="0"/>
              <a:t>Analysis, organisation struggle to identify trends, areas for improvement, and </a:t>
            </a:r>
            <a:endParaRPr lang="en-IN" sz="1600" dirty="0"/>
          </a:p>
          <a:p>
            <a:r>
              <a:rPr lang="en-IN" sz="1600" dirty="0"/>
              <a:t>Effective performance strategies.	</a:t>
            </a:r>
            <a:endParaRPr lang="en-IN" sz="16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96937" y="856312"/>
            <a:ext cx="5956300" cy="69059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a:t>
            </a:r>
            <a:r>
              <a:rPr lang="en-IN" sz="4250" spc="-20" dirty="0"/>
              <a:t>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p:cNvSpPr txBox="1"/>
          <p:nvPr/>
        </p:nvSpPr>
        <p:spPr>
          <a:xfrm>
            <a:off x="788100" y="1596420"/>
            <a:ext cx="8655937" cy="341632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sourced an employee dataset from the EDUNET website, applied color coding to relevant topics, and removed blank cells using conditional formatting and filters. Employee ratings were converted from numerical to verbal categories using a formula. A pivot table was then created with business units as rows, performance levels as columns, and first names as count values, with gender code as a filter. A slicer was used to filter data by employee type, and a graph was generated from the filtered data with appropriate titles.</a:t>
            </a:r>
            <a:endParaRPr lang="en-US" sz="24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923236" y="679572"/>
            <a:ext cx="9404723" cy="140053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idx="1"/>
          </p:nvPr>
        </p:nvSpPr>
        <p:spPr>
          <a:xfrm>
            <a:off x="923236" y="1603483"/>
            <a:ext cx="10972800" cy="2766060"/>
          </a:xfrm>
        </p:spPr>
        <p:txBody>
          <a:bodyPr>
            <a:normAutofit fontScale="85000" lnSpcReduction="20000"/>
          </a:bodyPr>
          <a:lstStyle/>
          <a:p>
            <a:r>
              <a:rPr lang="en-IN" b="1" dirty="0"/>
              <a:t>Human Resources (HR) Professionals</a:t>
            </a:r>
            <a:endParaRPr lang="en-IN" b="1" dirty="0"/>
          </a:p>
          <a:p>
            <a:r>
              <a:rPr lang="en-IN" b="1" dirty="0"/>
              <a:t>Managers</a:t>
            </a:r>
            <a:endParaRPr lang="en-IN" b="1" dirty="0"/>
          </a:p>
          <a:p>
            <a:r>
              <a:rPr lang="en-IN" b="1" dirty="0"/>
              <a:t>Employees</a:t>
            </a:r>
            <a:endParaRPr lang="en-IN" b="1" dirty="0"/>
          </a:p>
          <a:p>
            <a:r>
              <a:rPr lang="en-IN" b="1" dirty="0"/>
              <a:t>Executives</a:t>
            </a:r>
            <a:endParaRPr lang="en-IN" b="1" dirty="0"/>
          </a:p>
          <a:p>
            <a:r>
              <a:rPr lang="en-IN" b="1" dirty="0"/>
              <a:t>External Stakeholders (e.g., Investors, Shareholders)</a:t>
            </a:r>
            <a:endParaRPr lang="en-IN" b="1" dirty="0"/>
          </a:p>
          <a:p>
            <a:r>
              <a:rPr lang="en-IN" b="1" dirty="0"/>
              <a:t>Training and development teams</a:t>
            </a:r>
            <a:endParaRPr lang="en-IN" b="1" dirty="0"/>
          </a:p>
          <a:p>
            <a:r>
              <a:rPr lang="en-IN" b="1" dirty="0"/>
              <a:t>Supervisor</a:t>
            </a:r>
            <a:endParaRPr lang="en-IN" b="1" dirty="0"/>
          </a:p>
          <a:p>
            <a:r>
              <a:rPr lang="en-IN" b="1" dirty="0"/>
              <a:t>Recruitment teams</a:t>
            </a:r>
            <a:endParaRPr lang="en-IN"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646111" y="452718"/>
            <a:ext cx="9706429"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8" name="Text Placeholder 7"/>
          <p:cNvSpPr>
            <a:spLocks noGrp="1"/>
          </p:cNvSpPr>
          <p:nvPr>
            <p:ph idx="1"/>
          </p:nvPr>
        </p:nvSpPr>
        <p:spPr>
          <a:xfrm>
            <a:off x="3176270" y="2019300"/>
            <a:ext cx="6177280" cy="2133600"/>
          </a:xfrm>
        </p:spPr>
        <p:txBody>
          <a:bodyPr>
            <a:normAutofit/>
          </a:bodyPr>
          <a:lstStyle/>
          <a:p>
            <a:r>
              <a:rPr lang="en-IN" b="1" dirty="0"/>
              <a:t>Filter- Remove blanks </a:t>
            </a:r>
            <a:endParaRPr lang="en-IN" b="1" dirty="0"/>
          </a:p>
          <a:p>
            <a:r>
              <a:rPr lang="en-IN" b="1" dirty="0"/>
              <a:t>Conditional formatting- Missing values</a:t>
            </a:r>
            <a:endParaRPr lang="en-IN" b="1" dirty="0"/>
          </a:p>
          <a:p>
            <a:r>
              <a:rPr lang="en-IN" b="1" dirty="0"/>
              <a:t>Graph- Visualization</a:t>
            </a:r>
            <a:endParaRPr lang="en-IN" b="1" dirty="0"/>
          </a:p>
          <a:p>
            <a:r>
              <a:rPr lang="en-IN" b="1" dirty="0"/>
              <a:t>Pivot table- Analysis</a:t>
            </a:r>
            <a:endParaRPr lang="en-IN" b="1" dirty="0"/>
          </a:p>
          <a:p>
            <a:r>
              <a:rPr lang="en-IN" b="1" dirty="0"/>
              <a:t>Slicer- Filtering</a:t>
            </a:r>
            <a:endParaRPr lang="en-IN"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Placeholder 2"/>
          <p:cNvSpPr>
            <a:spLocks noGrp="1"/>
          </p:cNvSpPr>
          <p:nvPr>
            <p:ph idx="1"/>
          </p:nvPr>
        </p:nvSpPr>
        <p:spPr>
          <a:xfrm>
            <a:off x="785812" y="1676400"/>
            <a:ext cx="10872788" cy="2895600"/>
          </a:xfrm>
        </p:spPr>
        <p:txBody>
          <a:bodyPr>
            <a:noAutofit/>
          </a:bodyPr>
          <a:lstStyle/>
          <a:p>
            <a:r>
              <a:rPr lang="en-IN" sz="1800" b="1" dirty="0"/>
              <a:t>Employee id </a:t>
            </a:r>
            <a:endParaRPr lang="en-IN" sz="1800" b="1" dirty="0"/>
          </a:p>
          <a:p>
            <a:r>
              <a:rPr lang="en-IN" sz="1800" b="1" dirty="0"/>
              <a:t>Employee first name</a:t>
            </a:r>
            <a:endParaRPr lang="en-IN" sz="1800" b="1" dirty="0"/>
          </a:p>
          <a:p>
            <a:r>
              <a:rPr lang="en-IN" sz="1800" b="1" dirty="0"/>
              <a:t>Employee last name </a:t>
            </a:r>
            <a:endParaRPr lang="en-IN" sz="1800" b="1" dirty="0"/>
          </a:p>
          <a:p>
            <a:r>
              <a:rPr lang="en-IN" sz="1800" b="1" dirty="0"/>
              <a:t>Employee classification type</a:t>
            </a:r>
            <a:endParaRPr lang="en-IN" sz="1800" b="1" dirty="0"/>
          </a:p>
          <a:p>
            <a:r>
              <a:rPr lang="en-IN" sz="1800" b="1" dirty="0"/>
              <a:t>Gender code</a:t>
            </a:r>
            <a:endParaRPr lang="en-IN" sz="1800" b="1" dirty="0"/>
          </a:p>
          <a:p>
            <a:r>
              <a:rPr lang="en-IN" sz="1800" b="1" dirty="0"/>
              <a:t>Current employee performance </a:t>
            </a:r>
            <a:endParaRPr lang="en-IN" sz="1800" b="1" dirty="0"/>
          </a:p>
          <a:p>
            <a:r>
              <a:rPr lang="en-IN" sz="1800" b="1" dirty="0"/>
              <a:t>Business unit</a:t>
            </a:r>
            <a:endParaRPr lang="en-IN" sz="1800" b="1" dirty="0"/>
          </a:p>
          <a:p>
            <a:r>
              <a:rPr lang="en-IN" sz="1800" b="1" dirty="0"/>
              <a:t>Employee type</a:t>
            </a:r>
            <a:endParaRPr lang="en-IN" sz="1800" b="1" dirty="0"/>
          </a:p>
          <a:p>
            <a:r>
              <a:rPr lang="en-IN" sz="1800" b="1" dirty="0"/>
              <a:t>Performance leve</a:t>
            </a:r>
            <a:r>
              <a:rPr lang="en-IN" sz="1800" dirty="0"/>
              <a:t>l.</a:t>
            </a:r>
            <a:endParaRPr lang="en-IN" sz="1800" dirty="0"/>
          </a:p>
        </p:txBody>
      </p:sp>
      <p:sp>
        <p:nvSpPr>
          <p:cNvPr id="4" name="TextBox 3"/>
          <p:cNvSpPr txBox="1"/>
          <p:nvPr/>
        </p:nvSpPr>
        <p:spPr>
          <a:xfrm>
            <a:off x="10597849" y="695227"/>
            <a:ext cx="533400" cy="461665"/>
          </a:xfrm>
          <a:prstGeom prst="rect">
            <a:avLst/>
          </a:prstGeom>
          <a:noFill/>
        </p:spPr>
        <p:txBody>
          <a:bodyPr wrap="square" rtlCol="0">
            <a:spAutoFit/>
          </a:bodyPr>
          <a:lstStyle/>
          <a:p>
            <a:r>
              <a:rPr lang="en-US" sz="2400" dirty="0"/>
              <a:t>8</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819400" y="2019300"/>
            <a:ext cx="7315200"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t>{=IFS(Z8&gt;=5,"VERY HIGH,"Z8&gt;=4,"HIGH,"Z8&gt;=3,"MED,"TRUE,"LOW")}</a:t>
            </a:r>
            <a:endParaRPr lang="en-US" sz="2800" dirty="0"/>
          </a:p>
          <a:p>
            <a:r>
              <a:rPr lang="en-US" sz="2800" dirty="0">
                <a:latin typeface="Times New Roman" panose="02020603050405020304" pitchFamily="18" charset="0"/>
                <a:cs typeface="Times New Roman" panose="02020603050405020304" pitchFamily="18" charset="0"/>
              </a:rPr>
              <a:t>For converting the current employee rating numerical values into verbal format.</a:t>
            </a:r>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591800" y="659854"/>
            <a:ext cx="533400" cy="461665"/>
          </a:xfrm>
          <a:prstGeom prst="rect">
            <a:avLst/>
          </a:prstGeom>
          <a:noFill/>
        </p:spPr>
        <p:txBody>
          <a:bodyPr wrap="square" rtlCol="0">
            <a:spAutoFit/>
          </a:bodyPr>
          <a:lstStyle/>
          <a:p>
            <a:r>
              <a:rPr lang="en-US" sz="2400" dirty="0"/>
              <a:t>9</a:t>
            </a:r>
            <a:endParaRPr lang="en-IN" sz="2400"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3451</Words>
  <Application>WPS Presentation</Application>
  <PresentationFormat>Widescreen</PresentationFormat>
  <Paragraphs>142</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Times New Roman</vt:lpstr>
      <vt:lpstr>Roboto</vt:lpstr>
      <vt:lpstr>Yu Gothic Light</vt:lpstr>
      <vt:lpstr>Trebuchet MS</vt:lpstr>
      <vt:lpstr>Yu Gothic UI Light</vt:lpstr>
      <vt:lpstr>Microsoft YaHei</vt:lpstr>
      <vt:lpstr>Arial Unicode MS</vt:lpstr>
      <vt:lpstr>Calibri</vt:lpstr>
      <vt:lpstr>Blue Waves</vt:lpstr>
      <vt:lpstr>Employee Data Analysis using Excel  </vt:lpstr>
      <vt:lpstr>PROJECT TITLE  Employee Performance Analysis using Excel </vt:lpstr>
      <vt:lpstr>  </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22</cp:revision>
  <dcterms:created xsi:type="dcterms:W3CDTF">2024-03-29T15:07:00Z</dcterms:created>
  <dcterms:modified xsi:type="dcterms:W3CDTF">2024-09-06T05:27:07Z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C4437E96621F43AF90190E874DB07532_13</vt:lpwstr>
  </property>
  <property fmtid="{D5CDD505-2E9C-101B-9397-08002B2CF9AE}" pid="5" name="KSOProductBuildVer">
    <vt:lpwstr>1033-12.2.0.17562</vt:lpwstr>
  </property>
</Properties>
</file>