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 id="267"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01880A-CB22-4CF0-81ED-9FF21C084E24}">
          <p14:sldIdLst>
            <p14:sldId id="256"/>
          </p14:sldIdLst>
        </p14:section>
        <p14:section name="Untitled Section" id="{AD1804E5-D955-4AB9-9027-6CFDD2834A65}">
          <p14:sldIdLst>
            <p14:sldId id="257"/>
            <p14:sldId id="258"/>
            <p14:sldId id="259"/>
            <p14:sldId id="260"/>
            <p14:sldId id="261"/>
            <p14:sldId id="262"/>
            <p14:sldId id="263"/>
            <p14:sldId id="264"/>
            <p14:sldId id="265"/>
            <p14:sldId id="268"/>
            <p14:sldId id="266"/>
            <p14:sldId id="269"/>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182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29600"/>
          </a:xfrm>
          <a:prstGeom prst="rect">
            <a:avLst/>
          </a:prstGeom>
          <a:solidFill>
            <a:srgbClr val="FFFCF5"/>
          </a:solidFill>
          <a:ln/>
        </p:spPr>
        <p:txBody>
          <a:bodyPr/>
          <a:lstStyle/>
          <a:p>
            <a:endParaRPr lang="en-IN" dirty="0"/>
          </a:p>
        </p:txBody>
      </p:sp>
      <p:sp>
        <p:nvSpPr>
          <p:cNvPr id="5" name="Text 2"/>
          <p:cNvSpPr/>
          <p:nvPr/>
        </p:nvSpPr>
        <p:spPr>
          <a:xfrm>
            <a:off x="833199" y="2759512"/>
            <a:ext cx="7477601" cy="1666399"/>
          </a:xfrm>
          <a:prstGeom prst="rect">
            <a:avLst/>
          </a:prstGeom>
          <a:noFill/>
          <a:ln/>
        </p:spPr>
        <p:txBody>
          <a:bodyPr wrap="square" rtlCol="0" anchor="t"/>
          <a:lstStyle/>
          <a:p>
            <a:pPr marL="0" indent="0">
              <a:lnSpc>
                <a:spcPts val="6561"/>
              </a:lnSpc>
              <a:buNone/>
            </a:pPr>
            <a:endParaRPr lang="en-US" sz="5249" dirty="0"/>
          </a:p>
        </p:txBody>
      </p:sp>
      <p:sp>
        <p:nvSpPr>
          <p:cNvPr id="6" name="Text 3"/>
          <p:cNvSpPr/>
          <p:nvPr/>
        </p:nvSpPr>
        <p:spPr>
          <a:xfrm>
            <a:off x="919260" y="4554771"/>
            <a:ext cx="7477601" cy="710803"/>
          </a:xfrm>
          <a:prstGeom prst="rect">
            <a:avLst/>
          </a:prstGeom>
          <a:noFill/>
          <a:ln/>
        </p:spPr>
        <p:txBody>
          <a:bodyPr wrap="square" rtlCol="0" anchor="t"/>
          <a:lstStyle/>
          <a:p>
            <a:pPr marL="0" indent="0">
              <a:lnSpc>
                <a:spcPts val="2799"/>
              </a:lnSpc>
              <a:buNone/>
            </a:pPr>
            <a:endParaRPr lang="en-US" sz="1750" dirty="0"/>
          </a:p>
        </p:txBody>
      </p:sp>
      <p:sp>
        <p:nvSpPr>
          <p:cNvPr id="7" name="TextBox 6">
            <a:extLst>
              <a:ext uri="{FF2B5EF4-FFF2-40B4-BE49-F238E27FC236}">
                <a16:creationId xmlns:a16="http://schemas.microsoft.com/office/drawing/2014/main" id="{232AFD80-1150-CDE0-A015-4443F3800231}"/>
              </a:ext>
            </a:extLst>
          </p:cNvPr>
          <p:cNvSpPr txBox="1"/>
          <p:nvPr/>
        </p:nvSpPr>
        <p:spPr>
          <a:xfrm>
            <a:off x="3375676" y="1896452"/>
            <a:ext cx="12087923" cy="1200329"/>
          </a:xfrm>
          <a:prstGeom prst="rect">
            <a:avLst/>
          </a:prstGeom>
          <a:noFill/>
        </p:spPr>
        <p:txBody>
          <a:bodyPr wrap="square" rtlCol="0">
            <a:spAutoFit/>
          </a:bodyPr>
          <a:lstStyle/>
          <a:p>
            <a:r>
              <a:rPr lang="en-US" sz="3600" dirty="0">
                <a:solidFill>
                  <a:srgbClr val="002060"/>
                </a:solidFill>
                <a:latin typeface="Times New Roman" panose="02020603050405020304" pitchFamily="18" charset="0"/>
                <a:cs typeface="Times New Roman" panose="02020603050405020304" pitchFamily="18" charset="0"/>
              </a:rPr>
              <a:t>MUSIC GENRE CLASSIFICATION </a:t>
            </a:r>
          </a:p>
          <a:p>
            <a:r>
              <a:rPr lang="en-US" sz="3600" dirty="0">
                <a:solidFill>
                  <a:srgbClr val="002060"/>
                </a:solidFill>
                <a:latin typeface="Times New Roman" panose="02020603050405020304" pitchFamily="18" charset="0"/>
                <a:cs typeface="Times New Roman" panose="02020603050405020304" pitchFamily="18" charset="0"/>
              </a:rPr>
              <a:t>                USING CNN</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2AAAAB-9022-5319-38AA-69A0EEEA4913}"/>
              </a:ext>
            </a:extLst>
          </p:cNvPr>
          <p:cNvSpPr txBox="1"/>
          <p:nvPr/>
        </p:nvSpPr>
        <p:spPr>
          <a:xfrm>
            <a:off x="8224741" y="4082400"/>
            <a:ext cx="5959610" cy="1323439"/>
          </a:xfrm>
          <a:prstGeom prst="rect">
            <a:avLst/>
          </a:prstGeom>
          <a:noFill/>
        </p:spPr>
        <p:txBody>
          <a:bodyPr wrap="square" rtlCol="0">
            <a:spAutoFit/>
          </a:bodyPr>
          <a:lstStyle/>
          <a:p>
            <a:r>
              <a:rPr lang="en-US" sz="2000" dirty="0"/>
              <a:t>PRESENTED BY : VIGNESH D</a:t>
            </a:r>
          </a:p>
          <a:p>
            <a:r>
              <a:rPr lang="en-US" sz="2000" dirty="0"/>
              <a:t> YEAR &amp; COLLEGE :3</a:t>
            </a:r>
            <a:r>
              <a:rPr lang="en-US" sz="2000" baseline="30000" dirty="0"/>
              <a:t>rd</a:t>
            </a:r>
            <a:r>
              <a:rPr lang="en-US" sz="2000" dirty="0"/>
              <a:t> YEAR &amp; KVCET</a:t>
            </a:r>
          </a:p>
          <a:p>
            <a:r>
              <a:rPr lang="en-US" sz="2000" dirty="0"/>
              <a:t>NM ID  :   au421221243044</a:t>
            </a:r>
          </a:p>
          <a:p>
            <a:r>
              <a:rPr lang="en-US" sz="2000" dirty="0"/>
              <a:t>EMAIL ID : velavignesh8@gmail.com</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29600"/>
          </a:xfrm>
          <a:prstGeom prst="rect">
            <a:avLst/>
          </a:prstGeom>
          <a:solidFill>
            <a:srgbClr val="FFFCF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934760"/>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Predicting Process</a:t>
            </a:r>
            <a:endParaRPr lang="en-US" sz="4374" dirty="0"/>
          </a:p>
        </p:txBody>
      </p:sp>
      <p:pic>
        <p:nvPicPr>
          <p:cNvPr id="6" name="Image 1" descr="preencoded.png"/>
          <p:cNvPicPr>
            <a:picLocks noChangeAspect="1"/>
          </p:cNvPicPr>
          <p:nvPr/>
        </p:nvPicPr>
        <p:blipFill>
          <a:blip r:embed="rId4"/>
          <a:stretch>
            <a:fillRect/>
          </a:stretch>
        </p:blipFill>
        <p:spPr>
          <a:xfrm>
            <a:off x="4490799" y="1962388"/>
            <a:ext cx="1110972" cy="1777484"/>
          </a:xfrm>
          <a:prstGeom prst="rect">
            <a:avLst/>
          </a:prstGeom>
        </p:spPr>
      </p:pic>
      <p:sp>
        <p:nvSpPr>
          <p:cNvPr id="7" name="Text 3"/>
          <p:cNvSpPr/>
          <p:nvPr/>
        </p:nvSpPr>
        <p:spPr>
          <a:xfrm>
            <a:off x="5935028" y="2184559"/>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Data Collection</a:t>
            </a:r>
            <a:endParaRPr lang="en-US" sz="2187" dirty="0"/>
          </a:p>
        </p:txBody>
      </p:sp>
      <p:sp>
        <p:nvSpPr>
          <p:cNvPr id="8" name="Text 4"/>
          <p:cNvSpPr/>
          <p:nvPr/>
        </p:nvSpPr>
        <p:spPr>
          <a:xfrm>
            <a:off x="5935028" y="2664976"/>
            <a:ext cx="7862173" cy="355402"/>
          </a:xfrm>
          <a:prstGeom prst="rect">
            <a:avLst/>
          </a:prstGeom>
          <a:noFill/>
          <a:ln/>
        </p:spPr>
        <p:txBody>
          <a:bodyPr wrap="non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Collect audio samples from various music genres for analysis.</a:t>
            </a:r>
            <a:endParaRPr lang="en-US" sz="1750" dirty="0"/>
          </a:p>
        </p:txBody>
      </p:sp>
      <p:pic>
        <p:nvPicPr>
          <p:cNvPr id="9" name="Image 2" descr="preencoded.png"/>
          <p:cNvPicPr>
            <a:picLocks noChangeAspect="1"/>
          </p:cNvPicPr>
          <p:nvPr/>
        </p:nvPicPr>
        <p:blipFill>
          <a:blip r:embed="rId5"/>
          <a:stretch>
            <a:fillRect/>
          </a:stretch>
        </p:blipFill>
        <p:spPr>
          <a:xfrm>
            <a:off x="4490799" y="3739872"/>
            <a:ext cx="1110972" cy="1777484"/>
          </a:xfrm>
          <a:prstGeom prst="rect">
            <a:avLst/>
          </a:prstGeom>
        </p:spPr>
      </p:pic>
      <p:sp>
        <p:nvSpPr>
          <p:cNvPr id="10" name="Text 5"/>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Feature Extraction</a:t>
            </a:r>
            <a:endParaRPr lang="en-US" sz="2187" dirty="0"/>
          </a:p>
        </p:txBody>
      </p:sp>
      <p:sp>
        <p:nvSpPr>
          <p:cNvPr id="11" name="Text 6"/>
          <p:cNvSpPr/>
          <p:nvPr/>
        </p:nvSpPr>
        <p:spPr>
          <a:xfrm>
            <a:off x="5935028" y="4442460"/>
            <a:ext cx="7862173" cy="355402"/>
          </a:xfrm>
          <a:prstGeom prst="rect">
            <a:avLst/>
          </a:prstGeom>
          <a:noFill/>
          <a:ln/>
        </p:spPr>
        <p:txBody>
          <a:bodyPr wrap="non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Extract relevant features such as tempo, pitch, and timbre from the audio data.</a:t>
            </a:r>
            <a:endParaRPr lang="en-US" sz="1750" dirty="0"/>
          </a:p>
        </p:txBody>
      </p:sp>
      <p:pic>
        <p:nvPicPr>
          <p:cNvPr id="12" name="Image 3" descr="preencoded.png"/>
          <p:cNvPicPr>
            <a:picLocks noChangeAspect="1"/>
          </p:cNvPicPr>
          <p:nvPr/>
        </p:nvPicPr>
        <p:blipFill>
          <a:blip r:embed="rId6"/>
          <a:stretch>
            <a:fillRect/>
          </a:stretch>
        </p:blipFill>
        <p:spPr>
          <a:xfrm>
            <a:off x="4490799" y="5517356"/>
            <a:ext cx="1110972" cy="1777484"/>
          </a:xfrm>
          <a:prstGeom prst="rect">
            <a:avLst/>
          </a:prstGeom>
        </p:spPr>
      </p:pic>
      <p:sp>
        <p:nvSpPr>
          <p:cNvPr id="13" name="Text 7"/>
          <p:cNvSpPr/>
          <p:nvPr/>
        </p:nvSpPr>
        <p:spPr>
          <a:xfrm>
            <a:off x="5935028" y="5739527"/>
            <a:ext cx="3297436"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Model Training &amp; Testing</a:t>
            </a:r>
            <a:endParaRPr lang="en-US" sz="2187" dirty="0"/>
          </a:p>
        </p:txBody>
      </p:sp>
      <p:sp>
        <p:nvSpPr>
          <p:cNvPr id="14" name="Text 8"/>
          <p:cNvSpPr/>
          <p:nvPr/>
        </p:nvSpPr>
        <p:spPr>
          <a:xfrm>
            <a:off x="5935028" y="6219944"/>
            <a:ext cx="7862173" cy="355402"/>
          </a:xfrm>
          <a:prstGeom prst="rect">
            <a:avLst/>
          </a:prstGeom>
          <a:noFill/>
          <a:ln/>
        </p:spPr>
        <p:txBody>
          <a:bodyPr wrap="non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Train machine learning models using the extracted features and test their accuracy.</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6A79A3-2888-8C18-B289-1A71905F1016}"/>
              </a:ext>
            </a:extLst>
          </p:cNvPr>
          <p:cNvSpPr txBox="1"/>
          <p:nvPr/>
        </p:nvSpPr>
        <p:spPr>
          <a:xfrm>
            <a:off x="5932448" y="718583"/>
            <a:ext cx="4460488" cy="584775"/>
          </a:xfrm>
          <a:prstGeom prst="rect">
            <a:avLst/>
          </a:prstGeom>
          <a:noFill/>
        </p:spPr>
        <p:txBody>
          <a:bodyPr wrap="square" rtlCol="0">
            <a:spAutoFit/>
          </a:bodyPr>
          <a:lstStyle/>
          <a:p>
            <a:r>
              <a:rPr lang="en-US" sz="3200" dirty="0">
                <a:solidFill>
                  <a:srgbClr val="002060"/>
                </a:solidFill>
                <a:latin typeface="Times New Roman" panose="02020603050405020304" pitchFamily="18" charset="0"/>
                <a:cs typeface="Times New Roman" panose="02020603050405020304" pitchFamily="18" charset="0"/>
              </a:rPr>
              <a:t>OUTPUT</a:t>
            </a:r>
            <a:endParaRPr lang="en-IN" sz="3200"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019A06-173C-EE00-29B5-BD2EA4F32F7B}"/>
              </a:ext>
            </a:extLst>
          </p:cNvPr>
          <p:cNvPicPr>
            <a:picLocks noChangeAspect="1"/>
          </p:cNvPicPr>
          <p:nvPr/>
        </p:nvPicPr>
        <p:blipFill>
          <a:blip r:embed="rId2"/>
          <a:stretch>
            <a:fillRect/>
          </a:stretch>
        </p:blipFill>
        <p:spPr>
          <a:xfrm>
            <a:off x="766078" y="1432848"/>
            <a:ext cx="6652837" cy="62337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7128C7C-B1AC-9D05-6CEB-8A332FE1E6D5}"/>
              </a:ext>
            </a:extLst>
          </p:cNvPr>
          <p:cNvPicPr>
            <a:picLocks noChangeAspect="1"/>
          </p:cNvPicPr>
          <p:nvPr/>
        </p:nvPicPr>
        <p:blipFill>
          <a:blip r:embed="rId3"/>
          <a:stretch>
            <a:fillRect/>
          </a:stretch>
        </p:blipFill>
        <p:spPr>
          <a:xfrm>
            <a:off x="8062440" y="1575403"/>
            <a:ext cx="5247877" cy="265030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1996275-2FB1-A3F0-8245-B71808C5F613}"/>
              </a:ext>
            </a:extLst>
          </p:cNvPr>
          <p:cNvPicPr>
            <a:picLocks noChangeAspect="1"/>
          </p:cNvPicPr>
          <p:nvPr/>
        </p:nvPicPr>
        <p:blipFill>
          <a:blip r:embed="rId4"/>
          <a:stretch>
            <a:fillRect/>
          </a:stretch>
        </p:blipFill>
        <p:spPr>
          <a:xfrm>
            <a:off x="8062440" y="4599925"/>
            <a:ext cx="5121084" cy="2911092"/>
          </a:xfrm>
          <a:prstGeom prst="rect">
            <a:avLst/>
          </a:prstGeom>
        </p:spPr>
      </p:pic>
    </p:spTree>
    <p:extLst>
      <p:ext uri="{BB962C8B-B14F-4D97-AF65-F5344CB8AC3E}">
        <p14:creationId xmlns:p14="http://schemas.microsoft.com/office/powerpoint/2010/main" val="85917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29600"/>
          </a:xfrm>
          <a:prstGeom prst="rect">
            <a:avLst/>
          </a:prstGeom>
          <a:solidFill>
            <a:srgbClr val="FFFCF5"/>
          </a:solidFill>
          <a:ln/>
        </p:spPr>
        <p:txBody>
          <a:bodyPr/>
          <a:lstStyle/>
          <a:p>
            <a:endParaRPr lang="en-IN" dirty="0"/>
          </a:p>
        </p:txBody>
      </p:sp>
      <p:sp>
        <p:nvSpPr>
          <p:cNvPr id="4" name="Text 2"/>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sp>
        <p:nvSpPr>
          <p:cNvPr id="6" name="TextBox 5">
            <a:extLst>
              <a:ext uri="{FF2B5EF4-FFF2-40B4-BE49-F238E27FC236}">
                <a16:creationId xmlns:a16="http://schemas.microsoft.com/office/drawing/2014/main" id="{E3781039-A2FE-C636-9789-9CC9C1DB3357}"/>
              </a:ext>
            </a:extLst>
          </p:cNvPr>
          <p:cNvSpPr txBox="1"/>
          <p:nvPr/>
        </p:nvSpPr>
        <p:spPr>
          <a:xfrm>
            <a:off x="5252224" y="1239708"/>
            <a:ext cx="4125951" cy="646331"/>
          </a:xfrm>
          <a:prstGeom prst="rect">
            <a:avLst/>
          </a:prstGeom>
          <a:noFill/>
        </p:spPr>
        <p:txBody>
          <a:bodyPr wrap="square" rtlCol="0">
            <a:spAutoFit/>
          </a:bodyPr>
          <a:lstStyle/>
          <a:p>
            <a:r>
              <a:rPr lang="en-US" sz="3600" dirty="0">
                <a:solidFill>
                  <a:srgbClr val="002060"/>
                </a:solidFill>
              </a:rPr>
              <a:t>CONCLUSION</a:t>
            </a:r>
            <a:endParaRPr lang="en-IN" sz="3600" dirty="0">
              <a:solidFill>
                <a:srgbClr val="002060"/>
              </a:solidFill>
            </a:endParaRPr>
          </a:p>
        </p:txBody>
      </p:sp>
      <p:sp>
        <p:nvSpPr>
          <p:cNvPr id="9" name="TextBox 8">
            <a:extLst>
              <a:ext uri="{FF2B5EF4-FFF2-40B4-BE49-F238E27FC236}">
                <a16:creationId xmlns:a16="http://schemas.microsoft.com/office/drawing/2014/main" id="{82F75A51-823E-B9EC-C568-286AD60B687A}"/>
              </a:ext>
            </a:extLst>
          </p:cNvPr>
          <p:cNvSpPr txBox="1"/>
          <p:nvPr/>
        </p:nvSpPr>
        <p:spPr>
          <a:xfrm>
            <a:off x="6858000" y="3657600"/>
            <a:ext cx="914400"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E3959BF1-2439-3900-38C2-21AE0D748FFD}"/>
              </a:ext>
            </a:extLst>
          </p:cNvPr>
          <p:cNvSpPr txBox="1"/>
          <p:nvPr/>
        </p:nvSpPr>
        <p:spPr>
          <a:xfrm>
            <a:off x="6858000" y="3389971"/>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FDEEF344-4CA2-905E-CA8E-2087A5A36DB5}"/>
              </a:ext>
            </a:extLst>
          </p:cNvPr>
          <p:cNvSpPr txBox="1"/>
          <p:nvPr/>
        </p:nvSpPr>
        <p:spPr>
          <a:xfrm>
            <a:off x="1025912" y="2238464"/>
            <a:ext cx="12389006" cy="2610843"/>
          </a:xfrm>
          <a:prstGeom prst="rect">
            <a:avLst/>
          </a:prstGeom>
          <a:noFill/>
        </p:spPr>
        <p:txBody>
          <a:bodyPr wrap="square" rtlCol="0">
            <a:spAutoFit/>
          </a:bodyPr>
          <a:lstStyle/>
          <a:p>
            <a:pPr algn="just">
              <a:lnSpc>
                <a:spcPct val="150000"/>
              </a:lnSpc>
            </a:pPr>
            <a:r>
              <a:rPr lang="en-US" sz="2800" dirty="0"/>
              <a:t>We have presented a methodology for auto extracting musical features from audio files and them according to their genre in this paper. We feature extraction and selection, and finally classification </a:t>
            </a:r>
            <a:r>
              <a:rPr lang="en-US" sz="2800" dirty="0" err="1"/>
              <a:t>process.naive</a:t>
            </a:r>
            <a:r>
              <a:rPr lang="en-US" sz="2800" dirty="0"/>
              <a:t> bayes ,random forest , gradient boosting is a supervised learning classifier that is easy to implement.</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834D54-3A9A-7D70-3807-815CDF058C49}"/>
              </a:ext>
            </a:extLst>
          </p:cNvPr>
          <p:cNvSpPr txBox="1"/>
          <p:nvPr/>
        </p:nvSpPr>
        <p:spPr>
          <a:xfrm>
            <a:off x="4939990" y="1760309"/>
            <a:ext cx="4170556" cy="646331"/>
          </a:xfrm>
          <a:prstGeom prst="rect">
            <a:avLst/>
          </a:prstGeom>
          <a:noFill/>
        </p:spPr>
        <p:txBody>
          <a:bodyPr wrap="square" rtlCol="0">
            <a:spAutoFit/>
          </a:bodyPr>
          <a:lstStyle/>
          <a:p>
            <a:r>
              <a:rPr lang="en-US" sz="3600" dirty="0">
                <a:solidFill>
                  <a:srgbClr val="002060"/>
                </a:solidFill>
                <a:latin typeface="Times New Roman" panose="02020603050405020304" pitchFamily="18" charset="0"/>
                <a:cs typeface="Times New Roman" panose="02020603050405020304" pitchFamily="18" charset="0"/>
              </a:rPr>
              <a:t>FUTURE WORKS</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1E8BF56-DD73-E75A-C96E-957AAECF58FB}"/>
              </a:ext>
            </a:extLst>
          </p:cNvPr>
          <p:cNvSpPr txBox="1"/>
          <p:nvPr/>
        </p:nvSpPr>
        <p:spPr>
          <a:xfrm>
            <a:off x="1343722" y="2083475"/>
            <a:ext cx="11658600" cy="3385542"/>
          </a:xfrm>
          <a:prstGeom prst="rect">
            <a:avLst/>
          </a:prstGeom>
          <a:noFill/>
        </p:spPr>
        <p:txBody>
          <a:bodyPr wrap="square" rtlCol="0">
            <a:spAutoFit/>
          </a:bodyPr>
          <a:lstStyle/>
          <a:p>
            <a:pPr algn="just"/>
            <a:br>
              <a:rPr lang="en-US" dirty="0">
                <a:solidFill>
                  <a:schemeClr val="bg1"/>
                </a:solidFill>
              </a:rPr>
            </a:br>
            <a:br>
              <a:rPr lang="en-US" sz="2800" dirty="0">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Future work in music genre classification may explore advanced deep learning architectures tailored for audio, incorporating attention mechanisms and self-supervised learning. Fusion with multimodal data, such as lyrics or album art, could enrich representations. Additionally, employing generative models for data augmentation and unsupervised feature learning could further improve performance.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23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29600"/>
          </a:xfrm>
          <a:prstGeom prst="rect">
            <a:avLst/>
          </a:prstGeom>
          <a:solidFill>
            <a:srgbClr val="FFFCF5"/>
          </a:solidFill>
          <a:ln/>
        </p:spPr>
        <p:txBody>
          <a:bodyPr/>
          <a:lstStyle/>
          <a:p>
            <a:endParaRPr lang="en-IN" dirty="0"/>
          </a:p>
        </p:txBody>
      </p:sp>
      <p:sp>
        <p:nvSpPr>
          <p:cNvPr id="4" name="Text 2"/>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sp>
        <p:nvSpPr>
          <p:cNvPr id="6" name="TextBox 5">
            <a:extLst>
              <a:ext uri="{FF2B5EF4-FFF2-40B4-BE49-F238E27FC236}">
                <a16:creationId xmlns:a16="http://schemas.microsoft.com/office/drawing/2014/main" id="{BBD2BF39-DA7F-87E4-E0A1-BF474E86A7C3}"/>
              </a:ext>
            </a:extLst>
          </p:cNvPr>
          <p:cNvSpPr txBox="1"/>
          <p:nvPr/>
        </p:nvSpPr>
        <p:spPr>
          <a:xfrm>
            <a:off x="992459" y="2188828"/>
            <a:ext cx="11394660"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Data Set :https://www.Kaggle.com/datasets/music genre classification</a:t>
            </a:r>
          </a:p>
          <a:p>
            <a:pPr marL="342900" indent="-342900" algn="just">
              <a:buFont typeface="Arial" panose="020B0604020202020204" pitchFamily="34" charset="0"/>
              <a:buChar char="•"/>
            </a:pPr>
            <a:r>
              <a:rPr lang="en-US" sz="2400" dirty="0"/>
              <a:t>Libraries(</a:t>
            </a:r>
            <a:r>
              <a:rPr lang="en-US" sz="2400" dirty="0" err="1"/>
              <a:t>Pandas,numpy,etc</a:t>
            </a:r>
            <a:r>
              <a:rPr lang="en-US" sz="2400" dirty="0"/>
              <a:t>…)</a:t>
            </a:r>
          </a:p>
          <a:p>
            <a:pPr marL="342900" indent="-342900" algn="just">
              <a:buFont typeface="Arial" panose="020B0604020202020204" pitchFamily="34" charset="0"/>
              <a:buChar char="•"/>
            </a:pPr>
            <a:r>
              <a:rPr lang="en-US" sz="2400" dirty="0" err="1"/>
              <a:t>Gitup:https</a:t>
            </a:r>
            <a:r>
              <a:rPr lang="en-US" sz="2400" dirty="0"/>
              <a:t>://www.gitup.com/music genre </a:t>
            </a:r>
            <a:endParaRPr lang="en-IN" sz="2400" dirty="0"/>
          </a:p>
        </p:txBody>
      </p:sp>
      <p:sp>
        <p:nvSpPr>
          <p:cNvPr id="10" name="TextBox 9">
            <a:extLst>
              <a:ext uri="{FF2B5EF4-FFF2-40B4-BE49-F238E27FC236}">
                <a16:creationId xmlns:a16="http://schemas.microsoft.com/office/drawing/2014/main" id="{20BE179A-9779-0A6C-16F8-A15C5427DE84}"/>
              </a:ext>
            </a:extLst>
          </p:cNvPr>
          <p:cNvSpPr txBox="1"/>
          <p:nvPr/>
        </p:nvSpPr>
        <p:spPr>
          <a:xfrm>
            <a:off x="1248937" y="1231246"/>
            <a:ext cx="2388205" cy="584775"/>
          </a:xfrm>
          <a:prstGeom prst="rect">
            <a:avLst/>
          </a:prstGeom>
          <a:noFill/>
        </p:spPr>
        <p:txBody>
          <a:bodyPr wrap="square" rtlCol="0">
            <a:spAutoFit/>
          </a:bodyPr>
          <a:lstStyle/>
          <a:p>
            <a:r>
              <a:rPr lang="en-US" sz="3200" dirty="0">
                <a:solidFill>
                  <a:srgbClr val="002060"/>
                </a:solidFill>
              </a:rPr>
              <a:t>REFERENCES:</a:t>
            </a:r>
            <a:endParaRPr lang="en-IN" sz="3200"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34002" y="0"/>
            <a:ext cx="14630400" cy="8229600"/>
          </a:xfrm>
          <a:prstGeom prst="rect">
            <a:avLst/>
          </a:prstGeom>
          <a:solidFill>
            <a:srgbClr val="FFFCF5"/>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8" y="1129553"/>
            <a:ext cx="3749954" cy="710803"/>
          </a:xfrm>
          <a:prstGeom prst="rect">
            <a:avLst/>
          </a:prstGeom>
          <a:noFill/>
          <a:ln/>
        </p:spPr>
        <p:txBody>
          <a:bodyPr wrap="none" rtlCol="0" anchor="t"/>
          <a:lstStyle/>
          <a:p>
            <a:pPr marL="0" indent="0">
              <a:lnSpc>
                <a:spcPts val="5468"/>
              </a:lnSpc>
              <a:buNone/>
            </a:pPr>
            <a:r>
              <a:rPr lang="en-US" sz="4374" dirty="0">
                <a:solidFill>
                  <a:srgbClr val="124E73"/>
                </a:solidFill>
                <a:latin typeface="Times New Roman" panose="02020603050405020304" pitchFamily="18" charset="0"/>
                <a:ea typeface="MuseoModerno" pitchFamily="34" charset="-122"/>
                <a:cs typeface="Times New Roman" panose="02020603050405020304" pitchFamily="18" charset="0"/>
              </a:rPr>
              <a:t>Proposed System</a:t>
            </a:r>
          </a:p>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          </a:t>
            </a:r>
          </a:p>
          <a:p>
            <a:pPr marL="0" indent="0">
              <a:lnSpc>
                <a:spcPts val="5468"/>
              </a:lnSpc>
              <a:buNone/>
            </a:pPr>
            <a:r>
              <a:rPr lang="en-US" sz="4374" dirty="0">
                <a:solidFill>
                  <a:srgbClr val="124E73"/>
                </a:solidFill>
                <a:latin typeface="MuseoModerno" pitchFamily="34" charset="0"/>
                <a:ea typeface="MuseoModerno" pitchFamily="34" charset="-122"/>
              </a:rPr>
              <a:t>             </a:t>
            </a:r>
          </a:p>
        </p:txBody>
      </p:sp>
      <p:sp>
        <p:nvSpPr>
          <p:cNvPr id="7" name="Text 4"/>
          <p:cNvSpPr/>
          <p:nvPr/>
        </p:nvSpPr>
        <p:spPr>
          <a:xfrm>
            <a:off x="1055370" y="3281839"/>
            <a:ext cx="3350776"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55370" y="3762256"/>
            <a:ext cx="4097774" cy="710803"/>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5819656" y="3281839"/>
            <a:ext cx="3430191"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19656" y="3762256"/>
            <a:ext cx="4097774" cy="710803"/>
          </a:xfrm>
          <a:prstGeom prst="rect">
            <a:avLst/>
          </a:prstGeom>
          <a:noFill/>
          <a:ln/>
        </p:spPr>
        <p:txBody>
          <a:bodyPr wrap="square" rtlCol="0" anchor="t"/>
          <a:lstStyle/>
          <a:p>
            <a:pPr marL="0" indent="0">
              <a:lnSpc>
                <a:spcPts val="2799"/>
              </a:lnSpc>
              <a:buNone/>
            </a:pPr>
            <a:endParaRPr lang="en-US" sz="1750" dirty="0"/>
          </a:p>
        </p:txBody>
      </p:sp>
      <p:sp>
        <p:nvSpPr>
          <p:cNvPr id="13" name="Text 10"/>
          <p:cNvSpPr/>
          <p:nvPr/>
        </p:nvSpPr>
        <p:spPr>
          <a:xfrm>
            <a:off x="1055370" y="5139571"/>
            <a:ext cx="3295531" cy="347186"/>
          </a:xfrm>
          <a:prstGeom prst="rect">
            <a:avLst/>
          </a:prstGeom>
          <a:noFill/>
          <a:ln/>
        </p:spPr>
        <p:txBody>
          <a:bodyPr wrap="none" rtlCol="0" anchor="t"/>
          <a:lstStyle/>
          <a:p>
            <a:pPr marL="0" indent="0">
              <a:lnSpc>
                <a:spcPts val="2734"/>
              </a:lnSpc>
              <a:buNone/>
            </a:pPr>
            <a:endParaRPr lang="en-US" sz="2187" dirty="0"/>
          </a:p>
        </p:txBody>
      </p:sp>
      <p:sp>
        <p:nvSpPr>
          <p:cNvPr id="14" name="Text 11"/>
          <p:cNvSpPr/>
          <p:nvPr/>
        </p:nvSpPr>
        <p:spPr>
          <a:xfrm>
            <a:off x="1055370" y="5619988"/>
            <a:ext cx="8862060" cy="355402"/>
          </a:xfrm>
          <a:prstGeom prst="rect">
            <a:avLst/>
          </a:prstGeom>
          <a:noFill/>
          <a:ln/>
        </p:spPr>
        <p:txBody>
          <a:bodyPr wrap="non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a:t>
            </a:r>
            <a:endParaRPr lang="en-US" sz="1750" dirty="0"/>
          </a:p>
        </p:txBody>
      </p:sp>
      <p:sp>
        <p:nvSpPr>
          <p:cNvPr id="6" name="TextBox 5">
            <a:extLst>
              <a:ext uri="{FF2B5EF4-FFF2-40B4-BE49-F238E27FC236}">
                <a16:creationId xmlns:a16="http://schemas.microsoft.com/office/drawing/2014/main" id="{0FF16586-58F7-7685-8192-EF4BE9804417}"/>
              </a:ext>
            </a:extLst>
          </p:cNvPr>
          <p:cNvSpPr txBox="1"/>
          <p:nvPr/>
        </p:nvSpPr>
        <p:spPr>
          <a:xfrm>
            <a:off x="1021368" y="2196790"/>
            <a:ext cx="9271208" cy="4467057"/>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advent of huge music collection has represented the test of how to </a:t>
            </a:r>
            <a:r>
              <a:rPr lang="en-US" sz="2400" dirty="0" err="1">
                <a:latin typeface="Times New Roman" panose="02020603050405020304" pitchFamily="18" charset="0"/>
                <a:cs typeface="Times New Roman" panose="02020603050405020304" pitchFamily="18" charset="0"/>
              </a:rPr>
              <a:t>recover,browse,and</a:t>
            </a:r>
            <a:r>
              <a:rPr lang="en-US" sz="2400" dirty="0">
                <a:latin typeface="Times New Roman" panose="02020603050405020304" pitchFamily="18" charset="0"/>
                <a:cs typeface="Times New Roman" panose="02020603050405020304" pitchFamily="18" charset="0"/>
              </a:rPr>
              <a:t> suggest their contained </a:t>
            </a:r>
            <a:r>
              <a:rPr lang="en-US" sz="2400" dirty="0" err="1">
                <a:latin typeface="Times New Roman" panose="02020603050405020304" pitchFamily="18" charset="0"/>
                <a:cs typeface="Times New Roman" panose="02020603050405020304" pitchFamily="18" charset="0"/>
              </a:rPr>
              <a:t>items.One</a:t>
            </a:r>
            <a:r>
              <a:rPr lang="en-US" sz="2400" dirty="0">
                <a:latin typeface="Times New Roman" panose="02020603050405020304" pitchFamily="18" charset="0"/>
                <a:cs typeface="Times New Roman" panose="02020603050405020304" pitchFamily="18" charset="0"/>
              </a:rPr>
              <a:t> approach to facilitate the access of </a:t>
            </a:r>
            <a:r>
              <a:rPr lang="en-US" sz="2400" dirty="0" err="1">
                <a:latin typeface="Times New Roman" panose="02020603050405020304" pitchFamily="18" charset="0"/>
                <a:cs typeface="Times New Roman" panose="02020603050405020304" pitchFamily="18" charset="0"/>
              </a:rPr>
              <a:t>huse</a:t>
            </a:r>
            <a:r>
              <a:rPr lang="en-US" sz="2400" dirty="0">
                <a:latin typeface="Times New Roman" panose="02020603050405020304" pitchFamily="18" charset="0"/>
                <a:cs typeface="Times New Roman" panose="02020603050405020304" pitchFamily="18" charset="0"/>
              </a:rPr>
              <a:t> music classification is to keep label explanations of all music </a:t>
            </a:r>
            <a:r>
              <a:rPr lang="en-US" sz="2400" dirty="0" err="1">
                <a:latin typeface="Times New Roman" panose="02020603050405020304" pitchFamily="18" charset="0"/>
                <a:cs typeface="Times New Roman" panose="02020603050405020304" pitchFamily="18" charset="0"/>
              </a:rPr>
              <a:t>resources.To</a:t>
            </a:r>
            <a:r>
              <a:rPr lang="en-US" sz="2400" dirty="0">
                <a:latin typeface="Times New Roman" panose="02020603050405020304" pitchFamily="18" charset="0"/>
                <a:cs typeface="Times New Roman" panose="02020603050405020304" pitchFamily="18" charset="0"/>
              </a:rPr>
              <a:t> solve this we compare gradient boosting , naïve bayes , random forest . </a:t>
            </a:r>
          </a:p>
          <a:p>
            <a:pPr algn="just">
              <a:lnSpc>
                <a:spcPct val="150000"/>
              </a:lnSpc>
            </a:pPr>
            <a:r>
              <a:rPr lang="en-US" sz="2400" dirty="0">
                <a:latin typeface="Times New Roman" panose="02020603050405020304" pitchFamily="18" charset="0"/>
                <a:cs typeface="Times New Roman" panose="02020603050405020304" pitchFamily="18" charset="0"/>
              </a:rPr>
              <a:t>The first step for genre classification is to separate features and segments from the sound records. It includes pitch and </a:t>
            </a:r>
            <a:r>
              <a:rPr lang="en-US" sz="2400" dirty="0" err="1">
                <a:latin typeface="Times New Roman" panose="02020603050405020304" pitchFamily="18" charset="0"/>
                <a:cs typeface="Times New Roman" panose="02020603050405020304" pitchFamily="18" charset="0"/>
              </a:rPr>
              <a:t>mfcc</a:t>
            </a:r>
            <a:r>
              <a:rPr lang="en-US" sz="2400" dirty="0">
                <a:latin typeface="Times New Roman" panose="02020603050405020304" pitchFamily="18" charset="0"/>
                <a:cs typeface="Times New Roman" panose="02020603050405020304" pitchFamily="18" charset="0"/>
              </a:rPr>
              <a:t> features removed the sounds records.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29600"/>
          </a:xfrm>
          <a:prstGeom prst="rect">
            <a:avLst/>
          </a:prstGeom>
          <a:solidFill>
            <a:srgbClr val="FFFCF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5">
              <a:alpha val="85000"/>
            </a:srgbClr>
          </a:solidFill>
          <a:ln/>
        </p:spPr>
        <p:txBody>
          <a:bodyPr/>
          <a:lstStyle/>
          <a:p>
            <a:endParaRPr lang="en-IN" dirty="0"/>
          </a:p>
        </p:txBody>
      </p:sp>
      <p:sp>
        <p:nvSpPr>
          <p:cNvPr id="6" name="Text 3"/>
          <p:cNvSpPr/>
          <p:nvPr/>
        </p:nvSpPr>
        <p:spPr>
          <a:xfrm>
            <a:off x="1048290" y="1282379"/>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Problem Statement</a:t>
            </a:r>
            <a:endParaRPr lang="en-US" sz="4374" dirty="0"/>
          </a:p>
        </p:txBody>
      </p:sp>
      <p:sp>
        <p:nvSpPr>
          <p:cNvPr id="7" name="Text 4"/>
          <p:cNvSpPr/>
          <p:nvPr/>
        </p:nvSpPr>
        <p:spPr>
          <a:xfrm>
            <a:off x="1687739" y="2693193"/>
            <a:ext cx="10791132" cy="2771691"/>
          </a:xfrm>
          <a:prstGeom prst="rect">
            <a:avLst/>
          </a:prstGeom>
          <a:noFill/>
          <a:ln/>
        </p:spPr>
        <p:txBody>
          <a:bodyPr wrap="square" rtlCol="0" anchor="t"/>
          <a:lstStyle/>
          <a:p>
            <a:pPr marL="0" indent="0" algn="just">
              <a:lnSpc>
                <a:spcPct val="150000"/>
              </a:lnSpc>
              <a:buNone/>
            </a:pPr>
            <a:r>
              <a:rPr lang="en-US" sz="2400" dirty="0">
                <a:solidFill>
                  <a:srgbClr val="2B4150"/>
                </a:solidFill>
                <a:latin typeface="Times New Roman" panose="02020603050405020304" pitchFamily="18" charset="0"/>
                <a:ea typeface="Source Sans Pro" pitchFamily="34" charset="-122"/>
                <a:cs typeface="Times New Roman" panose="02020603050405020304" pitchFamily="18" charset="0"/>
              </a:rPr>
              <a:t>In the field of music genre classification, the primary challenge is the variability and complexity within musical styles. Existing systems often struggle to accurately categorize songs that blur the lines between genres, leading to misclassifications. This hinders the effectiveness of music recommendation systems and automated playlist generation.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29600"/>
          </a:xfrm>
          <a:prstGeom prst="rect">
            <a:avLst/>
          </a:prstGeom>
          <a:solidFill>
            <a:srgbClr val="FFFCF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458516"/>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Proposed Solution</a:t>
            </a:r>
            <a:endParaRPr lang="en-US" sz="4374" dirty="0"/>
          </a:p>
        </p:txBody>
      </p:sp>
      <p:sp>
        <p:nvSpPr>
          <p:cNvPr id="6" name="Shape 3"/>
          <p:cNvSpPr/>
          <p:nvPr/>
        </p:nvSpPr>
        <p:spPr>
          <a:xfrm>
            <a:off x="4810244" y="2486144"/>
            <a:ext cx="27742" cy="4284821"/>
          </a:xfrm>
          <a:prstGeom prst="rect">
            <a:avLst/>
          </a:prstGeom>
          <a:solidFill>
            <a:srgbClr val="325F7B"/>
          </a:solidFill>
          <a:ln/>
        </p:spPr>
        <p:txBody>
          <a:bodyPr/>
          <a:lstStyle/>
          <a:p>
            <a:endParaRPr lang="en-IN"/>
          </a:p>
        </p:txBody>
      </p:sp>
      <p:sp>
        <p:nvSpPr>
          <p:cNvPr id="7" name="Shape 4"/>
          <p:cNvSpPr/>
          <p:nvPr/>
        </p:nvSpPr>
        <p:spPr>
          <a:xfrm>
            <a:off x="5074027" y="2895779"/>
            <a:ext cx="777597" cy="27742"/>
          </a:xfrm>
          <a:prstGeom prst="rect">
            <a:avLst/>
          </a:prstGeom>
          <a:solidFill>
            <a:srgbClr val="325F7B"/>
          </a:solidFill>
          <a:ln/>
        </p:spPr>
        <p:txBody>
          <a:bodyPr/>
          <a:lstStyle/>
          <a:p>
            <a:endParaRPr lang="en-IN"/>
          </a:p>
        </p:txBody>
      </p:sp>
      <p:sp>
        <p:nvSpPr>
          <p:cNvPr id="8" name="Shape 5"/>
          <p:cNvSpPr/>
          <p:nvPr/>
        </p:nvSpPr>
        <p:spPr>
          <a:xfrm>
            <a:off x="4574084" y="2659737"/>
            <a:ext cx="499943" cy="499943"/>
          </a:xfrm>
          <a:prstGeom prst="roundRect">
            <a:avLst>
              <a:gd name="adj" fmla="val 13333"/>
            </a:avLst>
          </a:prstGeom>
          <a:solidFill>
            <a:srgbClr val="F6F0E4"/>
          </a:solidFill>
          <a:ln/>
        </p:spPr>
        <p:txBody>
          <a:bodyPr/>
          <a:lstStyle/>
          <a:p>
            <a:endParaRPr lang="en-IN"/>
          </a:p>
        </p:txBody>
      </p:sp>
      <p:sp>
        <p:nvSpPr>
          <p:cNvPr id="9" name="Text 6"/>
          <p:cNvSpPr/>
          <p:nvPr/>
        </p:nvSpPr>
        <p:spPr>
          <a:xfrm>
            <a:off x="4745891" y="2701409"/>
            <a:ext cx="156329"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1</a:t>
            </a:r>
            <a:endParaRPr lang="en-US" sz="2624" dirty="0"/>
          </a:p>
        </p:txBody>
      </p:sp>
      <p:sp>
        <p:nvSpPr>
          <p:cNvPr id="10" name="Text 7"/>
          <p:cNvSpPr/>
          <p:nvPr/>
        </p:nvSpPr>
        <p:spPr>
          <a:xfrm>
            <a:off x="6046113" y="2708315"/>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Research &amp; Analysis</a:t>
            </a:r>
            <a:endParaRPr lang="en-US" sz="2187" dirty="0"/>
          </a:p>
        </p:txBody>
      </p:sp>
      <p:sp>
        <p:nvSpPr>
          <p:cNvPr id="11" name="Text 8"/>
          <p:cNvSpPr/>
          <p:nvPr/>
        </p:nvSpPr>
        <p:spPr>
          <a:xfrm>
            <a:off x="6046113" y="3188732"/>
            <a:ext cx="7751088" cy="355402"/>
          </a:xfrm>
          <a:prstGeom prst="rect">
            <a:avLst/>
          </a:prstGeom>
          <a:noFill/>
          <a:ln/>
        </p:spPr>
        <p:txBody>
          <a:bodyPr wrap="non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Conduct in-depth analysis of music genre characteristics and patterns.</a:t>
            </a:r>
            <a:endParaRPr lang="en-US" sz="1750" dirty="0"/>
          </a:p>
        </p:txBody>
      </p:sp>
      <p:sp>
        <p:nvSpPr>
          <p:cNvPr id="12" name="Shape 9"/>
          <p:cNvSpPr/>
          <p:nvPr/>
        </p:nvSpPr>
        <p:spPr>
          <a:xfrm>
            <a:off x="5074027" y="4398109"/>
            <a:ext cx="777597" cy="27742"/>
          </a:xfrm>
          <a:prstGeom prst="rect">
            <a:avLst/>
          </a:prstGeom>
          <a:solidFill>
            <a:srgbClr val="325F7B"/>
          </a:solidFill>
          <a:ln/>
        </p:spPr>
        <p:txBody>
          <a:bodyPr/>
          <a:lstStyle/>
          <a:p>
            <a:endParaRPr lang="en-IN"/>
          </a:p>
        </p:txBody>
      </p:sp>
      <p:sp>
        <p:nvSpPr>
          <p:cNvPr id="13" name="Shape 10"/>
          <p:cNvSpPr/>
          <p:nvPr/>
        </p:nvSpPr>
        <p:spPr>
          <a:xfrm>
            <a:off x="4574084" y="4162068"/>
            <a:ext cx="499943" cy="499943"/>
          </a:xfrm>
          <a:prstGeom prst="roundRect">
            <a:avLst>
              <a:gd name="adj" fmla="val 13333"/>
            </a:avLst>
          </a:prstGeom>
          <a:solidFill>
            <a:srgbClr val="F6F0E4"/>
          </a:solidFill>
          <a:ln/>
        </p:spPr>
        <p:txBody>
          <a:bodyPr/>
          <a:lstStyle/>
          <a:p>
            <a:endParaRPr lang="en-IN"/>
          </a:p>
        </p:txBody>
      </p:sp>
      <p:sp>
        <p:nvSpPr>
          <p:cNvPr id="14" name="Text 11"/>
          <p:cNvSpPr/>
          <p:nvPr/>
        </p:nvSpPr>
        <p:spPr>
          <a:xfrm>
            <a:off x="4731365" y="4203740"/>
            <a:ext cx="18538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2</a:t>
            </a:r>
            <a:endParaRPr lang="en-US" sz="2624" dirty="0"/>
          </a:p>
        </p:txBody>
      </p:sp>
      <p:sp>
        <p:nvSpPr>
          <p:cNvPr id="15" name="Text 12"/>
          <p:cNvSpPr/>
          <p:nvPr/>
        </p:nvSpPr>
        <p:spPr>
          <a:xfrm>
            <a:off x="6046113" y="4210645"/>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Model Development</a:t>
            </a:r>
            <a:endParaRPr lang="en-US" sz="2187" dirty="0"/>
          </a:p>
        </p:txBody>
      </p:sp>
      <p:sp>
        <p:nvSpPr>
          <p:cNvPr id="16" name="Text 13"/>
          <p:cNvSpPr/>
          <p:nvPr/>
        </p:nvSpPr>
        <p:spPr>
          <a:xfrm>
            <a:off x="6046113" y="4691063"/>
            <a:ext cx="7751088" cy="355402"/>
          </a:xfrm>
          <a:prstGeom prst="rect">
            <a:avLst/>
          </a:prstGeom>
          <a:noFill/>
          <a:ln/>
        </p:spPr>
        <p:txBody>
          <a:bodyPr wrap="non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Create machine learning models tailored to music genre recognition.</a:t>
            </a:r>
            <a:endParaRPr lang="en-US" sz="1750" dirty="0"/>
          </a:p>
        </p:txBody>
      </p:sp>
      <p:sp>
        <p:nvSpPr>
          <p:cNvPr id="17" name="Shape 14"/>
          <p:cNvSpPr/>
          <p:nvPr/>
        </p:nvSpPr>
        <p:spPr>
          <a:xfrm>
            <a:off x="5074027" y="5900440"/>
            <a:ext cx="777597" cy="27742"/>
          </a:xfrm>
          <a:prstGeom prst="rect">
            <a:avLst/>
          </a:prstGeom>
          <a:solidFill>
            <a:srgbClr val="325F7B"/>
          </a:solidFill>
          <a:ln/>
        </p:spPr>
        <p:txBody>
          <a:bodyPr/>
          <a:lstStyle/>
          <a:p>
            <a:endParaRPr lang="en-IN"/>
          </a:p>
        </p:txBody>
      </p:sp>
      <p:sp>
        <p:nvSpPr>
          <p:cNvPr id="18" name="Shape 15"/>
          <p:cNvSpPr/>
          <p:nvPr/>
        </p:nvSpPr>
        <p:spPr>
          <a:xfrm>
            <a:off x="4574084" y="5664398"/>
            <a:ext cx="499943" cy="499943"/>
          </a:xfrm>
          <a:prstGeom prst="roundRect">
            <a:avLst>
              <a:gd name="adj" fmla="val 13333"/>
            </a:avLst>
          </a:prstGeom>
          <a:solidFill>
            <a:srgbClr val="F6F0E4"/>
          </a:solidFill>
          <a:ln/>
        </p:spPr>
        <p:txBody>
          <a:bodyPr/>
          <a:lstStyle/>
          <a:p>
            <a:endParaRPr lang="en-IN"/>
          </a:p>
        </p:txBody>
      </p:sp>
      <p:sp>
        <p:nvSpPr>
          <p:cNvPr id="19" name="Text 16"/>
          <p:cNvSpPr/>
          <p:nvPr/>
        </p:nvSpPr>
        <p:spPr>
          <a:xfrm>
            <a:off x="4730294" y="5706070"/>
            <a:ext cx="187404"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3</a:t>
            </a:r>
            <a:endParaRPr lang="en-US" sz="2624" dirty="0"/>
          </a:p>
        </p:txBody>
      </p:sp>
      <p:sp>
        <p:nvSpPr>
          <p:cNvPr id="20" name="Text 17"/>
          <p:cNvSpPr/>
          <p:nvPr/>
        </p:nvSpPr>
        <p:spPr>
          <a:xfrm>
            <a:off x="6046113" y="5712976"/>
            <a:ext cx="2881193"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Testing &amp; Refinement</a:t>
            </a:r>
            <a:endParaRPr lang="en-US" sz="2187" dirty="0"/>
          </a:p>
        </p:txBody>
      </p:sp>
      <p:sp>
        <p:nvSpPr>
          <p:cNvPr id="21" name="Text 18"/>
          <p:cNvSpPr/>
          <p:nvPr/>
        </p:nvSpPr>
        <p:spPr>
          <a:xfrm>
            <a:off x="6046113" y="6193393"/>
            <a:ext cx="7751088" cy="355402"/>
          </a:xfrm>
          <a:prstGeom prst="rect">
            <a:avLst/>
          </a:prstGeom>
          <a:noFill/>
          <a:ln/>
        </p:spPr>
        <p:txBody>
          <a:bodyPr wrap="non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Thoroughly test and refine the models to ensure accurate genre classification.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29600"/>
          </a:xfrm>
          <a:prstGeom prst="rect">
            <a:avLst/>
          </a:prstGeom>
          <a:solidFill>
            <a:srgbClr val="FFFCF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61077" y="1414043"/>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System Approach</a:t>
            </a:r>
            <a:endParaRPr lang="en-US" sz="4374" dirty="0"/>
          </a:p>
        </p:txBody>
      </p:sp>
      <p:sp>
        <p:nvSpPr>
          <p:cNvPr id="6" name="Text 3"/>
          <p:cNvSpPr/>
          <p:nvPr/>
        </p:nvSpPr>
        <p:spPr>
          <a:xfrm>
            <a:off x="661077" y="2693194"/>
            <a:ext cx="7477601" cy="1421606"/>
          </a:xfrm>
          <a:prstGeom prst="rect">
            <a:avLst/>
          </a:prstGeom>
          <a:noFill/>
          <a:ln/>
        </p:spPr>
        <p:txBody>
          <a:bodyPr wrap="square" rtlCol="0" anchor="t"/>
          <a:lstStyle/>
          <a:p>
            <a:pPr marL="0" indent="0" algn="just">
              <a:lnSpc>
                <a:spcPct val="150000"/>
              </a:lnSpc>
              <a:buNone/>
            </a:pPr>
            <a:r>
              <a:rPr lang="en-US" sz="2400" dirty="0">
                <a:solidFill>
                  <a:srgbClr val="2B4150"/>
                </a:solidFill>
                <a:latin typeface="Source Sans Pro" pitchFamily="34" charset="0"/>
                <a:ea typeface="Source Sans Pro" pitchFamily="34" charset="-122"/>
                <a:cs typeface="Source Sans Pro" pitchFamily="34" charset="-120"/>
              </a:rPr>
              <a:t>When applying machine learning to music genres, the system approach involves developing models that can analyze and classify audio data based on key features and patterns. It requires a comprehensive understanding of music characteristics and genre distinctions to build an effective classification system.</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29600"/>
          </a:xfrm>
          <a:prstGeom prst="rect">
            <a:avLst/>
          </a:prstGeom>
          <a:solidFill>
            <a:srgbClr val="FFFCF5"/>
          </a:solidFill>
          <a:ln/>
        </p:spPr>
        <p:txBody>
          <a:bodyPr/>
          <a:lstStyle/>
          <a:p>
            <a:endParaRPr lang="en-IN" dirty="0"/>
          </a:p>
        </p:txBody>
      </p:sp>
      <p:sp>
        <p:nvSpPr>
          <p:cNvPr id="4" name="Text 2"/>
          <p:cNvSpPr/>
          <p:nvPr/>
        </p:nvSpPr>
        <p:spPr>
          <a:xfrm>
            <a:off x="1020815" y="1025981"/>
            <a:ext cx="7359491"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Algorithm and Deployment</a:t>
            </a:r>
            <a:endParaRPr lang="en-US" sz="4374" dirty="0"/>
          </a:p>
        </p:txBody>
      </p:sp>
      <p:sp>
        <p:nvSpPr>
          <p:cNvPr id="5" name="Text 3"/>
          <p:cNvSpPr/>
          <p:nvPr/>
        </p:nvSpPr>
        <p:spPr>
          <a:xfrm>
            <a:off x="1541836" y="2231232"/>
            <a:ext cx="7181311" cy="1893836"/>
          </a:xfrm>
          <a:prstGeom prst="rect">
            <a:avLst/>
          </a:prstGeom>
          <a:noFill/>
          <a:ln/>
        </p:spPr>
        <p:txBody>
          <a:bodyPr wrap="square" rtlCol="0" anchor="t"/>
          <a:lstStyle/>
          <a:p>
            <a:pPr marL="0" indent="0" algn="just">
              <a:lnSpc>
                <a:spcPct val="150000"/>
              </a:lnSpc>
              <a:buNone/>
            </a:pPr>
            <a:r>
              <a:rPr lang="en-US" sz="2400" dirty="0">
                <a:solidFill>
                  <a:srgbClr val="2B4150"/>
                </a:solidFill>
                <a:latin typeface="Times New Roman" panose="02020603050405020304" pitchFamily="18" charset="0"/>
                <a:ea typeface="Source Sans Pro" pitchFamily="34" charset="-122"/>
                <a:cs typeface="Times New Roman" panose="02020603050405020304" pitchFamily="18" charset="0"/>
              </a:rPr>
              <a:t>Once the algorithm for music genre classification is developed, the next step is the deployment process. This involves integrating the algorithm into a user-friendly application or platform that can efficiently process and classify music based on genre. The various types of classification are used to develop the model .</a:t>
            </a:r>
            <a:endParaRPr lang="en-US" sz="2400" dirty="0">
              <a:latin typeface="Times New Roman" panose="02020603050405020304" pitchFamily="18" charset="0"/>
              <a:cs typeface="Times New Roman" panose="02020603050405020304" pitchFamily="18" charset="0"/>
            </a:endParaRPr>
          </a:p>
        </p:txBody>
      </p:sp>
      <p:pic>
        <p:nvPicPr>
          <p:cNvPr id="8" name="Picture 7" descr="A screenshot of a computer code&#10;&#10;Description automatically generated">
            <a:extLst>
              <a:ext uri="{FF2B5EF4-FFF2-40B4-BE49-F238E27FC236}">
                <a16:creationId xmlns:a16="http://schemas.microsoft.com/office/drawing/2014/main" id="{7D3357E0-2A47-E87F-8092-31672DDE1C35}"/>
              </a:ext>
            </a:extLst>
          </p:cNvPr>
          <p:cNvPicPr>
            <a:picLocks noChangeAspect="1"/>
          </p:cNvPicPr>
          <p:nvPr/>
        </p:nvPicPr>
        <p:blipFill>
          <a:blip r:embed="rId3"/>
          <a:stretch>
            <a:fillRect/>
          </a:stretch>
        </p:blipFill>
        <p:spPr>
          <a:xfrm>
            <a:off x="9004100" y="1800388"/>
            <a:ext cx="5077170" cy="43773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1609"/>
            <a:ext cx="14630400" cy="8229600"/>
          </a:xfrm>
          <a:prstGeom prst="rect">
            <a:avLst/>
          </a:prstGeom>
          <a:solidFill>
            <a:srgbClr val="FFFCF5"/>
          </a:solidFill>
          <a:ln/>
        </p:spPr>
        <p:txBody>
          <a:bodyPr/>
          <a:lstStyle/>
          <a:p>
            <a:endParaRPr lang="en-IN"/>
          </a:p>
        </p:txBody>
      </p:sp>
      <p:sp>
        <p:nvSpPr>
          <p:cNvPr id="4" name="Text 2"/>
          <p:cNvSpPr/>
          <p:nvPr/>
        </p:nvSpPr>
        <p:spPr>
          <a:xfrm>
            <a:off x="2753379" y="1364432"/>
            <a:ext cx="9456777"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Feature extraction from audio data</a:t>
            </a:r>
            <a:endParaRPr lang="en-US" sz="4374" dirty="0"/>
          </a:p>
        </p:txBody>
      </p:sp>
      <p:pic>
        <p:nvPicPr>
          <p:cNvPr id="5" name="Image 0" descr="preencoded.png"/>
          <p:cNvPicPr>
            <a:picLocks noChangeAspect="1"/>
          </p:cNvPicPr>
          <p:nvPr/>
        </p:nvPicPr>
        <p:blipFill>
          <a:blip r:embed="rId3"/>
          <a:stretch>
            <a:fillRect/>
          </a:stretch>
        </p:blipFill>
        <p:spPr>
          <a:xfrm>
            <a:off x="2037993" y="2434429"/>
            <a:ext cx="5110520" cy="3158490"/>
          </a:xfrm>
          <a:prstGeom prst="rect">
            <a:avLst/>
          </a:prstGeom>
          <a:ln>
            <a:noFill/>
          </a:ln>
          <a:effectLst>
            <a:outerShdw blurRad="292100" dist="139700" dir="2700000" algn="tl" rotWithShape="0">
              <a:srgbClr val="333333">
                <a:alpha val="65000"/>
              </a:srgbClr>
            </a:outerShdw>
          </a:effectLst>
        </p:spPr>
      </p:pic>
      <p:sp>
        <p:nvSpPr>
          <p:cNvPr id="6" name="Text 3"/>
          <p:cNvSpPr/>
          <p:nvPr/>
        </p:nvSpPr>
        <p:spPr>
          <a:xfrm>
            <a:off x="2037993" y="5357759"/>
            <a:ext cx="2948464" cy="347186"/>
          </a:xfrm>
          <a:prstGeom prst="rect">
            <a:avLst/>
          </a:prstGeom>
          <a:noFill/>
          <a:ln/>
        </p:spPr>
        <p:txBody>
          <a:bodyPr wrap="none" rtlCol="0" anchor="t"/>
          <a:lstStyle/>
          <a:p>
            <a:pPr marL="0" indent="0" algn="l">
              <a:lnSpc>
                <a:spcPts val="2734"/>
              </a:lnSpc>
              <a:buNone/>
            </a:pPr>
            <a:r>
              <a:rPr lang="en-US" sz="2400" dirty="0">
                <a:solidFill>
                  <a:srgbClr val="124E73"/>
                </a:solidFill>
                <a:latin typeface="MuseoModerno" pitchFamily="34" charset="0"/>
                <a:ea typeface="MuseoModerno" pitchFamily="34" charset="-122"/>
                <a:cs typeface="MuseoModerno" pitchFamily="34" charset="-120"/>
              </a:rPr>
              <a:t>Spectrogram Analysis</a:t>
            </a:r>
            <a:endParaRPr lang="en-US" sz="2400" dirty="0"/>
          </a:p>
        </p:txBody>
      </p:sp>
      <p:sp>
        <p:nvSpPr>
          <p:cNvPr id="7" name="Text 4"/>
          <p:cNvSpPr/>
          <p:nvPr/>
        </p:nvSpPr>
        <p:spPr>
          <a:xfrm>
            <a:off x="2037993" y="6031205"/>
            <a:ext cx="5110520" cy="710803"/>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Spectrograms visually represent audio data, showing frequency and time information in a detailed manner.</a:t>
            </a:r>
            <a:endParaRPr lang="en-US" sz="1750" dirty="0"/>
          </a:p>
        </p:txBody>
      </p:sp>
      <p:pic>
        <p:nvPicPr>
          <p:cNvPr id="8" name="Image 1" descr="preencoded.png"/>
          <p:cNvPicPr>
            <a:picLocks noChangeAspect="1"/>
          </p:cNvPicPr>
          <p:nvPr/>
        </p:nvPicPr>
        <p:blipFill>
          <a:blip r:embed="rId4"/>
          <a:stretch>
            <a:fillRect/>
          </a:stretch>
        </p:blipFill>
        <p:spPr>
          <a:xfrm>
            <a:off x="4254287" y="2097417"/>
            <a:ext cx="5110639" cy="3158609"/>
          </a:xfrm>
          <a:prstGeom prst="rect">
            <a:avLst/>
          </a:prstGeom>
        </p:spPr>
      </p:pic>
      <p:sp>
        <p:nvSpPr>
          <p:cNvPr id="9" name="Text 5"/>
          <p:cNvSpPr/>
          <p:nvPr/>
        </p:nvSpPr>
        <p:spPr>
          <a:xfrm>
            <a:off x="7405747" y="5399257"/>
            <a:ext cx="3561517" cy="347186"/>
          </a:xfrm>
          <a:prstGeom prst="rect">
            <a:avLst/>
          </a:prstGeom>
          <a:noFill/>
          <a:ln/>
        </p:spPr>
        <p:txBody>
          <a:bodyPr wrap="none" rtlCol="0" anchor="t"/>
          <a:lstStyle/>
          <a:p>
            <a:pPr marL="0" indent="0" algn="l">
              <a:lnSpc>
                <a:spcPts val="2734"/>
              </a:lnSpc>
              <a:buNone/>
            </a:pPr>
            <a:r>
              <a:rPr lang="en-US" sz="2400" dirty="0">
                <a:solidFill>
                  <a:srgbClr val="124E73"/>
                </a:solidFill>
                <a:latin typeface="MuseoModerno" pitchFamily="34" charset="0"/>
                <a:ea typeface="MuseoModerno" pitchFamily="34" charset="-122"/>
                <a:cs typeface="MuseoModerno" pitchFamily="34" charset="-120"/>
              </a:rPr>
              <a:t>Waveform Representation</a:t>
            </a:r>
            <a:endParaRPr lang="en-US" sz="2400" dirty="0"/>
          </a:p>
        </p:txBody>
      </p:sp>
      <p:sp>
        <p:nvSpPr>
          <p:cNvPr id="10" name="Text 6"/>
          <p:cNvSpPr/>
          <p:nvPr/>
        </p:nvSpPr>
        <p:spPr>
          <a:xfrm>
            <a:off x="7481767" y="6040163"/>
            <a:ext cx="5110639" cy="710803"/>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Waveforms illustrate the amplitude and intensity of audio signals, providing crucial insights for analysis.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29600"/>
          </a:xfrm>
          <a:prstGeom prst="rect">
            <a:avLst/>
          </a:prstGeom>
          <a:solidFill>
            <a:srgbClr val="FFFCF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842861"/>
            <a:ext cx="10554414" cy="1388745"/>
          </a:xfrm>
          <a:prstGeom prst="rect">
            <a:avLst/>
          </a:prstGeom>
          <a:noFill/>
          <a:ln/>
        </p:spPr>
        <p:txBody>
          <a:bodyPr wrap="squar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Classification of Music Genres Using Machine Learning</a:t>
            </a:r>
            <a:endParaRPr lang="en-US" sz="4374" dirty="0"/>
          </a:p>
        </p:txBody>
      </p:sp>
      <p:sp>
        <p:nvSpPr>
          <p:cNvPr id="6" name="Text 3"/>
          <p:cNvSpPr/>
          <p:nvPr/>
        </p:nvSpPr>
        <p:spPr>
          <a:xfrm>
            <a:off x="2393394" y="5564862"/>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2B4150"/>
                </a:solidFill>
                <a:latin typeface="Source Sans Pro" pitchFamily="34" charset="0"/>
                <a:ea typeface="Source Sans Pro" pitchFamily="34" charset="-122"/>
                <a:cs typeface="Source Sans Pro" pitchFamily="34" charset="-120"/>
              </a:rPr>
              <a:t>Genre Feature Extraction:</a:t>
            </a:r>
            <a:r>
              <a:rPr lang="en-US" sz="1750" dirty="0">
                <a:solidFill>
                  <a:srgbClr val="2B4150"/>
                </a:solidFill>
                <a:latin typeface="Source Sans Pro" pitchFamily="34" charset="0"/>
                <a:ea typeface="Source Sans Pro" pitchFamily="34" charset="-122"/>
                <a:cs typeface="Source Sans Pro" pitchFamily="34" charset="-120"/>
              </a:rPr>
              <a:t> Utilizing machine learning algorithms to extract unique features from audio data.</a:t>
            </a:r>
            <a:endParaRPr lang="en-US" sz="1750" dirty="0"/>
          </a:p>
        </p:txBody>
      </p:sp>
      <p:sp>
        <p:nvSpPr>
          <p:cNvPr id="7" name="Text 4"/>
          <p:cNvSpPr/>
          <p:nvPr/>
        </p:nvSpPr>
        <p:spPr>
          <a:xfrm>
            <a:off x="2393394" y="6009084"/>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2B4150"/>
                </a:solidFill>
                <a:latin typeface="Source Sans Pro" pitchFamily="34" charset="0"/>
                <a:ea typeface="Source Sans Pro" pitchFamily="34" charset="-122"/>
                <a:cs typeface="Source Sans Pro" pitchFamily="34" charset="-120"/>
              </a:rPr>
              <a:t>Supervised Learning Models:</a:t>
            </a:r>
            <a:r>
              <a:rPr lang="en-US" sz="1750" dirty="0">
                <a:solidFill>
                  <a:srgbClr val="2B4150"/>
                </a:solidFill>
                <a:latin typeface="Source Sans Pro" pitchFamily="34" charset="0"/>
                <a:ea typeface="Source Sans Pro" pitchFamily="34" charset="-122"/>
                <a:cs typeface="Source Sans Pro" pitchFamily="34" charset="-120"/>
              </a:rPr>
              <a:t> Implementing various supervised learning techniques for accurate genre classification.</a:t>
            </a:r>
            <a:endParaRPr lang="en-US" sz="1750" dirty="0"/>
          </a:p>
        </p:txBody>
      </p:sp>
      <p:sp>
        <p:nvSpPr>
          <p:cNvPr id="8" name="Text 5"/>
          <p:cNvSpPr/>
          <p:nvPr/>
        </p:nvSpPr>
        <p:spPr>
          <a:xfrm>
            <a:off x="2393394" y="6808708"/>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2B4150"/>
                </a:solidFill>
                <a:latin typeface="Source Sans Pro" pitchFamily="34" charset="0"/>
                <a:ea typeface="Source Sans Pro" pitchFamily="34" charset="-122"/>
                <a:cs typeface="Source Sans Pro" pitchFamily="34" charset="-120"/>
              </a:rPr>
              <a:t>Model Evaluation:</a:t>
            </a:r>
            <a:r>
              <a:rPr lang="en-US" sz="1750" dirty="0">
                <a:solidFill>
                  <a:srgbClr val="2B4150"/>
                </a:solidFill>
                <a:latin typeface="Source Sans Pro" pitchFamily="34" charset="0"/>
                <a:ea typeface="Source Sans Pro" pitchFamily="34" charset="-122"/>
                <a:cs typeface="Source Sans Pro" pitchFamily="34" charset="-120"/>
              </a:rPr>
              <a:t> Assessing the performance of classification models for different music genres.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29600"/>
          </a:xfrm>
          <a:prstGeom prst="rect">
            <a:avLst/>
          </a:prstGeom>
          <a:solidFill>
            <a:srgbClr val="FFFCF5"/>
          </a:solidFill>
          <a:ln/>
        </p:spPr>
        <p:txBody>
          <a:bodyPr/>
          <a:lstStyle/>
          <a:p>
            <a:endParaRPr lang="en-IN"/>
          </a:p>
        </p:txBody>
      </p:sp>
      <p:sp>
        <p:nvSpPr>
          <p:cNvPr id="4" name="Text 2"/>
          <p:cNvSpPr/>
          <p:nvPr/>
        </p:nvSpPr>
        <p:spPr>
          <a:xfrm>
            <a:off x="2037993" y="901898"/>
            <a:ext cx="8961239"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Challenges in Genre Classification</a:t>
            </a:r>
            <a:endParaRPr lang="en-US" sz="4374" dirty="0"/>
          </a:p>
        </p:txBody>
      </p:sp>
      <p:pic>
        <p:nvPicPr>
          <p:cNvPr id="5" name="Image 0" descr="preencoded.png"/>
          <p:cNvPicPr>
            <a:picLocks noChangeAspect="1"/>
          </p:cNvPicPr>
          <p:nvPr/>
        </p:nvPicPr>
        <p:blipFill>
          <a:blip r:embed="rId3"/>
          <a:stretch>
            <a:fillRect/>
          </a:stretch>
        </p:blipFill>
        <p:spPr>
          <a:xfrm>
            <a:off x="4023479" y="2040612"/>
            <a:ext cx="1305997" cy="1280160"/>
          </a:xfrm>
          <a:prstGeom prst="rect">
            <a:avLst/>
          </a:prstGeom>
        </p:spPr>
      </p:pic>
      <p:sp>
        <p:nvSpPr>
          <p:cNvPr id="6" name="Text 3"/>
          <p:cNvSpPr/>
          <p:nvPr/>
        </p:nvSpPr>
        <p:spPr>
          <a:xfrm>
            <a:off x="4611291" y="2617113"/>
            <a:ext cx="130254" cy="444341"/>
          </a:xfrm>
          <a:prstGeom prst="rect">
            <a:avLst/>
          </a:prstGeom>
          <a:noFill/>
          <a:ln/>
        </p:spPr>
        <p:txBody>
          <a:bodyPr wrap="none" rtlCol="0" anchor="t"/>
          <a:lstStyle/>
          <a:p>
            <a:pPr marL="0" indent="0" algn="ctr">
              <a:lnSpc>
                <a:spcPts val="3499"/>
              </a:lnSpc>
              <a:buNone/>
            </a:pPr>
            <a:r>
              <a:rPr lang="en-US" sz="2187" dirty="0">
                <a:solidFill>
                  <a:srgbClr val="124E73"/>
                </a:solidFill>
                <a:latin typeface="MuseoModerno" pitchFamily="34" charset="0"/>
                <a:ea typeface="MuseoModerno" pitchFamily="34" charset="-122"/>
                <a:cs typeface="MuseoModerno" pitchFamily="34" charset="-120"/>
              </a:rPr>
              <a:t>1</a:t>
            </a:r>
            <a:endParaRPr lang="en-US" sz="2187" dirty="0"/>
          </a:p>
        </p:txBody>
      </p:sp>
      <p:sp>
        <p:nvSpPr>
          <p:cNvPr id="7" name="Text 4"/>
          <p:cNvSpPr/>
          <p:nvPr/>
        </p:nvSpPr>
        <p:spPr>
          <a:xfrm>
            <a:off x="5551646" y="2262783"/>
            <a:ext cx="2622471"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Labeling Ambiguity</a:t>
            </a:r>
            <a:endParaRPr lang="en-US" sz="2187" dirty="0"/>
          </a:p>
        </p:txBody>
      </p:sp>
      <p:sp>
        <p:nvSpPr>
          <p:cNvPr id="8" name="Text 5"/>
          <p:cNvSpPr/>
          <p:nvPr/>
        </p:nvSpPr>
        <p:spPr>
          <a:xfrm>
            <a:off x="5551646" y="2743200"/>
            <a:ext cx="2622471" cy="355402"/>
          </a:xfrm>
          <a:prstGeom prst="rect">
            <a:avLst/>
          </a:prstGeom>
          <a:noFill/>
          <a:ln/>
        </p:spPr>
        <p:txBody>
          <a:bodyPr wrap="non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Multiple genres per song</a:t>
            </a:r>
            <a:endParaRPr lang="en-US" sz="1750" dirty="0"/>
          </a:p>
        </p:txBody>
      </p:sp>
      <p:sp>
        <p:nvSpPr>
          <p:cNvPr id="9" name="Shape 6"/>
          <p:cNvSpPr/>
          <p:nvPr/>
        </p:nvSpPr>
        <p:spPr>
          <a:xfrm>
            <a:off x="5384959" y="3335328"/>
            <a:ext cx="7151965" cy="13871"/>
          </a:xfrm>
          <a:prstGeom prst="rect">
            <a:avLst/>
          </a:prstGeom>
          <a:solidFill>
            <a:srgbClr val="325F7B"/>
          </a:solidFill>
          <a:ln/>
        </p:spPr>
        <p:txBody>
          <a:bodyPr/>
          <a:lstStyle/>
          <a:p>
            <a:endParaRPr lang="en-IN"/>
          </a:p>
        </p:txBody>
      </p:sp>
      <p:pic>
        <p:nvPicPr>
          <p:cNvPr id="10" name="Image 1" descr="preencoded.png"/>
          <p:cNvPicPr>
            <a:picLocks noChangeAspect="1"/>
          </p:cNvPicPr>
          <p:nvPr/>
        </p:nvPicPr>
        <p:blipFill>
          <a:blip r:embed="rId4"/>
          <a:stretch>
            <a:fillRect/>
          </a:stretch>
        </p:blipFill>
        <p:spPr>
          <a:xfrm>
            <a:off x="3370421" y="3376255"/>
            <a:ext cx="2612112" cy="1280160"/>
          </a:xfrm>
          <a:prstGeom prst="rect">
            <a:avLst/>
          </a:prstGeom>
        </p:spPr>
      </p:pic>
      <p:sp>
        <p:nvSpPr>
          <p:cNvPr id="11" name="Text 7"/>
          <p:cNvSpPr/>
          <p:nvPr/>
        </p:nvSpPr>
        <p:spPr>
          <a:xfrm>
            <a:off x="4599265" y="3794165"/>
            <a:ext cx="154424" cy="444341"/>
          </a:xfrm>
          <a:prstGeom prst="rect">
            <a:avLst/>
          </a:prstGeom>
          <a:noFill/>
          <a:ln/>
        </p:spPr>
        <p:txBody>
          <a:bodyPr wrap="none" rtlCol="0" anchor="t"/>
          <a:lstStyle/>
          <a:p>
            <a:pPr marL="0" indent="0" algn="ctr">
              <a:lnSpc>
                <a:spcPts val="3499"/>
              </a:lnSpc>
              <a:buNone/>
            </a:pPr>
            <a:r>
              <a:rPr lang="en-US" sz="2187" dirty="0">
                <a:solidFill>
                  <a:srgbClr val="124E73"/>
                </a:solidFill>
                <a:latin typeface="MuseoModerno" pitchFamily="34" charset="0"/>
                <a:ea typeface="MuseoModerno" pitchFamily="34" charset="-122"/>
                <a:cs typeface="MuseoModerno" pitchFamily="34" charset="-120"/>
              </a:rPr>
              <a:t>2</a:t>
            </a:r>
            <a:endParaRPr lang="en-US" sz="2187" dirty="0"/>
          </a:p>
        </p:txBody>
      </p:sp>
      <p:sp>
        <p:nvSpPr>
          <p:cNvPr id="12" name="Text 8"/>
          <p:cNvSpPr/>
          <p:nvPr/>
        </p:nvSpPr>
        <p:spPr>
          <a:xfrm>
            <a:off x="6204704" y="3598426"/>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Feature Selection</a:t>
            </a:r>
            <a:endParaRPr lang="en-US" sz="2187" dirty="0"/>
          </a:p>
        </p:txBody>
      </p:sp>
      <p:sp>
        <p:nvSpPr>
          <p:cNvPr id="13" name="Text 9"/>
          <p:cNvSpPr/>
          <p:nvPr/>
        </p:nvSpPr>
        <p:spPr>
          <a:xfrm>
            <a:off x="6204704" y="4078843"/>
            <a:ext cx="3178254" cy="355402"/>
          </a:xfrm>
          <a:prstGeom prst="rect">
            <a:avLst/>
          </a:prstGeom>
          <a:noFill/>
          <a:ln/>
        </p:spPr>
        <p:txBody>
          <a:bodyPr wrap="non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Identifying relevant audio features</a:t>
            </a:r>
            <a:endParaRPr lang="en-US" sz="1750" dirty="0"/>
          </a:p>
        </p:txBody>
      </p:sp>
      <p:sp>
        <p:nvSpPr>
          <p:cNvPr id="14" name="Shape 10"/>
          <p:cNvSpPr/>
          <p:nvPr/>
        </p:nvSpPr>
        <p:spPr>
          <a:xfrm>
            <a:off x="6038017" y="4670971"/>
            <a:ext cx="6498907" cy="13871"/>
          </a:xfrm>
          <a:prstGeom prst="rect">
            <a:avLst/>
          </a:prstGeom>
          <a:solidFill>
            <a:srgbClr val="325F7B"/>
          </a:solidFill>
          <a:ln/>
        </p:spPr>
        <p:txBody>
          <a:bodyPr/>
          <a:lstStyle/>
          <a:p>
            <a:endParaRPr lang="en-IN"/>
          </a:p>
        </p:txBody>
      </p:sp>
      <p:pic>
        <p:nvPicPr>
          <p:cNvPr id="15" name="Image 2" descr="preencoded.png"/>
          <p:cNvPicPr>
            <a:picLocks noChangeAspect="1"/>
          </p:cNvPicPr>
          <p:nvPr/>
        </p:nvPicPr>
        <p:blipFill>
          <a:blip r:embed="rId5"/>
          <a:stretch>
            <a:fillRect/>
          </a:stretch>
        </p:blipFill>
        <p:spPr>
          <a:xfrm>
            <a:off x="2717363" y="4711898"/>
            <a:ext cx="3918228" cy="1280160"/>
          </a:xfrm>
          <a:prstGeom prst="rect">
            <a:avLst/>
          </a:prstGeom>
        </p:spPr>
      </p:pic>
      <p:sp>
        <p:nvSpPr>
          <p:cNvPr id="16" name="Text 11"/>
          <p:cNvSpPr/>
          <p:nvPr/>
        </p:nvSpPr>
        <p:spPr>
          <a:xfrm>
            <a:off x="4598313" y="5129808"/>
            <a:ext cx="156091" cy="444341"/>
          </a:xfrm>
          <a:prstGeom prst="rect">
            <a:avLst/>
          </a:prstGeom>
          <a:noFill/>
          <a:ln/>
        </p:spPr>
        <p:txBody>
          <a:bodyPr wrap="none" rtlCol="0" anchor="t"/>
          <a:lstStyle/>
          <a:p>
            <a:pPr marL="0" indent="0" algn="ctr">
              <a:lnSpc>
                <a:spcPts val="3499"/>
              </a:lnSpc>
              <a:buNone/>
            </a:pPr>
            <a:r>
              <a:rPr lang="en-US" sz="2187" dirty="0">
                <a:solidFill>
                  <a:srgbClr val="124E73"/>
                </a:solidFill>
                <a:latin typeface="MuseoModerno" pitchFamily="34" charset="0"/>
                <a:ea typeface="MuseoModerno" pitchFamily="34" charset="-122"/>
                <a:cs typeface="MuseoModerno" pitchFamily="34" charset="-120"/>
              </a:rPr>
              <a:t>3</a:t>
            </a:r>
            <a:endParaRPr lang="en-US" sz="2187" dirty="0"/>
          </a:p>
        </p:txBody>
      </p:sp>
      <p:sp>
        <p:nvSpPr>
          <p:cNvPr id="17" name="Text 12"/>
          <p:cNvSpPr/>
          <p:nvPr/>
        </p:nvSpPr>
        <p:spPr>
          <a:xfrm>
            <a:off x="6857762" y="4934069"/>
            <a:ext cx="2679859"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Data Imbalance</a:t>
            </a:r>
            <a:endParaRPr lang="en-US" sz="2187" dirty="0"/>
          </a:p>
        </p:txBody>
      </p:sp>
      <p:sp>
        <p:nvSpPr>
          <p:cNvPr id="18" name="Text 13"/>
          <p:cNvSpPr/>
          <p:nvPr/>
        </p:nvSpPr>
        <p:spPr>
          <a:xfrm>
            <a:off x="6857762" y="5414486"/>
            <a:ext cx="2679859" cy="355402"/>
          </a:xfrm>
          <a:prstGeom prst="rect">
            <a:avLst/>
          </a:prstGeom>
          <a:noFill/>
          <a:ln/>
        </p:spPr>
        <p:txBody>
          <a:bodyPr wrap="non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Varying genre representation</a:t>
            </a:r>
            <a:endParaRPr lang="en-US" sz="1750" dirty="0"/>
          </a:p>
        </p:txBody>
      </p:sp>
      <p:sp>
        <p:nvSpPr>
          <p:cNvPr id="19" name="Shape 14"/>
          <p:cNvSpPr/>
          <p:nvPr/>
        </p:nvSpPr>
        <p:spPr>
          <a:xfrm>
            <a:off x="6691074" y="6006614"/>
            <a:ext cx="5845850" cy="13871"/>
          </a:xfrm>
          <a:prstGeom prst="rect">
            <a:avLst/>
          </a:prstGeom>
          <a:solidFill>
            <a:srgbClr val="325F7B"/>
          </a:solidFill>
          <a:ln/>
        </p:spPr>
        <p:txBody>
          <a:bodyPr/>
          <a:lstStyle/>
          <a:p>
            <a:endParaRPr lang="en-IN"/>
          </a:p>
        </p:txBody>
      </p:sp>
      <p:pic>
        <p:nvPicPr>
          <p:cNvPr id="20" name="Image 3" descr="preencoded.png"/>
          <p:cNvPicPr>
            <a:picLocks noChangeAspect="1"/>
          </p:cNvPicPr>
          <p:nvPr/>
        </p:nvPicPr>
        <p:blipFill>
          <a:blip r:embed="rId6"/>
          <a:stretch>
            <a:fillRect/>
          </a:stretch>
        </p:blipFill>
        <p:spPr>
          <a:xfrm>
            <a:off x="2064306" y="6047542"/>
            <a:ext cx="5224343" cy="1280160"/>
          </a:xfrm>
          <a:prstGeom prst="rect">
            <a:avLst/>
          </a:prstGeom>
        </p:spPr>
      </p:pic>
      <p:sp>
        <p:nvSpPr>
          <p:cNvPr id="21" name="Text 15"/>
          <p:cNvSpPr/>
          <p:nvPr/>
        </p:nvSpPr>
        <p:spPr>
          <a:xfrm>
            <a:off x="4587002" y="6465451"/>
            <a:ext cx="178832" cy="444341"/>
          </a:xfrm>
          <a:prstGeom prst="rect">
            <a:avLst/>
          </a:prstGeom>
          <a:noFill/>
          <a:ln/>
        </p:spPr>
        <p:txBody>
          <a:bodyPr wrap="none" rtlCol="0" anchor="t"/>
          <a:lstStyle/>
          <a:p>
            <a:pPr marL="0" indent="0" algn="ctr">
              <a:lnSpc>
                <a:spcPts val="3499"/>
              </a:lnSpc>
              <a:buNone/>
            </a:pPr>
            <a:r>
              <a:rPr lang="en-US" sz="2187" dirty="0">
                <a:solidFill>
                  <a:srgbClr val="124E73"/>
                </a:solidFill>
                <a:latin typeface="MuseoModerno" pitchFamily="34" charset="0"/>
                <a:ea typeface="MuseoModerno" pitchFamily="34" charset="-122"/>
                <a:cs typeface="MuseoModerno" pitchFamily="34" charset="-120"/>
              </a:rPr>
              <a:t>4</a:t>
            </a:r>
            <a:endParaRPr lang="en-US" sz="2187" dirty="0"/>
          </a:p>
        </p:txBody>
      </p:sp>
      <p:sp>
        <p:nvSpPr>
          <p:cNvPr id="22" name="Text 16"/>
          <p:cNvSpPr/>
          <p:nvPr/>
        </p:nvSpPr>
        <p:spPr>
          <a:xfrm>
            <a:off x="7510820" y="626971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Model Overfitting</a:t>
            </a:r>
            <a:endParaRPr lang="en-US" sz="2187" dirty="0"/>
          </a:p>
        </p:txBody>
      </p:sp>
      <p:sp>
        <p:nvSpPr>
          <p:cNvPr id="23" name="Text 17"/>
          <p:cNvSpPr/>
          <p:nvPr/>
        </p:nvSpPr>
        <p:spPr>
          <a:xfrm>
            <a:off x="7510820" y="6750129"/>
            <a:ext cx="3085505" cy="355402"/>
          </a:xfrm>
          <a:prstGeom prst="rect">
            <a:avLst/>
          </a:prstGeom>
          <a:noFill/>
          <a:ln/>
        </p:spPr>
        <p:txBody>
          <a:bodyPr wrap="non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High accuracy, low generalization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662</Words>
  <Application>Microsoft Office PowerPoint</Application>
  <PresentationFormat>Custom</PresentationFormat>
  <Paragraphs>78</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MuseoModerno</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vignesh D</cp:lastModifiedBy>
  <cp:revision>5</cp:revision>
  <dcterms:created xsi:type="dcterms:W3CDTF">2024-03-26T05:36:53Z</dcterms:created>
  <dcterms:modified xsi:type="dcterms:W3CDTF">2024-04-02T05:47:16Z</dcterms:modified>
</cp:coreProperties>
</file>