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8"/>
  </p:notesMasterIdLst>
  <p:sldIdLst>
    <p:sldId id="310" r:id="rId2"/>
    <p:sldId id="292" r:id="rId3"/>
    <p:sldId id="293" r:id="rId4"/>
    <p:sldId id="308" r:id="rId5"/>
    <p:sldId id="309" r:id="rId6"/>
    <p:sldId id="298" r:id="rId7"/>
    <p:sldId id="300" r:id="rId8"/>
    <p:sldId id="268" r:id="rId9"/>
    <p:sldId id="277" r:id="rId10"/>
    <p:sldId id="278" r:id="rId11"/>
    <p:sldId id="279" r:id="rId12"/>
    <p:sldId id="280" r:id="rId13"/>
    <p:sldId id="281" r:id="rId14"/>
    <p:sldId id="282" r:id="rId15"/>
    <p:sldId id="304" r:id="rId16"/>
    <p:sldId id="283" r:id="rId17"/>
    <p:sldId id="266" r:id="rId18"/>
    <p:sldId id="274" r:id="rId19"/>
    <p:sldId id="272" r:id="rId20"/>
    <p:sldId id="258" r:id="rId21"/>
    <p:sldId id="260" r:id="rId22"/>
    <p:sldId id="261" r:id="rId23"/>
    <p:sldId id="263" r:id="rId24"/>
    <p:sldId id="265" r:id="rId25"/>
    <p:sldId id="256" r:id="rId26"/>
    <p:sldId id="30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F09C6"/>
    <a:srgbClr val="00A4A4"/>
    <a:srgbClr val="FFFF66"/>
    <a:srgbClr val="C8713C"/>
    <a:srgbClr val="DFF41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5534" autoAdjust="0"/>
  </p:normalViewPr>
  <p:slideViewPr>
    <p:cSldViewPr>
      <p:cViewPr varScale="1">
        <p:scale>
          <a:sx n="66" d="100"/>
          <a:sy n="66" d="100"/>
        </p:scale>
        <p:origin x="-9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7FD224-55E0-464D-80F0-FB65A2008C07}" type="datetimeFigureOut">
              <a:rPr lang="en-US" smtClean="0"/>
              <a:pPr/>
              <a:t>5/1/2021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94022-5A9A-43FD-9EC9-62193B2380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794022-5A9A-43FD-9EC9-62193B238080}"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6"/>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D7EE-7BBF-4603-B5AC-DBCB01DBB17D}" type="datetimeFigureOut">
              <a:rPr lang="en-US" smtClean="0"/>
              <a:pPr/>
              <a:t>5/1/2021</a:t>
            </a:fld>
            <a:endParaRPr lang="en-US"/>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D7EE-7BBF-4603-B5AC-DBCB01DBB17D}" type="datetimeFigureOut">
              <a:rPr lang="en-US" smtClean="0"/>
              <a:pPr/>
              <a:t>5/1/2021</a:t>
            </a:fld>
            <a:endParaRPr lang="en-US"/>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0" name="TextBox 19"/>
          <p:cNvSpPr txBox="1"/>
          <p:nvPr/>
        </p:nvSpPr>
        <p:spPr>
          <a:xfrm>
            <a:off x="406402"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D7EE-7BBF-4603-B5AC-DBCB01DBB17D}" type="datetimeFigureOut">
              <a:rPr lang="en-US" smtClean="0"/>
              <a:pPr/>
              <a:t>5/1/2021</a:t>
            </a:fld>
            <a:endParaRPr lang="en-US"/>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D7EE-7BBF-4603-B5AC-DBCB01DBB17D}" type="datetimeFigureOut">
              <a:rPr lang="en-US" smtClean="0"/>
              <a:pPr/>
              <a:t>5/1/2021</a:t>
            </a:fld>
            <a:endParaRPr lang="en-US"/>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4" name="TextBox 23"/>
          <p:cNvSpPr txBox="1"/>
          <p:nvPr/>
        </p:nvSpPr>
        <p:spPr>
          <a:xfrm>
            <a:off x="406402"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D7EE-7BBF-4603-B5AC-DBCB01DBB17D}" type="datetimeFigureOut">
              <a:rPr lang="en-US" smtClean="0"/>
              <a:pPr/>
              <a:t>5/1/2021</a:t>
            </a:fld>
            <a:endParaRPr lang="en-US"/>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6D7EE-7BBF-4603-B5AC-DBCB01DBB17D}" type="datetimeFigureOut">
              <a:rPr lang="en-US" smtClean="0"/>
              <a:pPr/>
              <a:t>5/1/2021</a:t>
            </a:fld>
            <a:endParaRPr lang="en-US"/>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6D7EE-7BBF-4603-B5AC-DBCB01DBB17D}" type="datetimeFigureOut">
              <a:rPr lang="en-US" smtClean="0"/>
              <a:pPr/>
              <a:t>5/1/2021</a:t>
            </a:fld>
            <a:endParaRPr lang="en-US"/>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7B665-9C77-46BB-9A9C-93788B4B3668}" type="slidenum">
              <a:rPr lang="en-US" smtClean="0"/>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pPr/>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pPr/>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4"/>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0"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6"/>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06D7EE-7BBF-4603-B5AC-DBCB01DBB17D}" type="datetimeFigureOut">
              <a:rPr lang="en-US" smtClean="0"/>
              <a:pPr/>
              <a:t>5/1/2021</a:t>
            </a:fld>
            <a:endParaRPr lang="en-US"/>
          </a:p>
        </p:txBody>
      </p:sp>
      <p:sp>
        <p:nvSpPr>
          <p:cNvPr id="5" name="Footer Placeholder 4"/>
          <p:cNvSpPr>
            <a:spLocks noGrp="1"/>
          </p:cNvSpPr>
          <p:nvPr>
            <p:ph type="ftr" sz="quarter" idx="3"/>
          </p:nvPr>
        </p:nvSpPr>
        <p:spPr>
          <a:xfrm>
            <a:off x="508000"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19B51A1E-902D-48AF-9020-955120F399B6}" type="slidenum">
              <a:rPr lang="en-US" noProof="0" smtClean="0"/>
              <a:pPr/>
              <a:t>‹#›</a:t>
            </a:fld>
            <a:endParaRPr lang="en-US" noProof="0" dirty="0"/>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ransition spd="med">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4348" y="0"/>
            <a:ext cx="5429288" cy="1071546"/>
          </a:xfrm>
          <a:blipFill>
            <a:blip r:embed="rId2"/>
            <a:tile tx="0" ty="0" sx="100000" sy="100000" flip="none" algn="tl"/>
          </a:blipFill>
          <a:ln>
            <a:solidFill>
              <a:srgbClr val="FF0000"/>
            </a:solidFill>
          </a:ln>
          <a:effectLst>
            <a:glow rad="228600">
              <a:schemeClr val="accent5">
                <a:satMod val="175000"/>
                <a:alpha val="40000"/>
              </a:schemeClr>
            </a:glow>
          </a:effectLst>
        </p:spPr>
        <p:txBody>
          <a:bodyPr>
            <a:normAutofit/>
          </a:bodyPr>
          <a:lstStyle/>
          <a:p>
            <a:pPr algn="ctr"/>
            <a:r>
              <a:rPr lang="en-IN" sz="4800" b="1" i="1" u="heavy" dirty="0" smtClean="0">
                <a:solidFill>
                  <a:srgbClr val="FF0000"/>
                </a:solidFill>
                <a:uFill>
                  <a:solidFill>
                    <a:schemeClr val="tx1"/>
                  </a:solidFill>
                </a:uFill>
              </a:rPr>
              <a:t>MINI PROJECT</a:t>
            </a:r>
            <a:endParaRPr lang="en-US" sz="4800" b="1" i="1" u="heavy" dirty="0">
              <a:solidFill>
                <a:srgbClr val="FF0000"/>
              </a:solidFill>
              <a:uFill>
                <a:solidFill>
                  <a:schemeClr val="tx1"/>
                </a:solidFill>
              </a:uFill>
            </a:endParaRPr>
          </a:p>
        </p:txBody>
      </p:sp>
      <p:sp>
        <p:nvSpPr>
          <p:cNvPr id="9" name="Text Placeholder 8"/>
          <p:cNvSpPr>
            <a:spLocks noGrp="1"/>
          </p:cNvSpPr>
          <p:nvPr>
            <p:ph type="body" idx="1"/>
          </p:nvPr>
        </p:nvSpPr>
        <p:spPr>
          <a:xfrm>
            <a:off x="214282" y="4286256"/>
            <a:ext cx="7715304" cy="2214578"/>
          </a:xfrm>
          <a:noFill/>
        </p:spPr>
        <p:txBody>
          <a:bodyPr>
            <a:normAutofit/>
          </a:bodyPr>
          <a:lstStyle/>
          <a:p>
            <a:endParaRPr lang="en-IN" b="1" dirty="0" smtClean="0">
              <a:solidFill>
                <a:schemeClr val="tx1"/>
              </a:solidFill>
            </a:endParaRPr>
          </a:p>
          <a:p>
            <a:pPr lvl="8" algn="ctr">
              <a:buClr>
                <a:schemeClr val="tx1"/>
              </a:buClr>
              <a:buSzPct val="132000"/>
            </a:pPr>
            <a:r>
              <a:rPr lang="en-IN" sz="2000" b="1" dirty="0" smtClean="0">
                <a:solidFill>
                  <a:srgbClr val="002060"/>
                </a:solidFill>
              </a:rPr>
              <a:t>By</a:t>
            </a:r>
          </a:p>
          <a:p>
            <a:pPr lvl="8" algn="ctr">
              <a:buClr>
                <a:schemeClr val="tx1"/>
              </a:buClr>
              <a:buSzPct val="109000"/>
              <a:buFont typeface="Wingdings" pitchFamily="2" charset="2"/>
              <a:buChar char="v"/>
            </a:pPr>
            <a:r>
              <a:rPr lang="en-IN" sz="2000" b="1" dirty="0" err="1" smtClean="0">
                <a:solidFill>
                  <a:srgbClr val="002060"/>
                </a:solidFill>
              </a:rPr>
              <a:t>Poojasree</a:t>
            </a:r>
            <a:r>
              <a:rPr lang="en-IN" sz="2000" b="1" dirty="0" smtClean="0">
                <a:solidFill>
                  <a:srgbClr val="002060"/>
                </a:solidFill>
              </a:rPr>
              <a:t> SJ</a:t>
            </a:r>
          </a:p>
          <a:p>
            <a:pPr lvl="8" algn="ctr">
              <a:buClr>
                <a:schemeClr val="tx1"/>
              </a:buClr>
              <a:buSzPct val="109000"/>
              <a:buFont typeface="Wingdings" pitchFamily="2" charset="2"/>
              <a:buChar char="v"/>
            </a:pPr>
            <a:r>
              <a:rPr lang="en-IN" sz="2000" b="1" dirty="0" err="1" smtClean="0">
                <a:solidFill>
                  <a:srgbClr val="002060"/>
                </a:solidFill>
              </a:rPr>
              <a:t>Vignesh</a:t>
            </a:r>
            <a:r>
              <a:rPr lang="en-IN" sz="2000" b="1" dirty="0" smtClean="0">
                <a:solidFill>
                  <a:srgbClr val="002060"/>
                </a:solidFill>
              </a:rPr>
              <a:t> C</a:t>
            </a:r>
          </a:p>
          <a:p>
            <a:pPr lvl="8" algn="ctr">
              <a:buClr>
                <a:schemeClr val="tx1"/>
              </a:buClr>
              <a:buSzPct val="109000"/>
              <a:buFont typeface="Wingdings" pitchFamily="2" charset="2"/>
              <a:buChar char="v"/>
            </a:pPr>
            <a:r>
              <a:rPr lang="en-IN" sz="2000" b="1" dirty="0" err="1" smtClean="0">
                <a:solidFill>
                  <a:srgbClr val="002060"/>
                </a:solidFill>
              </a:rPr>
              <a:t>Ramani</a:t>
            </a:r>
            <a:r>
              <a:rPr lang="en-IN" sz="2000" b="1" dirty="0" smtClean="0">
                <a:solidFill>
                  <a:srgbClr val="002060"/>
                </a:solidFill>
              </a:rPr>
              <a:t> N</a:t>
            </a:r>
          </a:p>
          <a:p>
            <a:endParaRPr lang="en-US" b="1" dirty="0">
              <a:solidFill>
                <a:srgbClr val="DF09C6"/>
              </a:solidFill>
            </a:endParaRPr>
          </a:p>
        </p:txBody>
      </p:sp>
      <p:sp>
        <p:nvSpPr>
          <p:cNvPr id="10" name="Text Placeholder 9"/>
          <p:cNvSpPr>
            <a:spLocks noGrp="1"/>
          </p:cNvSpPr>
          <p:nvPr>
            <p:ph type="body" sz="quarter" idx="13"/>
          </p:nvPr>
        </p:nvSpPr>
        <p:spPr>
          <a:xfrm>
            <a:off x="0" y="1357298"/>
            <a:ext cx="8072462" cy="3071834"/>
          </a:xfrm>
          <a:noFill/>
        </p:spPr>
        <p:txBody>
          <a:bodyPr/>
          <a:lstStyle/>
          <a:p>
            <a:r>
              <a:rPr lang="en-IN" sz="2800" b="1" u="dbl" dirty="0" smtClean="0">
                <a:solidFill>
                  <a:srgbClr val="0070C0"/>
                </a:solidFill>
                <a:uFill>
                  <a:solidFill>
                    <a:schemeClr val="tx1"/>
                  </a:solidFill>
                </a:uFill>
              </a:rPr>
              <a:t>DOMAIN:</a:t>
            </a:r>
          </a:p>
          <a:p>
            <a:r>
              <a:rPr lang="en-IN" sz="2800" b="1" dirty="0" smtClean="0">
                <a:solidFill>
                  <a:srgbClr val="0070C0"/>
                </a:solidFill>
              </a:rPr>
              <a:t>              </a:t>
            </a:r>
            <a:r>
              <a:rPr lang="en-IN" sz="2800" b="1" i="1" u="dotted" dirty="0" smtClean="0">
                <a:solidFill>
                  <a:schemeClr val="accent4"/>
                </a:solidFill>
                <a:uFill>
                  <a:solidFill>
                    <a:schemeClr val="tx1"/>
                  </a:solidFill>
                </a:uFill>
              </a:rPr>
              <a:t>MACHINE LEARNING</a:t>
            </a:r>
            <a:endParaRPr lang="en-IN" sz="2800" b="1" i="1" u="dotted" dirty="0" smtClean="0">
              <a:solidFill>
                <a:schemeClr val="accent4"/>
              </a:solidFill>
              <a:uFill>
                <a:solidFill>
                  <a:schemeClr val="tx1"/>
                </a:solidFill>
              </a:uFill>
            </a:endParaRPr>
          </a:p>
          <a:p>
            <a:r>
              <a:rPr lang="en-IN" sz="2800" b="1" u="dbl" dirty="0" smtClean="0">
                <a:solidFill>
                  <a:srgbClr val="0070C0"/>
                </a:solidFill>
                <a:uFill>
                  <a:solidFill>
                    <a:schemeClr val="tx1"/>
                  </a:solidFill>
                </a:uFill>
              </a:rPr>
              <a:t>TITLE:</a:t>
            </a:r>
          </a:p>
          <a:p>
            <a:r>
              <a:rPr lang="en-IN" sz="2800" b="1" dirty="0" smtClean="0">
                <a:solidFill>
                  <a:srgbClr val="0070C0"/>
                </a:solidFill>
              </a:rPr>
              <a:t>           </a:t>
            </a:r>
            <a:r>
              <a:rPr lang="en-IN" sz="2800" b="1" i="1" u="dotted" dirty="0" smtClean="0">
                <a:solidFill>
                  <a:schemeClr val="accent4"/>
                </a:solidFill>
                <a:uFill>
                  <a:solidFill>
                    <a:schemeClr val="tx1"/>
                  </a:solidFill>
                </a:uFill>
              </a:rPr>
              <a:t>HAND WRITTEN DIGIT RECOGNITION</a:t>
            </a:r>
          </a:p>
          <a:p>
            <a:endParaRPr lang="en-US" sz="2800" b="1" dirty="0">
              <a:solidFill>
                <a:srgbClr val="0070C0"/>
              </a:solidFill>
            </a:endParaRPr>
          </a:p>
        </p:txBody>
      </p:sp>
      <p:pic>
        <p:nvPicPr>
          <p:cNvPr id="11" name="Picture 10" descr="hgr.jpg"/>
          <p:cNvPicPr>
            <a:picLocks noChangeAspect="1"/>
          </p:cNvPicPr>
          <p:nvPr/>
        </p:nvPicPr>
        <p:blipFill>
          <a:blip r:embed="rId3" cstate="print"/>
          <a:stretch>
            <a:fillRect/>
          </a:stretch>
        </p:blipFill>
        <p:spPr>
          <a:xfrm>
            <a:off x="0" y="4457703"/>
            <a:ext cx="4000496" cy="2400297"/>
          </a:xfrm>
          <a:prstGeom prst="rect">
            <a:avLst/>
          </a:prstGeom>
          <a:solidFill>
            <a:srgbClr val="FFC000"/>
          </a:solidFill>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1135041" cy="104756"/>
          </a:xfrm>
        </p:spPr>
        <p:txBody>
          <a:bodyPr>
            <a:normAutofit fontScale="90000"/>
          </a:bodyPr>
          <a:lstStyle/>
          <a:p>
            <a:r>
              <a:rPr lang="en-IN" dirty="0"/>
              <a:t>.</a:t>
            </a:r>
            <a:endParaRPr lang="en-US" dirty="0"/>
          </a:p>
        </p:txBody>
      </p:sp>
      <p:sp>
        <p:nvSpPr>
          <p:cNvPr id="3" name="Content Placeholder 2"/>
          <p:cNvSpPr>
            <a:spLocks noGrp="1"/>
          </p:cNvSpPr>
          <p:nvPr>
            <p:ph idx="1"/>
          </p:nvPr>
        </p:nvSpPr>
        <p:spPr>
          <a:xfrm>
            <a:off x="500034" y="285728"/>
            <a:ext cx="6643734" cy="1785950"/>
          </a:xfrm>
        </p:spPr>
        <p:txBody>
          <a:bodyPr/>
          <a:lstStyle/>
          <a:p>
            <a:pPr>
              <a:buClr>
                <a:srgbClr val="7030A0"/>
              </a:buClr>
              <a:buSzPct val="122000"/>
              <a:buFont typeface="Wingdings" pitchFamily="2" charset="2"/>
              <a:buChar char="q"/>
            </a:pPr>
            <a:r>
              <a:rPr lang="en-US" b="1" dirty="0"/>
              <a:t>A support vector machine takes these data points and outputs the </a:t>
            </a:r>
            <a:r>
              <a:rPr lang="en-US" b="1" dirty="0" err="1"/>
              <a:t>hyperplane</a:t>
            </a:r>
            <a:r>
              <a:rPr lang="en-US" b="1" dirty="0"/>
              <a:t> (which in two dimensions it’s simply a line) that best separates the tags. This line is the decision boundary: anything that falls to one side of it we will classify as </a:t>
            </a:r>
            <a:r>
              <a:rPr lang="en-US" b="1" i="1" dirty="0"/>
              <a:t>blue</a:t>
            </a:r>
            <a:r>
              <a:rPr lang="en-US" b="1" dirty="0"/>
              <a:t>, and anything that falls to the other as </a:t>
            </a:r>
            <a:r>
              <a:rPr lang="en-US" b="1" i="1" dirty="0"/>
              <a:t>red</a:t>
            </a:r>
            <a:r>
              <a:rPr lang="en-US" b="1" dirty="0"/>
              <a:t>.</a:t>
            </a:r>
            <a:endParaRPr lang="en-IN" b="1" dirty="0"/>
          </a:p>
          <a:p>
            <a:pPr lvl="1"/>
            <a:endParaRPr lang="en-US" dirty="0"/>
          </a:p>
        </p:txBody>
      </p:sp>
      <p:pic>
        <p:nvPicPr>
          <p:cNvPr id="4" name="Picture 6" descr="support vector machines (svm)">
            <a:extLst>
              <a:ext uri="{FF2B5EF4-FFF2-40B4-BE49-F238E27FC236}">
                <a16:creationId xmlns:a16="http://schemas.microsoft.com/office/drawing/2014/main" xmlns="" id="{58FD7A1C-DCAD-4B3E-A51A-54FF347A7EB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43042" y="2056753"/>
            <a:ext cx="4214842" cy="45083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42"/>
            <a:ext cx="492099" cy="247632"/>
          </a:xfrm>
        </p:spPr>
        <p:txBody>
          <a:bodyPr>
            <a:normAutofit fontScale="90000"/>
          </a:bodyPr>
          <a:lstStyle/>
          <a:p>
            <a:r>
              <a:rPr lang="en-IN" dirty="0"/>
              <a:t>.</a:t>
            </a:r>
            <a:endParaRPr lang="en-US" dirty="0"/>
          </a:p>
        </p:txBody>
      </p:sp>
      <p:sp>
        <p:nvSpPr>
          <p:cNvPr id="3" name="Content Placeholder 2"/>
          <p:cNvSpPr>
            <a:spLocks noGrp="1"/>
          </p:cNvSpPr>
          <p:nvPr>
            <p:ph idx="1"/>
          </p:nvPr>
        </p:nvSpPr>
        <p:spPr>
          <a:xfrm>
            <a:off x="214282" y="357166"/>
            <a:ext cx="6929486" cy="1571636"/>
          </a:xfrm>
        </p:spPr>
        <p:txBody>
          <a:bodyPr>
            <a:normAutofit lnSpcReduction="10000"/>
          </a:bodyPr>
          <a:lstStyle/>
          <a:p>
            <a:pPr>
              <a:buClr>
                <a:srgbClr val="FF0000"/>
              </a:buClr>
              <a:buSzPct val="113000"/>
            </a:pPr>
            <a:r>
              <a:rPr lang="en-US" b="1" dirty="0"/>
              <a:t>But, what exactly is </a:t>
            </a:r>
            <a:r>
              <a:rPr lang="en-US" b="1" i="1" dirty="0"/>
              <a:t>the best</a:t>
            </a:r>
            <a:r>
              <a:rPr lang="en-US" b="1" dirty="0"/>
              <a:t> </a:t>
            </a:r>
            <a:r>
              <a:rPr lang="en-US" b="1" dirty="0" err="1"/>
              <a:t>hyperplane</a:t>
            </a:r>
            <a:r>
              <a:rPr lang="en-US" b="1" dirty="0"/>
              <a:t>? For SVM, it’s the one that maximizes the margins from both tags.</a:t>
            </a:r>
          </a:p>
          <a:p>
            <a:pPr>
              <a:buClr>
                <a:srgbClr val="FF0000"/>
              </a:buClr>
              <a:buSzPct val="113000"/>
            </a:pPr>
            <a:r>
              <a:rPr lang="en-US" b="1" dirty="0"/>
              <a:t>In other words: the hyperplane (it's a line in this case) whose distance to the nearest element of each tag is the largest.</a:t>
            </a:r>
            <a:endParaRPr lang="en-IN" b="1" dirty="0"/>
          </a:p>
          <a:p>
            <a:endParaRPr lang="en-US" dirty="0"/>
          </a:p>
        </p:txBody>
      </p:sp>
      <p:pic>
        <p:nvPicPr>
          <p:cNvPr id="4" name="Picture 2" descr="support vector machines (svm)">
            <a:extLst>
              <a:ext uri="{FF2B5EF4-FFF2-40B4-BE49-F238E27FC236}">
                <a16:creationId xmlns:a16="http://schemas.microsoft.com/office/drawing/2014/main" xmlns="" id="{0DCD8B31-077C-4231-9996-F94CCC5B7C6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8662" y="2071678"/>
            <a:ext cx="4143404" cy="457615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4714908" cy="785818"/>
          </a:xfrm>
        </p:spPr>
        <p:txBody>
          <a:bodyPr>
            <a:normAutofit/>
          </a:bodyPr>
          <a:lstStyle/>
          <a:p>
            <a:r>
              <a:rPr lang="en-US" altLang="zh-CN" sz="3900" b="1" i="1" u="dbl" dirty="0">
                <a:solidFill>
                  <a:schemeClr val="accent4"/>
                </a:solidFill>
                <a:uFill>
                  <a:solidFill>
                    <a:schemeClr val="tx1"/>
                  </a:solidFill>
                </a:uFill>
                <a:ea typeface="宋体" panose="02010600030101010101" pitchFamily="2" charset="-122"/>
              </a:rPr>
              <a:t>Maximum Margin</a:t>
            </a:r>
            <a:endParaRPr lang="en-US" sz="3900" i="1" u="dbl" dirty="0">
              <a:solidFill>
                <a:schemeClr val="accent4"/>
              </a:solidFill>
              <a:uFill>
                <a:solidFill>
                  <a:schemeClr val="tx1"/>
                </a:solidFill>
              </a:uFill>
            </a:endParaRPr>
          </a:p>
        </p:txBody>
      </p:sp>
      <p:sp>
        <p:nvSpPr>
          <p:cNvPr id="3" name="Content Placeholder 2"/>
          <p:cNvSpPr>
            <a:spLocks noGrp="1"/>
          </p:cNvSpPr>
          <p:nvPr>
            <p:ph idx="1"/>
          </p:nvPr>
        </p:nvSpPr>
        <p:spPr>
          <a:xfrm>
            <a:off x="785786" y="1285860"/>
            <a:ext cx="6350015" cy="982657"/>
          </a:xfrm>
        </p:spPr>
        <p:txBody>
          <a:bodyPr>
            <a:normAutofit lnSpcReduction="10000"/>
          </a:bodyPr>
          <a:lstStyle/>
          <a:p>
            <a:pPr>
              <a:spcBef>
                <a:spcPct val="50000"/>
              </a:spcBef>
              <a:buClr>
                <a:schemeClr val="accent4"/>
              </a:buClr>
              <a:buSzPct val="130000"/>
              <a:buFont typeface="Wingdings" pitchFamily="2" charset="2"/>
              <a:buChar char="Ø"/>
            </a:pPr>
            <a:r>
              <a:rPr lang="en-US" altLang="zh-CN" b="1" dirty="0">
                <a:ea typeface="宋体" panose="02010600030101010101" pitchFamily="2" charset="-122"/>
              </a:rPr>
              <a:t>The </a:t>
            </a:r>
            <a:r>
              <a:rPr lang="en-US" altLang="zh-CN" b="1" dirty="0">
                <a:solidFill>
                  <a:schemeClr val="hlink"/>
                </a:solidFill>
                <a:ea typeface="宋体" panose="02010600030101010101" pitchFamily="2" charset="-122"/>
              </a:rPr>
              <a:t>maximum margin linear classifier</a:t>
            </a:r>
            <a:r>
              <a:rPr lang="en-US" altLang="zh-CN" b="1" dirty="0">
                <a:ea typeface="宋体" panose="02010600030101010101" pitchFamily="2" charset="-122"/>
              </a:rPr>
              <a:t> is the linear classifier with the maximum margin.</a:t>
            </a:r>
          </a:p>
          <a:p>
            <a:pPr>
              <a:spcBef>
                <a:spcPct val="50000"/>
              </a:spcBef>
              <a:buClr>
                <a:schemeClr val="accent4"/>
              </a:buClr>
              <a:buSzPct val="130000"/>
              <a:buFont typeface="Wingdings" pitchFamily="2" charset="2"/>
              <a:buChar char="Ø"/>
            </a:pPr>
            <a:r>
              <a:rPr lang="en-US" altLang="zh-CN" b="1" dirty="0">
                <a:ea typeface="宋体" panose="02010600030101010101" pitchFamily="2" charset="-122"/>
              </a:rPr>
              <a:t>This is the simplest kind of SVM (Called an LSVM)</a:t>
            </a:r>
          </a:p>
          <a:p>
            <a:pPr>
              <a:buClr>
                <a:schemeClr val="accent4"/>
              </a:buClr>
              <a:buSzPct val="130000"/>
              <a:buFont typeface="Wingdings" pitchFamily="2" charset="2"/>
              <a:buChar char="Ø"/>
            </a:pPr>
            <a:endParaRPr lang="en-US" dirty="0"/>
          </a:p>
        </p:txBody>
      </p:sp>
      <p:sp>
        <p:nvSpPr>
          <p:cNvPr id="4" name="Date Placeholder 61">
            <a:extLst>
              <a:ext uri="{FF2B5EF4-FFF2-40B4-BE49-F238E27FC236}">
                <a16:creationId xmlns:a16="http://schemas.microsoft.com/office/drawing/2014/main" xmlns="" id="{969F782F-B713-4D7F-B312-BE845CBBDDE2}"/>
              </a:ext>
            </a:extLst>
          </p:cNvPr>
          <p:cNvSpPr>
            <a:spLocks noGrp="1"/>
          </p:cNvSpPr>
          <p:nvPr>
            <p:ph type="dt" sz="half" idx="10"/>
          </p:nvPr>
        </p:nvSpPr>
        <p:spPr>
          <a:xfrm>
            <a:off x="838200" y="6356350"/>
            <a:ext cx="2743200" cy="365125"/>
          </a:xfrm>
        </p:spPr>
        <p:txBody>
          <a:bodyPr/>
          <a:lstStyle/>
          <a:p>
            <a:fld id="{2A478642-F5ED-492D-9A2B-CE9072B94D45}" type="datetime1">
              <a:rPr lang="zh-CN" altLang="en-US" smtClean="0"/>
              <a:pPr/>
              <a:t>2021/5/1</a:t>
            </a:fld>
            <a:endParaRPr lang="en-US" altLang="zh-CN" dirty="0"/>
          </a:p>
        </p:txBody>
      </p:sp>
      <p:sp>
        <p:nvSpPr>
          <p:cNvPr id="5" name="Slide Number Placeholder 62">
            <a:extLst>
              <a:ext uri="{FF2B5EF4-FFF2-40B4-BE49-F238E27FC236}">
                <a16:creationId xmlns:a16="http://schemas.microsoft.com/office/drawing/2014/main" xmlns="" id="{7F905CDF-61DF-4B23-9F25-7250720DF1EF}"/>
              </a:ext>
            </a:extLst>
          </p:cNvPr>
          <p:cNvSpPr>
            <a:spLocks noGrp="1"/>
          </p:cNvSpPr>
          <p:nvPr>
            <p:ph type="sldNum" sz="quarter" idx="11"/>
          </p:nvPr>
        </p:nvSpPr>
        <p:spPr>
          <a:xfrm>
            <a:off x="4038600" y="6356350"/>
            <a:ext cx="4114800" cy="365125"/>
          </a:xfrm>
        </p:spPr>
        <p:txBody>
          <a:bodyPr/>
          <a:lstStyle/>
          <a:p>
            <a:fld id="{C058E3DB-3329-412D-9ACB-988A19EDDB9C}" type="slidenum">
              <a:rPr lang="zh-CN" altLang="en-US"/>
              <a:pPr/>
              <a:t>12</a:t>
            </a:fld>
            <a:endParaRPr lang="en-US" altLang="zh-CN"/>
          </a:p>
        </p:txBody>
      </p:sp>
      <p:sp>
        <p:nvSpPr>
          <p:cNvPr id="6" name="Line 2">
            <a:extLst>
              <a:ext uri="{FF2B5EF4-FFF2-40B4-BE49-F238E27FC236}">
                <a16:creationId xmlns:a16="http://schemas.microsoft.com/office/drawing/2014/main" xmlns="" id="{B7ED709C-A219-469B-B7F7-BA39A8E3F2F5}"/>
              </a:ext>
            </a:extLst>
          </p:cNvPr>
          <p:cNvSpPr>
            <a:spLocks noChangeShapeType="1"/>
          </p:cNvSpPr>
          <p:nvPr/>
        </p:nvSpPr>
        <p:spPr bwMode="auto">
          <a:xfrm rot="-3472419">
            <a:off x="2763838" y="4076700"/>
            <a:ext cx="5410200" cy="0"/>
          </a:xfrm>
          <a:prstGeom prst="line">
            <a:avLst/>
          </a:prstGeom>
          <a:noFill/>
          <a:ln w="3619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IN"/>
          </a:p>
        </p:txBody>
      </p:sp>
      <p:sp>
        <p:nvSpPr>
          <p:cNvPr id="7" name="Line 3">
            <a:extLst>
              <a:ext uri="{FF2B5EF4-FFF2-40B4-BE49-F238E27FC236}">
                <a16:creationId xmlns:a16="http://schemas.microsoft.com/office/drawing/2014/main" xmlns="" id="{2A136DCD-ADFE-4463-8E6E-D7DAC572AC52}"/>
              </a:ext>
            </a:extLst>
          </p:cNvPr>
          <p:cNvSpPr>
            <a:spLocks noChangeShapeType="1"/>
          </p:cNvSpPr>
          <p:nvPr/>
        </p:nvSpPr>
        <p:spPr bwMode="auto">
          <a:xfrm rot="-3472419">
            <a:off x="2687638" y="4076700"/>
            <a:ext cx="5562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IN"/>
          </a:p>
        </p:txBody>
      </p:sp>
      <p:sp>
        <p:nvSpPr>
          <p:cNvPr id="8" name="Rectangle 4">
            <a:extLst>
              <a:ext uri="{FF2B5EF4-FFF2-40B4-BE49-F238E27FC236}">
                <a16:creationId xmlns:a16="http://schemas.microsoft.com/office/drawing/2014/main" xmlns="" id="{85549F81-B0B7-4B28-A7F8-49A9C0C42861}"/>
              </a:ext>
            </a:extLst>
          </p:cNvPr>
          <p:cNvSpPr txBox="1">
            <a:spLocks noChangeArrowheads="1"/>
          </p:cNvSpPr>
          <p:nvPr/>
        </p:nvSpPr>
        <p:spPr>
          <a:xfrm>
            <a:off x="1676400" y="304800"/>
            <a:ext cx="4648200" cy="685800"/>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zh-CN" sz="3600" b="1" i="0" u="sng" strike="noStrike" kern="1200" cap="none" spc="0" normalizeH="0" baseline="0" noProof="0" dirty="0">
              <a:ln>
                <a:noFill/>
              </a:ln>
              <a:solidFill>
                <a:schemeClr val="accent1"/>
              </a:solidFill>
              <a:effectLst/>
              <a:uLnTx/>
              <a:uFillTx/>
              <a:latin typeface="+mj-lt"/>
              <a:ea typeface="宋体" panose="02010600030101010101" pitchFamily="2" charset="-122"/>
              <a:cs typeface="+mj-cs"/>
            </a:endParaRPr>
          </a:p>
        </p:txBody>
      </p:sp>
      <p:sp>
        <p:nvSpPr>
          <p:cNvPr id="9" name="Line 15">
            <a:extLst>
              <a:ext uri="{FF2B5EF4-FFF2-40B4-BE49-F238E27FC236}">
                <a16:creationId xmlns:a16="http://schemas.microsoft.com/office/drawing/2014/main" xmlns="" id="{2AE4D256-29D6-4B4D-9DF0-08134B89814B}"/>
              </a:ext>
            </a:extLst>
          </p:cNvPr>
          <p:cNvSpPr>
            <a:spLocks noChangeShapeType="1"/>
          </p:cNvSpPr>
          <p:nvPr/>
        </p:nvSpPr>
        <p:spPr bwMode="auto">
          <a:xfrm>
            <a:off x="4114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10" name="Line 16">
            <a:extLst>
              <a:ext uri="{FF2B5EF4-FFF2-40B4-BE49-F238E27FC236}">
                <a16:creationId xmlns:a16="http://schemas.microsoft.com/office/drawing/2014/main" xmlns="" id="{081B3B42-6D8C-492A-998E-E72E64B7C235}"/>
              </a:ext>
            </a:extLst>
          </p:cNvPr>
          <p:cNvSpPr>
            <a:spLocks noChangeShapeType="1"/>
          </p:cNvSpPr>
          <p:nvPr/>
        </p:nvSpPr>
        <p:spPr bwMode="auto">
          <a:xfrm flipV="1">
            <a:off x="3962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IN"/>
          </a:p>
        </p:txBody>
      </p:sp>
      <p:sp>
        <p:nvSpPr>
          <p:cNvPr id="11" name="Oval 17">
            <a:extLst>
              <a:ext uri="{FF2B5EF4-FFF2-40B4-BE49-F238E27FC236}">
                <a16:creationId xmlns:a16="http://schemas.microsoft.com/office/drawing/2014/main" xmlns="" id="{F94B952A-5BD8-4B64-8831-1CE23304894C}"/>
              </a:ext>
            </a:extLst>
          </p:cNvPr>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2" name="Oval 18">
            <a:extLst>
              <a:ext uri="{FF2B5EF4-FFF2-40B4-BE49-F238E27FC236}">
                <a16:creationId xmlns:a16="http://schemas.microsoft.com/office/drawing/2014/main" xmlns="" id="{CD62BF2A-2D07-471B-8556-D5B1D1286D65}"/>
              </a:ext>
            </a:extLst>
          </p:cNvPr>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3" name="Oval 19">
            <a:extLst>
              <a:ext uri="{FF2B5EF4-FFF2-40B4-BE49-F238E27FC236}">
                <a16:creationId xmlns:a16="http://schemas.microsoft.com/office/drawing/2014/main" xmlns="" id="{AA0C7430-D3E4-40F1-A0AB-B70EF072F758}"/>
              </a:ext>
            </a:extLst>
          </p:cNvPr>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 name="Oval 20">
            <a:extLst>
              <a:ext uri="{FF2B5EF4-FFF2-40B4-BE49-F238E27FC236}">
                <a16:creationId xmlns:a16="http://schemas.microsoft.com/office/drawing/2014/main" xmlns="" id="{AFD6D387-DEAB-4F77-BF92-6F2764478930}"/>
              </a:ext>
            </a:extLst>
          </p:cNvPr>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Oval 21">
            <a:extLst>
              <a:ext uri="{FF2B5EF4-FFF2-40B4-BE49-F238E27FC236}">
                <a16:creationId xmlns:a16="http://schemas.microsoft.com/office/drawing/2014/main" xmlns="" id="{B9BC66D6-9554-438F-A35A-50C7798BE7E0}"/>
              </a:ext>
            </a:extLst>
          </p:cNvPr>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6" name="Oval 22">
            <a:extLst>
              <a:ext uri="{FF2B5EF4-FFF2-40B4-BE49-F238E27FC236}">
                <a16:creationId xmlns:a16="http://schemas.microsoft.com/office/drawing/2014/main" xmlns="" id="{A7353F95-1DB1-4BB3-ABF1-F9A1CAE11B1D}"/>
              </a:ext>
            </a:extLst>
          </p:cNvPr>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 name="Oval 23">
            <a:extLst>
              <a:ext uri="{FF2B5EF4-FFF2-40B4-BE49-F238E27FC236}">
                <a16:creationId xmlns:a16="http://schemas.microsoft.com/office/drawing/2014/main" xmlns="" id="{415DDF01-71D3-47B6-AB12-34AAD358A6D6}"/>
              </a:ext>
            </a:extLst>
          </p:cNvPr>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 name="Oval 24">
            <a:extLst>
              <a:ext uri="{FF2B5EF4-FFF2-40B4-BE49-F238E27FC236}">
                <a16:creationId xmlns:a16="http://schemas.microsoft.com/office/drawing/2014/main" xmlns="" id="{A3950A23-E714-4362-9AF9-7279090DCC1D}"/>
              </a:ext>
            </a:extLst>
          </p:cNvPr>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9" name="Oval 25">
            <a:extLst>
              <a:ext uri="{FF2B5EF4-FFF2-40B4-BE49-F238E27FC236}">
                <a16:creationId xmlns:a16="http://schemas.microsoft.com/office/drawing/2014/main" xmlns="" id="{E4576EF8-D3E7-4DCA-957F-95B3DFBD7324}"/>
              </a:ext>
            </a:extLst>
          </p:cNvPr>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0" name="Oval 26">
            <a:extLst>
              <a:ext uri="{FF2B5EF4-FFF2-40B4-BE49-F238E27FC236}">
                <a16:creationId xmlns:a16="http://schemas.microsoft.com/office/drawing/2014/main" xmlns="" id="{D2840673-99C7-462B-B441-EC3A7C7A6EA5}"/>
              </a:ext>
            </a:extLst>
          </p:cNvPr>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1" name="Oval 27">
            <a:extLst>
              <a:ext uri="{FF2B5EF4-FFF2-40B4-BE49-F238E27FC236}">
                <a16:creationId xmlns:a16="http://schemas.microsoft.com/office/drawing/2014/main" xmlns="" id="{80678002-C5A3-4A9F-A4C1-BE07757A8C0D}"/>
              </a:ext>
            </a:extLst>
          </p:cNvPr>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2" name="Oval 28">
            <a:extLst>
              <a:ext uri="{FF2B5EF4-FFF2-40B4-BE49-F238E27FC236}">
                <a16:creationId xmlns:a16="http://schemas.microsoft.com/office/drawing/2014/main" xmlns="" id="{7268EFE3-69AB-4E60-9152-720C6FB20D38}"/>
              </a:ext>
            </a:extLst>
          </p:cNvPr>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3" name="Oval 29">
            <a:extLst>
              <a:ext uri="{FF2B5EF4-FFF2-40B4-BE49-F238E27FC236}">
                <a16:creationId xmlns:a16="http://schemas.microsoft.com/office/drawing/2014/main" xmlns="" id="{2920ACED-33D0-4C50-A6BF-9743F5FF861D}"/>
              </a:ext>
            </a:extLst>
          </p:cNvPr>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4" name="Oval 30">
            <a:extLst>
              <a:ext uri="{FF2B5EF4-FFF2-40B4-BE49-F238E27FC236}">
                <a16:creationId xmlns:a16="http://schemas.microsoft.com/office/drawing/2014/main" xmlns="" id="{5B331294-9ED6-4EE2-AEBE-CC00ABEC304D}"/>
              </a:ext>
            </a:extLst>
          </p:cNvPr>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5" name="Oval 31">
            <a:extLst>
              <a:ext uri="{FF2B5EF4-FFF2-40B4-BE49-F238E27FC236}">
                <a16:creationId xmlns:a16="http://schemas.microsoft.com/office/drawing/2014/main" xmlns="" id="{E8FE1E28-68AE-4257-BCE0-1DB1EB79C49A}"/>
              </a:ext>
            </a:extLst>
          </p:cNvPr>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6" name="Oval 32">
            <a:extLst>
              <a:ext uri="{FF2B5EF4-FFF2-40B4-BE49-F238E27FC236}">
                <a16:creationId xmlns:a16="http://schemas.microsoft.com/office/drawing/2014/main" xmlns="" id="{BE4B5642-34A0-4B5A-8FAE-5F70D9E18D4A}"/>
              </a:ext>
            </a:extLst>
          </p:cNvPr>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 name="Oval 33">
            <a:extLst>
              <a:ext uri="{FF2B5EF4-FFF2-40B4-BE49-F238E27FC236}">
                <a16:creationId xmlns:a16="http://schemas.microsoft.com/office/drawing/2014/main" xmlns="" id="{0EC6986E-4605-4887-A1E3-7EF251CA7578}"/>
              </a:ext>
            </a:extLst>
          </p:cNvPr>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8" name="Oval 34">
            <a:extLst>
              <a:ext uri="{FF2B5EF4-FFF2-40B4-BE49-F238E27FC236}">
                <a16:creationId xmlns:a16="http://schemas.microsoft.com/office/drawing/2014/main" xmlns="" id="{51E1DBB5-45FB-4D96-B58F-BAB7AF4054DF}"/>
              </a:ext>
            </a:extLst>
          </p:cNvPr>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9" name="Oval 35">
            <a:extLst>
              <a:ext uri="{FF2B5EF4-FFF2-40B4-BE49-F238E27FC236}">
                <a16:creationId xmlns:a16="http://schemas.microsoft.com/office/drawing/2014/main" xmlns="" id="{04A8A29E-1C82-4C56-8C8F-EEF8C14DA4AD}"/>
              </a:ext>
            </a:extLst>
          </p:cNvPr>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 name="Oval 36">
            <a:extLst>
              <a:ext uri="{FF2B5EF4-FFF2-40B4-BE49-F238E27FC236}">
                <a16:creationId xmlns:a16="http://schemas.microsoft.com/office/drawing/2014/main" xmlns="" id="{C6197BB6-4D65-4F0D-AD32-05C2D8228665}"/>
              </a:ext>
            </a:extLst>
          </p:cNvPr>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1" name="Oval 37">
            <a:extLst>
              <a:ext uri="{FF2B5EF4-FFF2-40B4-BE49-F238E27FC236}">
                <a16:creationId xmlns:a16="http://schemas.microsoft.com/office/drawing/2014/main" xmlns="" id="{43B0016F-07CB-4FF1-A2EC-C58A5AD4DFA5}"/>
              </a:ext>
            </a:extLst>
          </p:cNvPr>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 name="Oval 38">
            <a:extLst>
              <a:ext uri="{FF2B5EF4-FFF2-40B4-BE49-F238E27FC236}">
                <a16:creationId xmlns:a16="http://schemas.microsoft.com/office/drawing/2014/main" xmlns="" id="{7E457DA2-552B-40E6-8ACF-37EF7B1F1852}"/>
              </a:ext>
            </a:extLst>
          </p:cNvPr>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3" name="Oval 39">
            <a:extLst>
              <a:ext uri="{FF2B5EF4-FFF2-40B4-BE49-F238E27FC236}">
                <a16:creationId xmlns:a16="http://schemas.microsoft.com/office/drawing/2014/main" xmlns="" id="{3A422DC4-27E5-47F2-AE6C-015E43CD8900}"/>
              </a:ext>
            </a:extLst>
          </p:cNvPr>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4" name="Oval 40">
            <a:extLst>
              <a:ext uri="{FF2B5EF4-FFF2-40B4-BE49-F238E27FC236}">
                <a16:creationId xmlns:a16="http://schemas.microsoft.com/office/drawing/2014/main" xmlns="" id="{9C2DF417-0D1B-4A57-A809-868515DD52A6}"/>
              </a:ext>
            </a:extLst>
          </p:cNvPr>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5" name="Oval 41">
            <a:extLst>
              <a:ext uri="{FF2B5EF4-FFF2-40B4-BE49-F238E27FC236}">
                <a16:creationId xmlns:a16="http://schemas.microsoft.com/office/drawing/2014/main" xmlns="" id="{BCD23BF0-B43B-42FA-ADCC-E2A411CBFCF9}"/>
              </a:ext>
            </a:extLst>
          </p:cNvPr>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6" name="Oval 42">
            <a:extLst>
              <a:ext uri="{FF2B5EF4-FFF2-40B4-BE49-F238E27FC236}">
                <a16:creationId xmlns:a16="http://schemas.microsoft.com/office/drawing/2014/main" xmlns="" id="{D8FA9A58-7C66-47AE-AE00-480E47184142}"/>
              </a:ext>
            </a:extLst>
          </p:cNvPr>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7" name="Oval 43">
            <a:extLst>
              <a:ext uri="{FF2B5EF4-FFF2-40B4-BE49-F238E27FC236}">
                <a16:creationId xmlns:a16="http://schemas.microsoft.com/office/drawing/2014/main" xmlns="" id="{D784005E-3445-4DC2-9350-FFE8407600DF}"/>
              </a:ext>
            </a:extLst>
          </p:cNvPr>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8" name="Oval 44">
            <a:extLst>
              <a:ext uri="{FF2B5EF4-FFF2-40B4-BE49-F238E27FC236}">
                <a16:creationId xmlns:a16="http://schemas.microsoft.com/office/drawing/2014/main" xmlns="" id="{D2258754-516F-4128-9B55-20CDDD3D63FE}"/>
              </a:ext>
            </a:extLst>
          </p:cNvPr>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9" name="Oval 45">
            <a:extLst>
              <a:ext uri="{FF2B5EF4-FFF2-40B4-BE49-F238E27FC236}">
                <a16:creationId xmlns:a16="http://schemas.microsoft.com/office/drawing/2014/main" xmlns="" id="{71CE4DAE-9F15-4D74-9A87-24E89038EDEE}"/>
              </a:ext>
            </a:extLst>
          </p:cNvPr>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0" name="Oval 46">
            <a:extLst>
              <a:ext uri="{FF2B5EF4-FFF2-40B4-BE49-F238E27FC236}">
                <a16:creationId xmlns:a16="http://schemas.microsoft.com/office/drawing/2014/main" xmlns="" id="{DECB869C-0A8C-4DDB-BAD9-F89EF4B947DE}"/>
              </a:ext>
            </a:extLst>
          </p:cNvPr>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 name="Oval 47">
            <a:extLst>
              <a:ext uri="{FF2B5EF4-FFF2-40B4-BE49-F238E27FC236}">
                <a16:creationId xmlns:a16="http://schemas.microsoft.com/office/drawing/2014/main" xmlns="" id="{F017DA6E-AB7D-4FD3-B6BC-059F656FDA1C}"/>
              </a:ext>
            </a:extLst>
          </p:cNvPr>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2" name="Oval 48">
            <a:extLst>
              <a:ext uri="{FF2B5EF4-FFF2-40B4-BE49-F238E27FC236}">
                <a16:creationId xmlns:a16="http://schemas.microsoft.com/office/drawing/2014/main" xmlns="" id="{CC5E6785-7DCC-4893-BF06-3C0E667542DA}"/>
              </a:ext>
            </a:extLst>
          </p:cNvPr>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3" name="Oval 49">
            <a:extLst>
              <a:ext uri="{FF2B5EF4-FFF2-40B4-BE49-F238E27FC236}">
                <a16:creationId xmlns:a16="http://schemas.microsoft.com/office/drawing/2014/main" xmlns="" id="{24909015-3497-42DA-B894-762A281259AA}"/>
              </a:ext>
            </a:extLst>
          </p:cNvPr>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4" name="Oval 50">
            <a:extLst>
              <a:ext uri="{FF2B5EF4-FFF2-40B4-BE49-F238E27FC236}">
                <a16:creationId xmlns:a16="http://schemas.microsoft.com/office/drawing/2014/main" xmlns="" id="{A2301ABB-53DD-43B3-BC05-FEDE7DC11634}"/>
              </a:ext>
            </a:extLst>
          </p:cNvPr>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5" name="Text Box 52">
            <a:extLst>
              <a:ext uri="{FF2B5EF4-FFF2-40B4-BE49-F238E27FC236}">
                <a16:creationId xmlns:a16="http://schemas.microsoft.com/office/drawing/2014/main" xmlns="" id="{D971070D-0EE1-48A9-A789-8DA89909D7D6}"/>
              </a:ext>
            </a:extLst>
          </p:cNvPr>
          <p:cNvSpPr txBox="1">
            <a:spLocks noChangeArrowheads="1"/>
          </p:cNvSpPr>
          <p:nvPr/>
        </p:nvSpPr>
        <p:spPr bwMode="auto">
          <a:xfrm>
            <a:off x="7772400" y="3200401"/>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Clr>
                <a:schemeClr val="tx1"/>
              </a:buClr>
            </a:pPr>
            <a:endParaRPr lang="zh-CN" altLang="en-US" sz="2000">
              <a:ea typeface="宋体" panose="02010600030101010101" pitchFamily="2" charset="-122"/>
            </a:endParaRPr>
          </a:p>
        </p:txBody>
      </p:sp>
      <p:sp>
        <p:nvSpPr>
          <p:cNvPr id="47" name="Text Box 54">
            <a:extLst>
              <a:ext uri="{FF2B5EF4-FFF2-40B4-BE49-F238E27FC236}">
                <a16:creationId xmlns:a16="http://schemas.microsoft.com/office/drawing/2014/main" xmlns="" id="{950181D4-474D-4FEB-9BFB-A2CD56503154}"/>
              </a:ext>
            </a:extLst>
          </p:cNvPr>
          <p:cNvSpPr txBox="1">
            <a:spLocks noChangeArrowheads="1"/>
          </p:cNvSpPr>
          <p:nvPr/>
        </p:nvSpPr>
        <p:spPr bwMode="auto">
          <a:xfrm>
            <a:off x="285720" y="3500438"/>
            <a:ext cx="3214710" cy="1569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buClr>
                <a:schemeClr val="tx1"/>
              </a:buClr>
            </a:pPr>
            <a:r>
              <a:rPr lang="en-US" altLang="zh-CN" sz="2400" dirty="0">
                <a:solidFill>
                  <a:srgbClr val="00CC00"/>
                </a:solidFill>
                <a:ea typeface="宋体" panose="02010600030101010101" pitchFamily="2" charset="-122"/>
              </a:rPr>
              <a:t>Support Vectors </a:t>
            </a:r>
            <a:r>
              <a:rPr lang="en-US" altLang="zh-CN" sz="2400" dirty="0">
                <a:ea typeface="宋体" panose="02010600030101010101" pitchFamily="2" charset="-122"/>
              </a:rPr>
              <a:t>are those datapoints that the margin pushes up against</a:t>
            </a:r>
          </a:p>
        </p:txBody>
      </p:sp>
      <p:sp>
        <p:nvSpPr>
          <p:cNvPr id="48" name="Freeform 55">
            <a:extLst>
              <a:ext uri="{FF2B5EF4-FFF2-40B4-BE49-F238E27FC236}">
                <a16:creationId xmlns:a16="http://schemas.microsoft.com/office/drawing/2014/main" xmlns="" id="{E26844F8-9123-4917-8A46-AC1EB1AA2B0E}"/>
              </a:ext>
            </a:extLst>
          </p:cNvPr>
          <p:cNvSpPr>
            <a:spLocks/>
          </p:cNvSpPr>
          <p:nvPr/>
        </p:nvSpPr>
        <p:spPr bwMode="auto">
          <a:xfrm>
            <a:off x="3636963" y="3725863"/>
            <a:ext cx="1708150" cy="369332"/>
          </a:xfrm>
          <a:custGeom>
            <a:avLst/>
            <a:gdLst>
              <a:gd name="T0" fmla="*/ 0 w 1076"/>
              <a:gd name="T1" fmla="*/ 98 h 98"/>
              <a:gd name="T2" fmla="*/ 104 w 1076"/>
              <a:gd name="T3" fmla="*/ 39 h 98"/>
              <a:gd name="T4" fmla="*/ 212 w 1076"/>
              <a:gd name="T5" fmla="*/ 0 h 98"/>
              <a:gd name="T6" fmla="*/ 326 w 1076"/>
              <a:gd name="T7" fmla="*/ 11 h 98"/>
              <a:gd name="T8" fmla="*/ 386 w 1076"/>
              <a:gd name="T9" fmla="*/ 39 h 98"/>
              <a:gd name="T10" fmla="*/ 386 w 1076"/>
              <a:gd name="T11" fmla="*/ 39 h 98"/>
              <a:gd name="T12" fmla="*/ 511 w 1076"/>
              <a:gd name="T13" fmla="*/ 82 h 98"/>
              <a:gd name="T14" fmla="*/ 989 w 1076"/>
              <a:gd name="T15" fmla="*/ 55 h 98"/>
              <a:gd name="T16" fmla="*/ 1076 w 1076"/>
              <a:gd name="T1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IN"/>
          </a:p>
        </p:txBody>
      </p:sp>
      <p:sp>
        <p:nvSpPr>
          <p:cNvPr id="49" name="Freeform 56">
            <a:extLst>
              <a:ext uri="{FF2B5EF4-FFF2-40B4-BE49-F238E27FC236}">
                <a16:creationId xmlns:a16="http://schemas.microsoft.com/office/drawing/2014/main" xmlns="" id="{413F2999-80BB-4431-B773-617FF6A07CD4}"/>
              </a:ext>
            </a:extLst>
          </p:cNvPr>
          <p:cNvSpPr>
            <a:spLocks/>
          </p:cNvSpPr>
          <p:nvPr/>
        </p:nvSpPr>
        <p:spPr bwMode="auto">
          <a:xfrm>
            <a:off x="3603625" y="3317875"/>
            <a:ext cx="2293938" cy="369332"/>
          </a:xfrm>
          <a:custGeom>
            <a:avLst/>
            <a:gdLst>
              <a:gd name="T0" fmla="*/ 0 w 1445"/>
              <a:gd name="T1" fmla="*/ 306 h 306"/>
              <a:gd name="T2" fmla="*/ 16 w 1445"/>
              <a:gd name="T3" fmla="*/ 301 h 306"/>
              <a:gd name="T4" fmla="*/ 27 w 1445"/>
              <a:gd name="T5" fmla="*/ 268 h 306"/>
              <a:gd name="T6" fmla="*/ 48 w 1445"/>
              <a:gd name="T7" fmla="*/ 236 h 306"/>
              <a:gd name="T8" fmla="*/ 125 w 1445"/>
              <a:gd name="T9" fmla="*/ 171 h 306"/>
              <a:gd name="T10" fmla="*/ 228 w 1445"/>
              <a:gd name="T11" fmla="*/ 105 h 306"/>
              <a:gd name="T12" fmla="*/ 298 w 1445"/>
              <a:gd name="T13" fmla="*/ 73 h 306"/>
              <a:gd name="T14" fmla="*/ 635 w 1445"/>
              <a:gd name="T15" fmla="*/ 2 h 306"/>
              <a:gd name="T16" fmla="*/ 1043 w 1445"/>
              <a:gd name="T17" fmla="*/ 18 h 306"/>
              <a:gd name="T18" fmla="*/ 1119 w 1445"/>
              <a:gd name="T19" fmla="*/ 40 h 306"/>
              <a:gd name="T20" fmla="*/ 1217 w 1445"/>
              <a:gd name="T21" fmla="*/ 84 h 306"/>
              <a:gd name="T22" fmla="*/ 1336 w 1445"/>
              <a:gd name="T23" fmla="*/ 132 h 306"/>
              <a:gd name="T24" fmla="*/ 1445 w 1445"/>
              <a:gd name="T25" fmla="*/ 16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IN"/>
          </a:p>
        </p:txBody>
      </p:sp>
      <p:sp>
        <p:nvSpPr>
          <p:cNvPr id="50" name="Freeform 57">
            <a:extLst>
              <a:ext uri="{FF2B5EF4-FFF2-40B4-BE49-F238E27FC236}">
                <a16:creationId xmlns:a16="http://schemas.microsoft.com/office/drawing/2014/main" xmlns="" id="{68E1843E-41DA-41EE-9134-4E047A2945D1}"/>
              </a:ext>
            </a:extLst>
          </p:cNvPr>
          <p:cNvSpPr>
            <a:spLocks/>
          </p:cNvSpPr>
          <p:nvPr/>
        </p:nvSpPr>
        <p:spPr bwMode="auto">
          <a:xfrm>
            <a:off x="3629025" y="3994150"/>
            <a:ext cx="1733550" cy="369332"/>
          </a:xfrm>
          <a:custGeom>
            <a:avLst/>
            <a:gdLst>
              <a:gd name="T0" fmla="*/ 0 w 1092"/>
              <a:gd name="T1" fmla="*/ 0 h 283"/>
              <a:gd name="T2" fmla="*/ 130 w 1092"/>
              <a:gd name="T3" fmla="*/ 54 h 283"/>
              <a:gd name="T4" fmla="*/ 326 w 1092"/>
              <a:gd name="T5" fmla="*/ 147 h 283"/>
              <a:gd name="T6" fmla="*/ 397 w 1092"/>
              <a:gd name="T7" fmla="*/ 174 h 283"/>
              <a:gd name="T8" fmla="*/ 527 w 1092"/>
              <a:gd name="T9" fmla="*/ 217 h 283"/>
              <a:gd name="T10" fmla="*/ 1092 w 1092"/>
              <a:gd name="T11" fmla="*/ 272 h 283"/>
            </a:gdLst>
            <a:ahLst/>
            <a:cxnLst>
              <a:cxn ang="0">
                <a:pos x="T0" y="T1"/>
              </a:cxn>
              <a:cxn ang="0">
                <a:pos x="T2" y="T3"/>
              </a:cxn>
              <a:cxn ang="0">
                <a:pos x="T4" y="T5"/>
              </a:cxn>
              <a:cxn ang="0">
                <a:pos x="T6" y="T7"/>
              </a:cxn>
              <a:cxn ang="0">
                <a:pos x="T8" y="T9"/>
              </a:cxn>
              <a:cxn ang="0">
                <a:pos x="T10" y="T11"/>
              </a:cxn>
            </a:cxnLst>
            <a:rect l="0" t="0" r="r" b="b"/>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IN"/>
          </a:p>
        </p:txBody>
      </p:sp>
      <p:sp>
        <p:nvSpPr>
          <p:cNvPr id="51" name="Oval 58">
            <a:extLst>
              <a:ext uri="{FF2B5EF4-FFF2-40B4-BE49-F238E27FC236}">
                <a16:creationId xmlns:a16="http://schemas.microsoft.com/office/drawing/2014/main" xmlns="" id="{2F7089F5-6B75-4007-8BE5-8E94B28CA462}"/>
              </a:ext>
            </a:extLst>
          </p:cNvPr>
          <p:cNvSpPr>
            <a:spLocks noChangeArrowheads="1"/>
          </p:cNvSpPr>
          <p:nvPr/>
        </p:nvSpPr>
        <p:spPr bwMode="auto">
          <a:xfrm>
            <a:off x="5865813" y="3396339"/>
            <a:ext cx="259766" cy="519351"/>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52" name="Oval 59">
            <a:extLst>
              <a:ext uri="{FF2B5EF4-FFF2-40B4-BE49-F238E27FC236}">
                <a16:creationId xmlns:a16="http://schemas.microsoft.com/office/drawing/2014/main" xmlns="" id="{F56D8F37-0F1C-47ED-92E8-D64DCB0B6555}"/>
              </a:ext>
            </a:extLst>
          </p:cNvPr>
          <p:cNvSpPr>
            <a:spLocks noChangeArrowheads="1"/>
          </p:cNvSpPr>
          <p:nvPr/>
        </p:nvSpPr>
        <p:spPr bwMode="auto">
          <a:xfrm>
            <a:off x="5368925" y="3505876"/>
            <a:ext cx="259766" cy="519351"/>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53" name="Oval 60">
            <a:extLst>
              <a:ext uri="{FF2B5EF4-FFF2-40B4-BE49-F238E27FC236}">
                <a16:creationId xmlns:a16="http://schemas.microsoft.com/office/drawing/2014/main" xmlns="" id="{4A1D2B83-200B-493D-96E5-CAFE7737539E}"/>
              </a:ext>
            </a:extLst>
          </p:cNvPr>
          <p:cNvSpPr>
            <a:spLocks noChangeArrowheads="1"/>
          </p:cNvSpPr>
          <p:nvPr/>
        </p:nvSpPr>
        <p:spPr bwMode="auto">
          <a:xfrm>
            <a:off x="5357813" y="4201201"/>
            <a:ext cx="259766" cy="519351"/>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54" name="AutoShape 61">
            <a:extLst>
              <a:ext uri="{FF2B5EF4-FFF2-40B4-BE49-F238E27FC236}">
                <a16:creationId xmlns:a16="http://schemas.microsoft.com/office/drawing/2014/main" xmlns="" id="{372A2854-98A0-45EB-A824-326F4E6F1DCA}"/>
              </a:ext>
            </a:extLst>
          </p:cNvPr>
          <p:cNvSpPr>
            <a:spLocks noChangeArrowheads="1"/>
          </p:cNvSpPr>
          <p:nvPr/>
        </p:nvSpPr>
        <p:spPr bwMode="auto">
          <a:xfrm>
            <a:off x="1558926" y="2498725"/>
            <a:ext cx="1758950" cy="381000"/>
          </a:xfrm>
          <a:prstGeom prst="wedgeRectCallout">
            <a:avLst>
              <a:gd name="adj1" fmla="val 64713"/>
              <a:gd name="adj2" fmla="val -86250"/>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spcBef>
                <a:spcPct val="50000"/>
              </a:spcBef>
              <a:buClr>
                <a:schemeClr val="tx1"/>
              </a:buClr>
            </a:pPr>
            <a:r>
              <a:rPr lang="en-US" altLang="zh-CN" sz="2000" dirty="0">
                <a:ea typeface="宋体" panose="02010600030101010101" pitchFamily="2" charset="-122"/>
              </a:rPr>
              <a:t>Linear SVM</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5564197" cy="747698"/>
          </a:xfrm>
        </p:spPr>
        <p:txBody>
          <a:bodyPr>
            <a:normAutofit fontScale="90000"/>
          </a:bodyPr>
          <a:lstStyle/>
          <a:p>
            <a:pPr lvl="0"/>
            <a:r>
              <a:rPr lang="en-US" b="1" i="1" u="dbl" dirty="0">
                <a:solidFill>
                  <a:srgbClr val="DF09C6"/>
                </a:solidFill>
                <a:uFill>
                  <a:solidFill>
                    <a:schemeClr val="tx1"/>
                  </a:solidFill>
                </a:uFill>
              </a:rPr>
              <a:t>FOR NONLINEAR DATA</a:t>
            </a:r>
            <a:r>
              <a:rPr lang="en-IN" b="1" u="sng" dirty="0"/>
              <a:t/>
            </a:r>
            <a:br>
              <a:rPr lang="en-IN" b="1" u="sng" dirty="0"/>
            </a:br>
            <a:endParaRPr lang="en-US" dirty="0"/>
          </a:p>
        </p:txBody>
      </p:sp>
      <p:sp>
        <p:nvSpPr>
          <p:cNvPr id="3" name="Content Placeholder 2"/>
          <p:cNvSpPr>
            <a:spLocks noGrp="1"/>
          </p:cNvSpPr>
          <p:nvPr>
            <p:ph idx="1"/>
          </p:nvPr>
        </p:nvSpPr>
        <p:spPr>
          <a:xfrm>
            <a:off x="285720" y="1571612"/>
            <a:ext cx="3857652" cy="5000660"/>
          </a:xfrm>
        </p:spPr>
        <p:txBody>
          <a:bodyPr>
            <a:normAutofit/>
          </a:bodyPr>
          <a:lstStyle/>
          <a:p>
            <a:pPr>
              <a:buClr>
                <a:srgbClr val="DF09C6"/>
              </a:buClr>
              <a:buSzPct val="144000"/>
              <a:buFont typeface="Wingdings" pitchFamily="2" charset="2"/>
              <a:buChar char="v"/>
            </a:pPr>
            <a:r>
              <a:rPr lang="en-US" b="1" dirty="0"/>
              <a:t>Take a look at this Example</a:t>
            </a:r>
          </a:p>
          <a:p>
            <a:pPr>
              <a:buClr>
                <a:srgbClr val="DF09C6"/>
              </a:buClr>
              <a:buSzPct val="144000"/>
              <a:buFont typeface="Wingdings" pitchFamily="2" charset="2"/>
              <a:buChar char="v"/>
            </a:pPr>
            <a:r>
              <a:rPr lang="en-US" b="1" dirty="0">
                <a:solidFill>
                  <a:srgbClr val="2B3E51"/>
                </a:solidFill>
                <a:latin typeface="Open Sans"/>
              </a:rPr>
              <a:t>It’s pretty clear that there’s not   a linear decision boundary (a single straight line that separates both tags). </a:t>
            </a:r>
          </a:p>
          <a:p>
            <a:pPr>
              <a:buClr>
                <a:srgbClr val="DF09C6"/>
              </a:buClr>
              <a:buSzPct val="144000"/>
              <a:buFont typeface="Wingdings" pitchFamily="2" charset="2"/>
              <a:buChar char="v"/>
            </a:pPr>
            <a:r>
              <a:rPr lang="en-US" b="1" dirty="0">
                <a:solidFill>
                  <a:srgbClr val="2B3E51"/>
                </a:solidFill>
                <a:latin typeface="Open Sans"/>
              </a:rPr>
              <a:t>However, the vectors are very clearly segregated and it looks as though it should be easy to separate them.</a:t>
            </a:r>
          </a:p>
          <a:p>
            <a:pPr>
              <a:buClr>
                <a:srgbClr val="DF09C6"/>
              </a:buClr>
              <a:buSzPct val="144000"/>
              <a:buFont typeface="Wingdings" pitchFamily="2" charset="2"/>
              <a:buChar char="v"/>
            </a:pPr>
            <a:r>
              <a:rPr lang="en-US" b="1" dirty="0">
                <a:solidFill>
                  <a:srgbClr val="2B3E51"/>
                </a:solidFill>
                <a:latin typeface="Open Sans"/>
              </a:rPr>
              <a:t>In this case, it is calculated in a certain way that is convenient for us : </a:t>
            </a:r>
            <a:r>
              <a:rPr lang="en-US" b="1" i="1" dirty="0"/>
              <a:t>z = x² + y²</a:t>
            </a:r>
            <a:r>
              <a:rPr lang="en-US" b="1" dirty="0"/>
              <a:t> </a:t>
            </a:r>
            <a:r>
              <a:rPr lang="en-US" b="1" dirty="0">
                <a:solidFill>
                  <a:srgbClr val="2B3E51"/>
                </a:solidFill>
                <a:latin typeface="Open Sans"/>
              </a:rPr>
              <a:t>that’s the equation of a circle.</a:t>
            </a:r>
            <a:endParaRPr lang="en-IN" b="1" dirty="0"/>
          </a:p>
          <a:p>
            <a:endParaRPr lang="en-US" dirty="0"/>
          </a:p>
        </p:txBody>
      </p:sp>
      <p:sp>
        <p:nvSpPr>
          <p:cNvPr id="4" name="Title 1">
            <a:extLst>
              <a:ext uri="{FF2B5EF4-FFF2-40B4-BE49-F238E27FC236}">
                <a16:creationId xmlns:a16="http://schemas.microsoft.com/office/drawing/2014/main" xmlns="" id="{76B42878-763F-42FB-B9EF-2907D462AA23}"/>
              </a:ext>
            </a:extLst>
          </p:cNvPr>
          <p:cNvSpPr txBox="1">
            <a:spLocks/>
          </p:cNvSpPr>
          <p:nvPr/>
        </p:nvSpPr>
        <p:spPr>
          <a:xfrm>
            <a:off x="571472" y="214291"/>
            <a:ext cx="6000792" cy="1000132"/>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3600" b="1" i="0" u="sng" strike="noStrike" kern="1200" cap="none" spc="0" normalizeH="0" baseline="0" noProof="0" dirty="0">
              <a:ln>
                <a:noFill/>
              </a:ln>
              <a:solidFill>
                <a:schemeClr val="accent1"/>
              </a:solidFill>
              <a:effectLst/>
              <a:uLnTx/>
              <a:uFillTx/>
              <a:latin typeface="+mj-lt"/>
              <a:ea typeface="+mj-ea"/>
              <a:cs typeface="+mj-cs"/>
            </a:endParaRPr>
          </a:p>
        </p:txBody>
      </p:sp>
      <p:pic>
        <p:nvPicPr>
          <p:cNvPr id="5" name="Picture 2" descr="support vector machines (svm)">
            <a:extLst>
              <a:ext uri="{FF2B5EF4-FFF2-40B4-BE49-F238E27FC236}">
                <a16:creationId xmlns:a16="http://schemas.microsoft.com/office/drawing/2014/main" xmlns="" id="{364B7038-9460-478C-8961-6D2AAC60239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43372" y="1571612"/>
            <a:ext cx="3897624" cy="37147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71480"/>
            <a:ext cx="492099" cy="45719"/>
          </a:xfrm>
        </p:spPr>
        <p:txBody>
          <a:bodyPr>
            <a:normAutofit fontScale="90000"/>
          </a:bodyPr>
          <a:lstStyle/>
          <a:p>
            <a:r>
              <a:rPr lang="en-IN" dirty="0"/>
              <a:t>.</a:t>
            </a:r>
            <a:endParaRPr lang="en-US" dirty="0"/>
          </a:p>
        </p:txBody>
      </p:sp>
      <p:sp>
        <p:nvSpPr>
          <p:cNvPr id="3" name="Content Placeholder 2"/>
          <p:cNvSpPr>
            <a:spLocks noGrp="1"/>
          </p:cNvSpPr>
          <p:nvPr>
            <p:ph idx="1"/>
          </p:nvPr>
        </p:nvSpPr>
        <p:spPr>
          <a:xfrm>
            <a:off x="500035" y="428604"/>
            <a:ext cx="6429419" cy="1071570"/>
          </a:xfrm>
        </p:spPr>
        <p:txBody>
          <a:bodyPr/>
          <a:lstStyle/>
          <a:p>
            <a:pPr>
              <a:buClr>
                <a:srgbClr val="0070C0"/>
              </a:buClr>
              <a:buSzPct val="138000"/>
              <a:buFont typeface="Wingdings" pitchFamily="2" charset="2"/>
              <a:buChar char="v"/>
            </a:pPr>
            <a:r>
              <a:rPr lang="en-US" b="1" dirty="0"/>
              <a:t>Our decision boundary is a circumference of radius 1, which separates both tags using SVM</a:t>
            </a:r>
            <a:r>
              <a:rPr lang="en-US" dirty="0"/>
              <a:t>.</a:t>
            </a:r>
            <a:endParaRPr lang="en-IN" dirty="0"/>
          </a:p>
          <a:p>
            <a:endParaRPr lang="en-US" dirty="0"/>
          </a:p>
        </p:txBody>
      </p:sp>
      <p:pic>
        <p:nvPicPr>
          <p:cNvPr id="4" name="Picture 2" descr="support vector machines (svm)">
            <a:extLst>
              <a:ext uri="{FF2B5EF4-FFF2-40B4-BE49-F238E27FC236}">
                <a16:creationId xmlns:a16="http://schemas.microsoft.com/office/drawing/2014/main" xmlns="" id="{DF80448A-A56D-431B-B2FB-CFA803E8176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5786" y="1071546"/>
            <a:ext cx="5572164" cy="551058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73D1A-5BA2-4A60-B643-E74971E5F0A7}"/>
              </a:ext>
            </a:extLst>
          </p:cNvPr>
          <p:cNvSpPr>
            <a:spLocks noGrp="1"/>
          </p:cNvSpPr>
          <p:nvPr>
            <p:ph type="title"/>
          </p:nvPr>
        </p:nvSpPr>
        <p:spPr>
          <a:xfrm>
            <a:off x="251520" y="1518320"/>
            <a:ext cx="7992888" cy="5339680"/>
          </a:xfrm>
        </p:spPr>
        <p:txBody>
          <a:bodyPr/>
          <a:lstStyle/>
          <a:p>
            <a:r>
              <a:rPr lang="en-US" b="1" i="1" u="dbl" dirty="0">
                <a:solidFill>
                  <a:srgbClr val="DF09C6"/>
                </a:solidFill>
                <a:uFill>
                  <a:solidFill>
                    <a:schemeClr val="tx1"/>
                  </a:solidFill>
                </a:uFill>
              </a:rPr>
              <a:t>PLATFORM</a:t>
            </a:r>
            <a:r>
              <a:rPr lang="en-US" u="dbl" dirty="0">
                <a:solidFill>
                  <a:srgbClr val="DF09C6"/>
                </a:solidFill>
                <a:uFill>
                  <a:solidFill>
                    <a:schemeClr val="tx1"/>
                  </a:solidFill>
                </a:uFill>
              </a:rPr>
              <a:t> </a:t>
            </a:r>
            <a:r>
              <a:rPr lang="en-US" dirty="0">
                <a:solidFill>
                  <a:srgbClr val="DF09C6"/>
                </a:solidFill>
              </a:rPr>
              <a:t> </a:t>
            </a:r>
            <a:r>
              <a:rPr lang="en-US" dirty="0">
                <a:solidFill>
                  <a:srgbClr val="7030A0"/>
                </a:solidFill>
              </a:rPr>
              <a:t>:</a:t>
            </a:r>
            <a:r>
              <a:rPr lang="en-US" dirty="0">
                <a:solidFill>
                  <a:srgbClr val="DF09C6"/>
                </a:solidFill>
              </a:rPr>
              <a:t> </a:t>
            </a:r>
            <a:r>
              <a:rPr lang="en-US" dirty="0">
                <a:solidFill>
                  <a:schemeClr val="tx1"/>
                </a:solidFill>
              </a:rPr>
              <a:t>Anaconda Navigator</a:t>
            </a:r>
            <a:r>
              <a:rPr lang="en-US" dirty="0">
                <a:solidFill>
                  <a:srgbClr val="DF09C6"/>
                </a:solidFill>
              </a:rPr>
              <a:t/>
            </a:r>
            <a:br>
              <a:rPr lang="en-US" dirty="0">
                <a:solidFill>
                  <a:srgbClr val="DF09C6"/>
                </a:solidFill>
              </a:rPr>
            </a:br>
            <a:r>
              <a:rPr lang="en-US" dirty="0">
                <a:solidFill>
                  <a:srgbClr val="DF09C6"/>
                </a:solidFill>
              </a:rPr>
              <a:t/>
            </a:r>
            <a:br>
              <a:rPr lang="en-US" dirty="0">
                <a:solidFill>
                  <a:srgbClr val="DF09C6"/>
                </a:solidFill>
              </a:rPr>
            </a:br>
            <a:r>
              <a:rPr lang="en-US" b="1" i="1" u="dbl" dirty="0">
                <a:solidFill>
                  <a:srgbClr val="DF09C6"/>
                </a:solidFill>
                <a:uFill>
                  <a:solidFill>
                    <a:schemeClr val="tx1"/>
                  </a:solidFill>
                </a:uFill>
              </a:rPr>
              <a:t>LANGUAGE </a:t>
            </a:r>
            <a:r>
              <a:rPr lang="en-US" b="1" i="1" dirty="0">
                <a:solidFill>
                  <a:srgbClr val="DF09C6"/>
                </a:solidFill>
              </a:rPr>
              <a:t> </a:t>
            </a:r>
            <a:r>
              <a:rPr lang="en-US" dirty="0">
                <a:solidFill>
                  <a:srgbClr val="7030A0"/>
                </a:solidFill>
              </a:rPr>
              <a:t>:</a:t>
            </a:r>
            <a:r>
              <a:rPr lang="en-US" dirty="0">
                <a:solidFill>
                  <a:srgbClr val="DF09C6"/>
                </a:solidFill>
              </a:rPr>
              <a:t> </a:t>
            </a:r>
            <a:r>
              <a:rPr lang="en-US" dirty="0">
                <a:solidFill>
                  <a:schemeClr val="tx1"/>
                </a:solidFill>
              </a:rPr>
              <a:t>Python</a:t>
            </a:r>
            <a:r>
              <a:rPr lang="en-US" dirty="0">
                <a:solidFill>
                  <a:srgbClr val="DF09C6"/>
                </a:solidFill>
              </a:rPr>
              <a:t/>
            </a:r>
            <a:br>
              <a:rPr lang="en-US" dirty="0">
                <a:solidFill>
                  <a:srgbClr val="DF09C6"/>
                </a:solidFill>
              </a:rPr>
            </a:br>
            <a:r>
              <a:rPr lang="en-US" dirty="0">
                <a:solidFill>
                  <a:srgbClr val="DF09C6"/>
                </a:solidFill>
              </a:rPr>
              <a:t/>
            </a:r>
            <a:br>
              <a:rPr lang="en-US" dirty="0">
                <a:solidFill>
                  <a:srgbClr val="DF09C6"/>
                </a:solidFill>
              </a:rPr>
            </a:br>
            <a:r>
              <a:rPr lang="en-US" b="1" i="1" u="dbl" dirty="0">
                <a:solidFill>
                  <a:srgbClr val="DF09C6"/>
                </a:solidFill>
                <a:uFill>
                  <a:solidFill>
                    <a:schemeClr val="tx1"/>
                  </a:solidFill>
                </a:uFill>
              </a:rPr>
              <a:t>IDE</a:t>
            </a:r>
            <a:r>
              <a:rPr lang="en-US" u="dbl" dirty="0">
                <a:solidFill>
                  <a:srgbClr val="DF09C6"/>
                </a:solidFill>
                <a:uFill>
                  <a:solidFill>
                    <a:schemeClr val="tx1"/>
                  </a:solidFill>
                </a:uFill>
              </a:rPr>
              <a:t>   </a:t>
            </a:r>
            <a:r>
              <a:rPr lang="en-US" dirty="0">
                <a:solidFill>
                  <a:srgbClr val="DF09C6"/>
                </a:solidFill>
              </a:rPr>
              <a:t>        </a:t>
            </a:r>
            <a:r>
              <a:rPr lang="en-US" dirty="0"/>
              <a:t>   </a:t>
            </a:r>
            <a:r>
              <a:rPr lang="en-US" dirty="0">
                <a:solidFill>
                  <a:srgbClr val="7030A0"/>
                </a:solidFill>
              </a:rPr>
              <a:t>:</a:t>
            </a:r>
            <a:r>
              <a:rPr lang="en-US" dirty="0"/>
              <a:t> </a:t>
            </a:r>
            <a:r>
              <a:rPr lang="en-US" dirty="0" err="1">
                <a:solidFill>
                  <a:schemeClr val="tx1"/>
                </a:solidFill>
              </a:rPr>
              <a:t>Jupyter</a:t>
            </a:r>
            <a:r>
              <a:rPr lang="en-US" dirty="0">
                <a:solidFill>
                  <a:schemeClr val="tx1"/>
                </a:solidFill>
              </a:rPr>
              <a:t> Notebook</a:t>
            </a:r>
            <a:endParaRPr lang="en-IN" dirty="0">
              <a:solidFill>
                <a:schemeClr val="tx1"/>
              </a:solidFill>
            </a:endParaRPr>
          </a:p>
        </p:txBody>
      </p:sp>
    </p:spTree>
    <p:extLst>
      <p:ext uri="{BB962C8B-B14F-4D97-AF65-F5344CB8AC3E}">
        <p14:creationId xmlns:p14="http://schemas.microsoft.com/office/powerpoint/2010/main" xmlns="" val="289405314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112"/>
            <a:ext cx="5992825" cy="747698"/>
          </a:xfrm>
        </p:spPr>
        <p:txBody>
          <a:bodyPr>
            <a:normAutofit/>
          </a:bodyPr>
          <a:lstStyle/>
          <a:p>
            <a:r>
              <a:rPr lang="en-US" sz="3800" b="1" i="1" u="dbl" dirty="0" smtClean="0">
                <a:solidFill>
                  <a:srgbClr val="FFC000"/>
                </a:solidFill>
                <a:uFill>
                  <a:solidFill>
                    <a:schemeClr val="tx1"/>
                  </a:solidFill>
                </a:uFill>
              </a:rPr>
              <a:t>LIBRARIES : </a:t>
            </a:r>
            <a:endParaRPr lang="en-US" sz="3800" b="1" i="1" u="dbl" dirty="0">
              <a:solidFill>
                <a:srgbClr val="FFC000"/>
              </a:solidFill>
              <a:uFill>
                <a:solidFill>
                  <a:schemeClr val="tx1"/>
                </a:solidFill>
              </a:uFill>
            </a:endParaRPr>
          </a:p>
        </p:txBody>
      </p:sp>
      <p:sp>
        <p:nvSpPr>
          <p:cNvPr id="3" name="Content Placeholder 2"/>
          <p:cNvSpPr>
            <a:spLocks noGrp="1"/>
          </p:cNvSpPr>
          <p:nvPr>
            <p:ph idx="1"/>
          </p:nvPr>
        </p:nvSpPr>
        <p:spPr>
          <a:xfrm>
            <a:off x="251520" y="1124744"/>
            <a:ext cx="5214974" cy="5580143"/>
          </a:xfrm>
        </p:spPr>
        <p:txBody>
          <a:bodyPr>
            <a:normAutofit/>
          </a:bodyPr>
          <a:lstStyle/>
          <a:p>
            <a:pPr>
              <a:buClr>
                <a:srgbClr val="FFC000"/>
              </a:buClr>
              <a:buSzPct val="140000"/>
              <a:buFont typeface="Wingdings" pitchFamily="2" charset="2"/>
              <a:buChar char="Ø"/>
            </a:pPr>
            <a:r>
              <a:rPr lang="en-IN" sz="2000" dirty="0"/>
              <a:t> </a:t>
            </a:r>
            <a:r>
              <a:rPr lang="en-IN" sz="2000" b="1" dirty="0" err="1"/>
              <a:t>Pyscreenshot</a:t>
            </a:r>
            <a:endParaRPr lang="en-IN" sz="2000" b="1" dirty="0"/>
          </a:p>
          <a:p>
            <a:pPr>
              <a:buClr>
                <a:srgbClr val="FFC000"/>
              </a:buClr>
              <a:buSzPct val="140000"/>
              <a:buFont typeface="Wingdings" pitchFamily="2" charset="2"/>
              <a:buChar char="Ø"/>
            </a:pPr>
            <a:r>
              <a:rPr lang="en-IN" sz="2000" b="1" dirty="0" smtClean="0"/>
              <a:t>Pandas</a:t>
            </a:r>
          </a:p>
          <a:p>
            <a:pPr>
              <a:buClr>
                <a:srgbClr val="FFC000"/>
              </a:buClr>
              <a:buSzPct val="140000"/>
              <a:buFont typeface="Wingdings" pitchFamily="2" charset="2"/>
              <a:buChar char="Ø"/>
            </a:pPr>
            <a:r>
              <a:rPr lang="en-IN" sz="2000" b="1" dirty="0" err="1" smtClean="0"/>
              <a:t>Scikit</a:t>
            </a:r>
            <a:r>
              <a:rPr lang="en-IN" sz="2000" b="1" dirty="0" smtClean="0"/>
              <a:t>-learn</a:t>
            </a:r>
            <a:endParaRPr lang="en-IN" sz="2000" b="1" dirty="0"/>
          </a:p>
          <a:p>
            <a:pPr>
              <a:buClr>
                <a:srgbClr val="FFC000"/>
              </a:buClr>
              <a:buSzPct val="140000"/>
              <a:buFont typeface="Wingdings" pitchFamily="2" charset="2"/>
              <a:buChar char="Ø"/>
            </a:pPr>
            <a:r>
              <a:rPr lang="en-IN" sz="2000" b="1" dirty="0" err="1"/>
              <a:t>Matplotlib</a:t>
            </a:r>
            <a:endParaRPr lang="en-IN" sz="2000" b="1" dirty="0"/>
          </a:p>
          <a:p>
            <a:pPr>
              <a:buClr>
                <a:srgbClr val="FFC000"/>
              </a:buClr>
              <a:buSzPct val="140000"/>
              <a:buFont typeface="Wingdings" pitchFamily="2" charset="2"/>
              <a:buChar char="Ø"/>
            </a:pPr>
            <a:r>
              <a:rPr lang="en-IN" sz="2000" b="1" dirty="0" err="1"/>
              <a:t>joblib</a:t>
            </a:r>
            <a:endParaRPr lang="en-IN" sz="2000" b="1" dirty="0"/>
          </a:p>
          <a:p>
            <a:pPr>
              <a:buClr>
                <a:srgbClr val="FFC000"/>
              </a:buClr>
              <a:buSzPct val="140000"/>
              <a:buFont typeface="Wingdings" pitchFamily="2" charset="2"/>
              <a:buChar char="Ø"/>
            </a:pPr>
            <a:r>
              <a:rPr lang="en-IN" sz="2000" b="1" dirty="0" err="1"/>
              <a:t>Numpy</a:t>
            </a:r>
            <a:endParaRPr lang="en-IN" sz="2000" b="1" dirty="0"/>
          </a:p>
          <a:p>
            <a:pPr>
              <a:buClr>
                <a:srgbClr val="FFC000"/>
              </a:buClr>
              <a:buSzPct val="140000"/>
              <a:buFont typeface="Wingdings" pitchFamily="2" charset="2"/>
              <a:buChar char="Ø"/>
            </a:pPr>
            <a:r>
              <a:rPr lang="en-IN" sz="2000" b="1" dirty="0" err="1"/>
              <a:t>Opencv</a:t>
            </a:r>
            <a:r>
              <a:rPr lang="en-IN" sz="2000" b="1" dirty="0"/>
              <a:t>-python</a:t>
            </a:r>
          </a:p>
          <a:p>
            <a:pPr>
              <a:buNone/>
            </a:pPr>
            <a:r>
              <a:rPr lang="en-IN" sz="2800" b="1" i="1" dirty="0" smtClean="0">
                <a:solidFill>
                  <a:schemeClr val="accent5"/>
                </a:solidFill>
              </a:rPr>
              <a:t>MODULES :</a:t>
            </a:r>
            <a:endParaRPr lang="en-IN" sz="2800" b="1" i="1" dirty="0">
              <a:solidFill>
                <a:schemeClr val="accent5"/>
              </a:solidFill>
            </a:endParaRPr>
          </a:p>
          <a:p>
            <a:pPr>
              <a:buClr>
                <a:schemeClr val="accent5"/>
              </a:buClr>
              <a:buSzPct val="140000"/>
              <a:buFont typeface="Wingdings" pitchFamily="2" charset="2"/>
              <a:buChar char="Ø"/>
            </a:pPr>
            <a:r>
              <a:rPr lang="en-IN" b="1" dirty="0" smtClean="0"/>
              <a:t>Time</a:t>
            </a:r>
          </a:p>
          <a:p>
            <a:pPr>
              <a:buClr>
                <a:schemeClr val="accent5"/>
              </a:buClr>
              <a:buSzPct val="140000"/>
              <a:buFont typeface="Wingdings" pitchFamily="2" charset="2"/>
              <a:buChar char="Ø"/>
            </a:pPr>
            <a:r>
              <a:rPr lang="fr-FR" b="1" dirty="0" smtClean="0"/>
              <a:t>cv2</a:t>
            </a:r>
          </a:p>
          <a:p>
            <a:pPr>
              <a:buClr>
                <a:schemeClr val="accent5"/>
              </a:buClr>
              <a:buSzPct val="140000"/>
              <a:buFont typeface="Wingdings" pitchFamily="2" charset="2"/>
              <a:buChar char="Ø"/>
            </a:pPr>
            <a:r>
              <a:rPr lang="fr-FR" b="1" dirty="0" smtClean="0"/>
              <a:t>csv</a:t>
            </a:r>
          </a:p>
          <a:p>
            <a:pPr>
              <a:buClr>
                <a:schemeClr val="accent5"/>
              </a:buClr>
              <a:buSzPct val="140000"/>
              <a:buFont typeface="Wingdings" pitchFamily="2" charset="2"/>
              <a:buChar char="Ø"/>
            </a:pPr>
            <a:r>
              <a:rPr lang="fr-FR" b="1" dirty="0" err="1" smtClean="0"/>
              <a:t>Glob</a:t>
            </a:r>
            <a:endParaRPr lang="fr-FR" b="1"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dbl" dirty="0" smtClean="0">
                <a:solidFill>
                  <a:srgbClr val="FF0000"/>
                </a:solidFill>
                <a:uFill>
                  <a:solidFill>
                    <a:schemeClr val="tx1"/>
                  </a:solidFill>
                </a:uFill>
              </a:rPr>
              <a:t>Divided into four steps : </a:t>
            </a:r>
            <a:endParaRPr lang="en-US" b="1" i="1" u="dbl" dirty="0">
              <a:solidFill>
                <a:srgbClr val="FF0000"/>
              </a:solidFill>
              <a:uFill>
                <a:solidFill>
                  <a:schemeClr val="tx1"/>
                </a:solidFill>
              </a:uFill>
            </a:endParaRPr>
          </a:p>
        </p:txBody>
      </p:sp>
      <p:sp>
        <p:nvSpPr>
          <p:cNvPr id="3" name="Content Placeholder 2"/>
          <p:cNvSpPr>
            <a:spLocks noGrp="1"/>
          </p:cNvSpPr>
          <p:nvPr>
            <p:ph idx="1"/>
          </p:nvPr>
        </p:nvSpPr>
        <p:spPr>
          <a:xfrm>
            <a:off x="500034" y="1643050"/>
            <a:ext cx="6429420" cy="5000660"/>
          </a:xfrm>
        </p:spPr>
        <p:txBody>
          <a:bodyPr>
            <a:normAutofit/>
          </a:bodyPr>
          <a:lstStyle/>
          <a:p>
            <a:pPr>
              <a:lnSpc>
                <a:spcPct val="150000"/>
              </a:lnSpc>
              <a:buClr>
                <a:srgbClr val="FF0000"/>
              </a:buClr>
              <a:buSzPct val="110000"/>
              <a:buNone/>
            </a:pPr>
            <a:r>
              <a:rPr lang="en-IN" sz="2400" b="1" dirty="0" smtClean="0">
                <a:solidFill>
                  <a:schemeClr val="tx1"/>
                </a:solidFill>
              </a:rPr>
              <a:t>     Screen </a:t>
            </a:r>
            <a:r>
              <a:rPr lang="en-IN" sz="2400" b="1" dirty="0">
                <a:solidFill>
                  <a:schemeClr val="tx1"/>
                </a:solidFill>
              </a:rPr>
              <a:t>capture</a:t>
            </a:r>
          </a:p>
          <a:p>
            <a:pPr>
              <a:lnSpc>
                <a:spcPct val="150000"/>
              </a:lnSpc>
              <a:buClr>
                <a:srgbClr val="FF0000"/>
              </a:buClr>
              <a:buSzPct val="110000"/>
              <a:buNone/>
            </a:pPr>
            <a:r>
              <a:rPr lang="en-IN" sz="2400" b="1" dirty="0" smtClean="0">
                <a:solidFill>
                  <a:schemeClr val="tx1"/>
                </a:solidFill>
              </a:rPr>
              <a:t>     Generate </a:t>
            </a:r>
            <a:r>
              <a:rPr lang="en-IN" sz="2400" b="1" dirty="0">
                <a:solidFill>
                  <a:schemeClr val="tx1"/>
                </a:solidFill>
              </a:rPr>
              <a:t>dataset and load it</a:t>
            </a:r>
          </a:p>
          <a:p>
            <a:pPr marL="514350" indent="-514350">
              <a:lnSpc>
                <a:spcPct val="150000"/>
              </a:lnSpc>
              <a:buClr>
                <a:srgbClr val="FF0000"/>
              </a:buClr>
              <a:buSzPct val="110000"/>
              <a:buNone/>
            </a:pPr>
            <a:r>
              <a:rPr lang="en-IN" sz="2400" b="1" dirty="0" smtClean="0">
                <a:solidFill>
                  <a:schemeClr val="tx1"/>
                </a:solidFill>
              </a:rPr>
              <a:t>     Fit the model using SVC and calculate </a:t>
            </a:r>
            <a:r>
              <a:rPr lang="en-IN" sz="2400" b="1" dirty="0" err="1" smtClean="0">
                <a:solidFill>
                  <a:schemeClr val="tx1"/>
                </a:solidFill>
              </a:rPr>
              <a:t>accurancy</a:t>
            </a:r>
            <a:endParaRPr lang="en-IN" sz="2400" b="1" dirty="0" smtClean="0">
              <a:solidFill>
                <a:schemeClr val="tx1"/>
              </a:solidFill>
            </a:endParaRPr>
          </a:p>
          <a:p>
            <a:pPr>
              <a:lnSpc>
                <a:spcPct val="150000"/>
              </a:lnSpc>
              <a:buClr>
                <a:srgbClr val="FF0000"/>
              </a:buClr>
              <a:buSzPct val="110000"/>
              <a:buNone/>
            </a:pPr>
            <a:r>
              <a:rPr lang="en-IN" sz="2400" b="1" dirty="0" smtClean="0">
                <a:solidFill>
                  <a:schemeClr val="tx1"/>
                </a:solidFill>
              </a:rPr>
              <a:t>     Prediction </a:t>
            </a:r>
            <a:r>
              <a:rPr lang="en-IN" sz="2400" b="1" dirty="0">
                <a:solidFill>
                  <a:schemeClr val="tx1"/>
                </a:solidFill>
              </a:rPr>
              <a:t>of image drawn in paint</a:t>
            </a:r>
          </a:p>
          <a:p>
            <a:pPr>
              <a:buClr>
                <a:srgbClr val="FF0000"/>
              </a:buClr>
              <a:buSzPct val="110000"/>
              <a:buNone/>
            </a:pPr>
            <a:r>
              <a:rPr lang="en-IN" sz="2400" b="1" dirty="0">
                <a:solidFill>
                  <a:schemeClr val="tx1"/>
                </a:solidFill>
              </a:rPr>
              <a:t>           </a:t>
            </a:r>
            <a:endParaRPr lang="en-US" dirty="0"/>
          </a:p>
        </p:txBody>
      </p:sp>
      <p:sp>
        <p:nvSpPr>
          <p:cNvPr id="4" name="5-Point Star 3"/>
          <p:cNvSpPr/>
          <p:nvPr/>
        </p:nvSpPr>
        <p:spPr>
          <a:xfrm>
            <a:off x="571472" y="1857364"/>
            <a:ext cx="285752" cy="285752"/>
          </a:xfrm>
          <a:prstGeom prst="star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571472" y="2500306"/>
            <a:ext cx="285752" cy="285752"/>
          </a:xfrm>
          <a:prstGeom prst="star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571472" y="3143248"/>
            <a:ext cx="285752" cy="285752"/>
          </a:xfrm>
          <a:prstGeom prst="star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71472" y="4429132"/>
            <a:ext cx="285752" cy="285752"/>
          </a:xfrm>
          <a:prstGeom prst="star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462282" y="500042"/>
            <a:ext cx="45719" cy="142876"/>
          </a:xfrm>
        </p:spPr>
        <p:txBody>
          <a:bodyPr>
            <a:normAutofit fontScale="90000"/>
          </a:bodyPr>
          <a:lstStyle/>
          <a:p>
            <a:r>
              <a:rPr lang="en-IN" dirty="0"/>
              <a:t>.</a:t>
            </a:r>
            <a:endParaRPr lang="en-US" dirty="0"/>
          </a:p>
        </p:txBody>
      </p:sp>
      <p:sp>
        <p:nvSpPr>
          <p:cNvPr id="3" name="Content Placeholder 2"/>
          <p:cNvSpPr>
            <a:spLocks noGrp="1"/>
          </p:cNvSpPr>
          <p:nvPr>
            <p:ph idx="1"/>
          </p:nvPr>
        </p:nvSpPr>
        <p:spPr>
          <a:xfrm>
            <a:off x="214282" y="6000768"/>
            <a:ext cx="7000924" cy="642941"/>
          </a:xfrm>
        </p:spPr>
        <p:txBody>
          <a:bodyPr/>
          <a:lstStyle/>
          <a:p>
            <a:r>
              <a:rPr lang="en-US" b="1" dirty="0" err="1" smtClean="0">
                <a:solidFill>
                  <a:schemeClr val="tx1"/>
                </a:solidFill>
              </a:rPr>
              <a:t>im</a:t>
            </a:r>
            <a:r>
              <a:rPr lang="en-US" b="1" dirty="0" smtClean="0">
                <a:solidFill>
                  <a:schemeClr val="tx1"/>
                </a:solidFill>
              </a:rPr>
              <a:t>=</a:t>
            </a:r>
            <a:r>
              <a:rPr lang="en-US" b="1" dirty="0" err="1" smtClean="0">
                <a:solidFill>
                  <a:schemeClr val="tx1"/>
                </a:solidFill>
              </a:rPr>
              <a:t>ImageGrab.grab</a:t>
            </a:r>
            <a:r>
              <a:rPr lang="en-US" b="1" dirty="0" smtClean="0">
                <a:solidFill>
                  <a:schemeClr val="tx1"/>
                </a:solidFill>
              </a:rPr>
              <a:t>(</a:t>
            </a:r>
            <a:r>
              <a:rPr lang="en-US" b="1" dirty="0" err="1" smtClean="0">
                <a:solidFill>
                  <a:schemeClr val="tx1"/>
                </a:solidFill>
              </a:rPr>
              <a:t>bbox</a:t>
            </a:r>
            <a:r>
              <a:rPr lang="en-US" b="1" dirty="0" smtClean="0">
                <a:solidFill>
                  <a:schemeClr val="tx1"/>
                </a:solidFill>
              </a:rPr>
              <a:t>=(60,170,400,550)) #x1,y1,x2,y2</a:t>
            </a:r>
            <a:endParaRPr lang="en-US" dirty="0" smtClean="0"/>
          </a:p>
          <a:p>
            <a:endParaRPr lang="en-US" dirty="0"/>
          </a:p>
        </p:txBody>
      </p:sp>
      <p:pic>
        <p:nvPicPr>
          <p:cNvPr id="4" name="Picture 3" descr="Screenshot (24).png"/>
          <p:cNvPicPr>
            <a:picLocks noChangeAspect="1"/>
          </p:cNvPicPr>
          <p:nvPr/>
        </p:nvPicPr>
        <p:blipFill>
          <a:blip r:embed="rId2"/>
          <a:stretch>
            <a:fillRect/>
          </a:stretch>
        </p:blipFill>
        <p:spPr>
          <a:xfrm>
            <a:off x="214282" y="1571612"/>
            <a:ext cx="7369647" cy="4143404"/>
          </a:xfrm>
          <a:prstGeom prst="rect">
            <a:avLst/>
          </a:prstGeom>
        </p:spPr>
      </p:pic>
      <p:sp>
        <p:nvSpPr>
          <p:cNvPr id="5" name="Rectangle 4"/>
          <p:cNvSpPr/>
          <p:nvPr/>
        </p:nvSpPr>
        <p:spPr>
          <a:xfrm>
            <a:off x="0" y="0"/>
            <a:ext cx="4071934" cy="707886"/>
          </a:xfrm>
          <a:prstGeom prst="rect">
            <a:avLst/>
          </a:prstGeom>
        </p:spPr>
        <p:txBody>
          <a:bodyPr wrap="square">
            <a:spAutoFit/>
          </a:bodyPr>
          <a:lstStyle/>
          <a:p>
            <a:r>
              <a:rPr lang="en-IN" sz="4000" b="1" i="1" u="dbl" dirty="0" smtClean="0">
                <a:solidFill>
                  <a:srgbClr val="0070C0"/>
                </a:solidFill>
                <a:uFill>
                  <a:solidFill>
                    <a:schemeClr val="tx1"/>
                  </a:solidFill>
                </a:uFill>
              </a:rPr>
              <a:t>Screen  capture</a:t>
            </a:r>
            <a:endParaRPr lang="en-US" sz="4000" dirty="0"/>
          </a:p>
        </p:txBody>
      </p:sp>
      <p:sp>
        <p:nvSpPr>
          <p:cNvPr id="6" name="Rectangle 5"/>
          <p:cNvSpPr/>
          <p:nvPr/>
        </p:nvSpPr>
        <p:spPr>
          <a:xfrm>
            <a:off x="1071538" y="857232"/>
            <a:ext cx="6072230" cy="400110"/>
          </a:xfrm>
          <a:prstGeom prst="rect">
            <a:avLst/>
          </a:prstGeom>
        </p:spPr>
        <p:txBody>
          <a:bodyPr wrap="square">
            <a:spAutoFit/>
          </a:bodyPr>
          <a:lstStyle/>
          <a:p>
            <a:pPr>
              <a:buClr>
                <a:srgbClr val="00B0F0"/>
              </a:buClr>
              <a:buSzPct val="144000"/>
              <a:buFont typeface="Wingdings" pitchFamily="2" charset="2"/>
              <a:buChar char="Ø"/>
            </a:pPr>
            <a:r>
              <a:rPr lang="en-IN" sz="2000" b="1" u="sng" dirty="0" smtClean="0">
                <a:uFill>
                  <a:solidFill>
                    <a:srgbClr val="FFC000"/>
                  </a:solidFill>
                </a:uFill>
              </a:rPr>
              <a:t>Using </a:t>
            </a:r>
            <a:r>
              <a:rPr lang="en-IN" sz="2000" b="1" u="sng" dirty="0" err="1" smtClean="0">
                <a:uFill>
                  <a:solidFill>
                    <a:srgbClr val="FFC000"/>
                  </a:solidFill>
                </a:uFill>
              </a:rPr>
              <a:t>pyscreenshot</a:t>
            </a:r>
            <a:r>
              <a:rPr lang="en-IN" sz="2000" b="1" u="sng" dirty="0" smtClean="0">
                <a:uFill>
                  <a:solidFill>
                    <a:srgbClr val="FFC000"/>
                  </a:solidFill>
                </a:uFill>
              </a:rPr>
              <a:t> we created own dataset</a:t>
            </a:r>
            <a:endParaRPr lang="en-IN" sz="2000" b="1" u="sng" dirty="0">
              <a:uFill>
                <a:solidFill>
                  <a:srgbClr val="FFC000"/>
                </a:solidFill>
              </a:uFill>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2135173" cy="45719"/>
          </a:xfrm>
        </p:spPr>
        <p:txBody>
          <a:bodyPr>
            <a:normAutofit fontScale="90000"/>
          </a:bodyPr>
          <a:lstStyle/>
          <a:p>
            <a:r>
              <a:rPr lang="en-IN" dirty="0"/>
              <a:t>.</a:t>
            </a:r>
            <a:endParaRPr lang="en-US" dirty="0"/>
          </a:p>
        </p:txBody>
      </p:sp>
      <p:sp>
        <p:nvSpPr>
          <p:cNvPr id="3" name="Content Placeholder 2"/>
          <p:cNvSpPr>
            <a:spLocks noGrp="1"/>
          </p:cNvSpPr>
          <p:nvPr>
            <p:ph idx="1"/>
          </p:nvPr>
        </p:nvSpPr>
        <p:spPr>
          <a:xfrm>
            <a:off x="214282" y="571480"/>
            <a:ext cx="6778643" cy="1625599"/>
          </a:xfrm>
        </p:spPr>
        <p:txBody>
          <a:bodyPr>
            <a:normAutofit fontScale="92500" lnSpcReduction="20000"/>
          </a:bodyPr>
          <a:lstStyle/>
          <a:p>
            <a:r>
              <a:rPr lang="en-IN" sz="2000" b="1" dirty="0"/>
              <a:t>In our dataset ,we created 10 folders [0-9]</a:t>
            </a:r>
          </a:p>
          <a:p>
            <a:r>
              <a:rPr lang="en-IN" sz="2000" b="1" dirty="0"/>
              <a:t>Each one has an 100 images and totally there are 1,000 images</a:t>
            </a:r>
          </a:p>
          <a:p>
            <a:r>
              <a:rPr lang="en-IN" sz="2000" b="1" dirty="0"/>
              <a:t>For training we used 80% of dataset and for testing  we used 20% of dataset</a:t>
            </a:r>
          </a:p>
          <a:p>
            <a:endParaRPr lang="en-US" dirty="0"/>
          </a:p>
        </p:txBody>
      </p:sp>
      <p:pic>
        <p:nvPicPr>
          <p:cNvPr id="4" name="Picture 3" descr="Screenshot (3).png"/>
          <p:cNvPicPr>
            <a:picLocks noChangeAspect="1"/>
          </p:cNvPicPr>
          <p:nvPr/>
        </p:nvPicPr>
        <p:blipFill>
          <a:blip r:embed="rId2" cstate="print"/>
          <a:stretch>
            <a:fillRect/>
          </a:stretch>
        </p:blipFill>
        <p:spPr>
          <a:xfrm>
            <a:off x="714348" y="2928934"/>
            <a:ext cx="3253931" cy="1829443"/>
          </a:xfrm>
          <a:prstGeom prst="rect">
            <a:avLst/>
          </a:prstGeom>
        </p:spPr>
      </p:pic>
      <p:pic>
        <p:nvPicPr>
          <p:cNvPr id="5" name="Picture 4" descr="Screenshot (22).png"/>
          <p:cNvPicPr>
            <a:picLocks noChangeAspect="1"/>
          </p:cNvPicPr>
          <p:nvPr/>
        </p:nvPicPr>
        <p:blipFill>
          <a:blip r:embed="rId3" cstate="print"/>
          <a:stretch>
            <a:fillRect/>
          </a:stretch>
        </p:blipFill>
        <p:spPr>
          <a:xfrm>
            <a:off x="4214810" y="3000372"/>
            <a:ext cx="3047245" cy="1713239"/>
          </a:xfrm>
          <a:prstGeom prst="rect">
            <a:avLst/>
          </a:prstGeom>
        </p:spPr>
      </p:pic>
      <p:pic>
        <p:nvPicPr>
          <p:cNvPr id="7" name="Picture 6" descr="Screenshot (21).png"/>
          <p:cNvPicPr>
            <a:picLocks noChangeAspect="1"/>
          </p:cNvPicPr>
          <p:nvPr/>
        </p:nvPicPr>
        <p:blipFill>
          <a:blip r:embed="rId4" cstate="print"/>
          <a:stretch>
            <a:fillRect/>
          </a:stretch>
        </p:blipFill>
        <p:spPr>
          <a:xfrm>
            <a:off x="642910" y="5000636"/>
            <a:ext cx="2985699" cy="1678636"/>
          </a:xfrm>
          <a:prstGeom prst="rect">
            <a:avLst/>
          </a:prstGeom>
        </p:spPr>
      </p:pic>
      <p:pic>
        <p:nvPicPr>
          <p:cNvPr id="8" name="Picture 7" descr="Screenshot (20).png"/>
          <p:cNvPicPr>
            <a:picLocks noChangeAspect="1"/>
          </p:cNvPicPr>
          <p:nvPr/>
        </p:nvPicPr>
        <p:blipFill>
          <a:blip r:embed="rId5" cstate="print"/>
          <a:stretch>
            <a:fillRect/>
          </a:stretch>
        </p:blipFill>
        <p:spPr>
          <a:xfrm>
            <a:off x="3738185" y="5000636"/>
            <a:ext cx="3001513" cy="1687527"/>
          </a:xfrm>
          <a:prstGeom prst="rect">
            <a:avLst/>
          </a:prstGeom>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48E3F-1270-4AE1-A6A1-2CDB191847C5}"/>
              </a:ext>
            </a:extLst>
          </p:cNvPr>
          <p:cNvSpPr>
            <a:spLocks noGrp="1"/>
          </p:cNvSpPr>
          <p:nvPr>
            <p:ph type="ctrTitle"/>
          </p:nvPr>
        </p:nvSpPr>
        <p:spPr>
          <a:xfrm>
            <a:off x="785786" y="500042"/>
            <a:ext cx="5715040" cy="928694"/>
          </a:xfrm>
        </p:spPr>
        <p:txBody>
          <a:bodyPr/>
          <a:lstStyle/>
          <a:p>
            <a:r>
              <a:rPr lang="en-GB" b="1" i="1" u="dbl" dirty="0">
                <a:solidFill>
                  <a:srgbClr val="00B0F0"/>
                </a:solidFill>
                <a:effectLst>
                  <a:outerShdw blurRad="38100" dist="38100" dir="2700000" algn="tl">
                    <a:srgbClr val="000000">
                      <a:alpha val="43137"/>
                    </a:srgbClr>
                  </a:outerShdw>
                </a:effectLst>
                <a:uFill>
                  <a:solidFill>
                    <a:schemeClr val="tx1"/>
                  </a:solidFill>
                </a:uFill>
              </a:rPr>
              <a:t>INTRODUCTION:</a:t>
            </a:r>
          </a:p>
        </p:txBody>
      </p:sp>
      <p:sp>
        <p:nvSpPr>
          <p:cNvPr id="3" name="Subtitle 2">
            <a:extLst>
              <a:ext uri="{FF2B5EF4-FFF2-40B4-BE49-F238E27FC236}">
                <a16:creationId xmlns:a16="http://schemas.microsoft.com/office/drawing/2014/main" xmlns="" id="{E3AC3074-2139-4521-849A-56810DBE12B9}"/>
              </a:ext>
            </a:extLst>
          </p:cNvPr>
          <p:cNvSpPr>
            <a:spLocks noGrp="1"/>
          </p:cNvSpPr>
          <p:nvPr>
            <p:ph type="subTitle" idx="1"/>
          </p:nvPr>
        </p:nvSpPr>
        <p:spPr>
          <a:xfrm>
            <a:off x="785787" y="1785926"/>
            <a:ext cx="5786477" cy="4786346"/>
          </a:xfrm>
        </p:spPr>
        <p:txBody>
          <a:bodyPr>
            <a:noAutofit/>
          </a:bodyPr>
          <a:lstStyle/>
          <a:p>
            <a:pPr marL="342900" indent="-342900" algn="just">
              <a:buClr>
                <a:srgbClr val="00B0F0"/>
              </a:buClr>
              <a:buSzPct val="130000"/>
              <a:buFont typeface="Wingdings" panose="05000000000000000000" pitchFamily="2" charset="2"/>
              <a:buChar char="v"/>
            </a:pPr>
            <a:r>
              <a:rPr lang="en-GB" sz="2000" b="1" cap="none" dirty="0">
                <a:solidFill>
                  <a:schemeClr val="tx1"/>
                </a:solidFill>
              </a:rPr>
              <a:t>Handwriting recognition is the ability of a computer or device to take as input handwriting from source such as printed physical documents, pictures and other devices.</a:t>
            </a:r>
          </a:p>
          <a:p>
            <a:pPr marL="342900" indent="-342900" algn="just">
              <a:buClr>
                <a:srgbClr val="00B0F0"/>
              </a:buClr>
              <a:buSzPct val="130000"/>
              <a:buFont typeface="Wingdings" panose="05000000000000000000" pitchFamily="2" charset="2"/>
              <a:buChar char="v"/>
            </a:pPr>
            <a:r>
              <a:rPr lang="en-GB" sz="2000" b="1" cap="none" dirty="0">
                <a:solidFill>
                  <a:schemeClr val="tx1"/>
                </a:solidFill>
              </a:rPr>
              <a:t>It also can use handwriting as a direct input to a touch screen and then interpret as text </a:t>
            </a:r>
          </a:p>
          <a:p>
            <a:pPr marL="342900" indent="-342900" algn="just">
              <a:buClr>
                <a:srgbClr val="00B0F0"/>
              </a:buClr>
              <a:buSzPct val="130000"/>
              <a:buFont typeface="Wingdings" panose="05000000000000000000" pitchFamily="2" charset="2"/>
              <a:buChar char="v"/>
            </a:pPr>
            <a:r>
              <a:rPr lang="en-GB" sz="2000" b="1" cap="none" dirty="0">
                <a:solidFill>
                  <a:schemeClr val="tx1"/>
                </a:solidFill>
              </a:rPr>
              <a:t>There many device now can take  handwriting as an input such as smartphones , tablets and PDA to a touch screen through  a  stylus or finger.</a:t>
            </a:r>
          </a:p>
          <a:p>
            <a:pPr marL="342900" indent="-342900" algn="just">
              <a:buClr>
                <a:srgbClr val="00B0F0"/>
              </a:buClr>
              <a:buSzPct val="130000"/>
              <a:buFont typeface="Wingdings" panose="05000000000000000000" pitchFamily="2" charset="2"/>
              <a:buChar char="v"/>
            </a:pPr>
            <a:r>
              <a:rPr lang="en-GB" sz="2000" b="1" cap="none" dirty="0">
                <a:solidFill>
                  <a:schemeClr val="tx1"/>
                </a:solidFill>
              </a:rPr>
              <a:t>This  is useful as  it allows  the user  to  quickly write down number and text to the devices.</a:t>
            </a:r>
          </a:p>
          <a:p>
            <a:pPr lvl="1" algn="just"/>
            <a:endParaRPr lang="en-GB" sz="2000" b="1" cap="none" dirty="0">
              <a:solidFill>
                <a:schemeClr val="bg2">
                  <a:lumMod val="75000"/>
                </a:schemeClr>
              </a:solidFill>
            </a:endParaRPr>
          </a:p>
        </p:txBody>
      </p:sp>
    </p:spTree>
    <p:extLst>
      <p:ext uri="{BB962C8B-B14F-4D97-AF65-F5344CB8AC3E}">
        <p14:creationId xmlns:p14="http://schemas.microsoft.com/office/powerpoint/2010/main" xmlns="" val="270400744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5900750" cy="439718"/>
          </a:xfrm>
        </p:spPr>
        <p:txBody>
          <a:bodyPr>
            <a:normAutofit fontScale="90000"/>
          </a:bodyPr>
          <a:lstStyle/>
          <a:p>
            <a:r>
              <a:rPr lang="en-IN" b="1" i="1" u="dbl" dirty="0" err="1">
                <a:solidFill>
                  <a:srgbClr val="7030A0"/>
                </a:solidFill>
                <a:uFill>
                  <a:solidFill>
                    <a:schemeClr val="tx1"/>
                  </a:solidFill>
                </a:uFill>
              </a:rPr>
              <a:t>Genrate</a:t>
            </a:r>
            <a:r>
              <a:rPr lang="en-IN" b="1" i="1" u="dbl" dirty="0">
                <a:solidFill>
                  <a:srgbClr val="7030A0"/>
                </a:solidFill>
                <a:uFill>
                  <a:solidFill>
                    <a:schemeClr val="tx1"/>
                  </a:solidFill>
                </a:uFill>
              </a:rPr>
              <a:t> dataset</a:t>
            </a:r>
            <a:endParaRPr lang="en-US" b="1" i="1" u="dbl" dirty="0">
              <a:solidFill>
                <a:srgbClr val="7030A0"/>
              </a:solidFill>
              <a:uFill>
                <a:solidFill>
                  <a:schemeClr val="tx1"/>
                </a:solidFill>
              </a:uFill>
            </a:endParaRPr>
          </a:p>
        </p:txBody>
      </p:sp>
      <p:sp>
        <p:nvSpPr>
          <p:cNvPr id="3" name="Content Placeholder 2"/>
          <p:cNvSpPr>
            <a:spLocks noGrp="1"/>
          </p:cNvSpPr>
          <p:nvPr>
            <p:ph idx="1"/>
          </p:nvPr>
        </p:nvSpPr>
        <p:spPr>
          <a:xfrm>
            <a:off x="214282" y="785794"/>
            <a:ext cx="4357718" cy="2571768"/>
          </a:xfrm>
        </p:spPr>
        <p:txBody>
          <a:bodyPr>
            <a:normAutofit fontScale="40000" lnSpcReduction="20000"/>
          </a:bodyPr>
          <a:lstStyle/>
          <a:p>
            <a:pPr>
              <a:buClr>
                <a:srgbClr val="7030A0"/>
              </a:buClr>
              <a:buSzPct val="111000"/>
              <a:buNone/>
            </a:pPr>
            <a:endParaRPr lang="en-US" b="1" dirty="0">
              <a:solidFill>
                <a:schemeClr val="tx1"/>
              </a:solidFill>
            </a:endParaRPr>
          </a:p>
          <a:p>
            <a:pPr>
              <a:buClr>
                <a:srgbClr val="7030A0"/>
              </a:buClr>
              <a:buSzPct val="111000"/>
              <a:buFont typeface="Wingdings" pitchFamily="2" charset="2"/>
              <a:buChar char="q"/>
            </a:pPr>
            <a:r>
              <a:rPr lang="en-IN" sz="4200" b="1" dirty="0">
                <a:solidFill>
                  <a:schemeClr val="tx1"/>
                </a:solidFill>
              </a:rPr>
              <a:t>Appended pixel value from 0 to 783</a:t>
            </a:r>
          </a:p>
          <a:p>
            <a:pPr>
              <a:buClr>
                <a:srgbClr val="7030A0"/>
              </a:buClr>
              <a:buSzPct val="111000"/>
              <a:buFont typeface="Wingdings" pitchFamily="2" charset="2"/>
              <a:buChar char="q"/>
            </a:pPr>
            <a:r>
              <a:rPr lang="en-IN" sz="4200" b="1" dirty="0">
                <a:solidFill>
                  <a:schemeClr val="tx1"/>
                </a:solidFill>
              </a:rPr>
              <a:t>Extracted  image folder</a:t>
            </a:r>
          </a:p>
          <a:p>
            <a:pPr>
              <a:buClr>
                <a:srgbClr val="7030A0"/>
              </a:buClr>
              <a:buSzPct val="111000"/>
              <a:buFont typeface="Wingdings" pitchFamily="2" charset="2"/>
              <a:buChar char="q"/>
            </a:pPr>
            <a:r>
              <a:rPr lang="en-IN" sz="4200" b="1" dirty="0">
                <a:solidFill>
                  <a:schemeClr val="tx1"/>
                </a:solidFill>
              </a:rPr>
              <a:t>Read all the images using cv2 module</a:t>
            </a:r>
          </a:p>
          <a:p>
            <a:pPr>
              <a:buClr>
                <a:srgbClr val="7030A0"/>
              </a:buClr>
              <a:buSzPct val="111000"/>
              <a:buFont typeface="Wingdings" pitchFamily="2" charset="2"/>
              <a:buChar char="q"/>
            </a:pPr>
            <a:r>
              <a:rPr lang="en-IN" sz="4200" b="1" dirty="0">
                <a:solidFill>
                  <a:schemeClr val="tx1"/>
                </a:solidFill>
              </a:rPr>
              <a:t>Convert </a:t>
            </a:r>
            <a:r>
              <a:rPr lang="en-IN" sz="4200" b="1" dirty="0" err="1">
                <a:solidFill>
                  <a:schemeClr val="tx1"/>
                </a:solidFill>
              </a:rPr>
              <a:t>rgb</a:t>
            </a:r>
            <a:r>
              <a:rPr lang="en-IN" sz="4200" b="1" dirty="0">
                <a:solidFill>
                  <a:schemeClr val="tx1"/>
                </a:solidFill>
              </a:rPr>
              <a:t> to </a:t>
            </a:r>
            <a:r>
              <a:rPr lang="en-IN" sz="4200" b="1" dirty="0" err="1">
                <a:solidFill>
                  <a:schemeClr val="tx1"/>
                </a:solidFill>
              </a:rPr>
              <a:t>grayscale</a:t>
            </a:r>
            <a:r>
              <a:rPr lang="en-IN" sz="4200" b="1" dirty="0">
                <a:solidFill>
                  <a:schemeClr val="tx1"/>
                </a:solidFill>
              </a:rPr>
              <a:t> image</a:t>
            </a:r>
          </a:p>
          <a:p>
            <a:pPr>
              <a:buClr>
                <a:srgbClr val="7030A0"/>
              </a:buClr>
              <a:buSzPct val="111000"/>
              <a:buFont typeface="Wingdings" pitchFamily="2" charset="2"/>
              <a:buChar char="q"/>
            </a:pPr>
            <a:r>
              <a:rPr lang="en-IN" sz="4200" b="1" dirty="0" smtClean="0">
                <a:solidFill>
                  <a:schemeClr val="tx1"/>
                </a:solidFill>
              </a:rPr>
              <a:t>Using </a:t>
            </a:r>
            <a:r>
              <a:rPr lang="en-IN" sz="4200" b="1" dirty="0" err="1" smtClean="0">
                <a:solidFill>
                  <a:schemeClr val="tx1"/>
                </a:solidFill>
              </a:rPr>
              <a:t>gaussian</a:t>
            </a:r>
            <a:r>
              <a:rPr lang="en-IN" sz="4200" b="1" dirty="0" smtClean="0">
                <a:solidFill>
                  <a:schemeClr val="tx1"/>
                </a:solidFill>
              </a:rPr>
              <a:t> blur method blur images</a:t>
            </a:r>
          </a:p>
          <a:p>
            <a:pPr>
              <a:buClr>
                <a:srgbClr val="7030A0"/>
              </a:buClr>
              <a:buSzPct val="111000"/>
              <a:buFont typeface="Wingdings" pitchFamily="2" charset="2"/>
              <a:buChar char="q"/>
            </a:pPr>
            <a:r>
              <a:rPr lang="en-IN" sz="4200" b="1" dirty="0" smtClean="0">
                <a:solidFill>
                  <a:schemeClr val="tx1"/>
                </a:solidFill>
              </a:rPr>
              <a:t>Resize </a:t>
            </a:r>
            <a:r>
              <a:rPr lang="en-IN" sz="4200" b="1" dirty="0">
                <a:solidFill>
                  <a:schemeClr val="tx1"/>
                </a:solidFill>
              </a:rPr>
              <a:t>the image into 28 *28 pixel </a:t>
            </a:r>
            <a:endParaRPr lang="en-US" sz="4200" b="1" dirty="0">
              <a:solidFill>
                <a:schemeClr val="tx1"/>
              </a:solidFill>
            </a:endParaRPr>
          </a:p>
        </p:txBody>
      </p:sp>
      <p:sp>
        <p:nvSpPr>
          <p:cNvPr id="4" name="Rectangle 3"/>
          <p:cNvSpPr/>
          <p:nvPr/>
        </p:nvSpPr>
        <p:spPr>
          <a:xfrm>
            <a:off x="0" y="3143248"/>
            <a:ext cx="4284571" cy="369332"/>
          </a:xfrm>
          <a:prstGeom prst="rect">
            <a:avLst/>
          </a:prstGeom>
        </p:spPr>
        <p:txBody>
          <a:bodyPr wrap="none">
            <a:spAutoFit/>
          </a:bodyPr>
          <a:lstStyle/>
          <a:p>
            <a:r>
              <a:rPr lang="en-US" b="1" i="1" u="dbl" dirty="0">
                <a:solidFill>
                  <a:schemeClr val="accent5"/>
                </a:solidFill>
                <a:uFill>
                  <a:solidFill>
                    <a:schemeClr val="tx1"/>
                  </a:solidFill>
                </a:uFill>
              </a:rPr>
              <a:t> Add pixel one by one into data array</a:t>
            </a:r>
            <a:endParaRPr lang="en-US" dirty="0">
              <a:solidFill>
                <a:schemeClr val="accent5"/>
              </a:solidFill>
            </a:endParaRPr>
          </a:p>
        </p:txBody>
      </p:sp>
      <p:sp>
        <p:nvSpPr>
          <p:cNvPr id="5" name="Rectangle 4"/>
          <p:cNvSpPr/>
          <p:nvPr/>
        </p:nvSpPr>
        <p:spPr>
          <a:xfrm>
            <a:off x="571472" y="3357562"/>
            <a:ext cx="1571636" cy="2031325"/>
          </a:xfrm>
          <a:prstGeom prst="rect">
            <a:avLst/>
          </a:prstGeom>
        </p:spPr>
        <p:txBody>
          <a:bodyPr wrap="square">
            <a:spAutoFit/>
          </a:bodyPr>
          <a:lstStyle/>
          <a:p>
            <a:pPr>
              <a:buClr>
                <a:schemeClr val="accent5"/>
              </a:buClr>
              <a:buSzPct val="111000"/>
              <a:buFont typeface="Wingdings" pitchFamily="2" charset="2"/>
              <a:buChar char="v"/>
            </a:pPr>
            <a:endParaRPr lang="en-US" dirty="0"/>
          </a:p>
          <a:p>
            <a:pPr>
              <a:buClr>
                <a:schemeClr val="accent5"/>
              </a:buClr>
              <a:buSzPct val="111000"/>
              <a:buFont typeface="Wingdings" pitchFamily="2" charset="2"/>
              <a:buChar char="v"/>
            </a:pPr>
            <a:r>
              <a:rPr lang="en-US" b="1" dirty="0"/>
              <a:t> Append the data </a:t>
            </a:r>
            <a:r>
              <a:rPr lang="en-US" b="1" dirty="0" err="1"/>
              <a:t>ie</a:t>
            </a:r>
            <a:r>
              <a:rPr lang="en-US" b="1" dirty="0"/>
              <a:t>..0 &amp; 1 value from pixel 0 to pixel 783</a:t>
            </a:r>
          </a:p>
        </p:txBody>
      </p:sp>
      <p:pic>
        <p:nvPicPr>
          <p:cNvPr id="6" name="Picture 5" descr="Screenshot (9).png"/>
          <p:cNvPicPr>
            <a:picLocks noChangeAspect="1"/>
          </p:cNvPicPr>
          <p:nvPr/>
        </p:nvPicPr>
        <p:blipFill>
          <a:blip r:embed="rId2"/>
          <a:stretch>
            <a:fillRect/>
          </a:stretch>
        </p:blipFill>
        <p:spPr>
          <a:xfrm>
            <a:off x="2214546" y="3857628"/>
            <a:ext cx="5336598" cy="3000372"/>
          </a:xfrm>
          <a:prstGeom prst="rect">
            <a:avLst/>
          </a:prstGeom>
          <a:solidFill>
            <a:srgbClr val="FFFF66"/>
          </a:solidFill>
        </p:spPr>
      </p:pic>
      <p:pic>
        <p:nvPicPr>
          <p:cNvPr id="7" name="Picture 6" descr="imagesvc.png"/>
          <p:cNvPicPr>
            <a:picLocks noChangeAspect="1"/>
          </p:cNvPicPr>
          <p:nvPr/>
        </p:nvPicPr>
        <p:blipFill>
          <a:blip r:embed="rId3"/>
          <a:stretch>
            <a:fillRect/>
          </a:stretch>
        </p:blipFill>
        <p:spPr>
          <a:xfrm>
            <a:off x="4572000" y="214290"/>
            <a:ext cx="4070971" cy="3543643"/>
          </a:xfrm>
          <a:prstGeom prst="rect">
            <a:avLst/>
          </a:prstGeom>
          <a:solidFill>
            <a:schemeClr val="accent1">
              <a:lumMod val="60000"/>
              <a:lumOff val="40000"/>
            </a:schemeClr>
          </a:solidFill>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5064131" cy="962012"/>
          </a:xfrm>
        </p:spPr>
        <p:txBody>
          <a:bodyPr>
            <a:normAutofit fontScale="90000"/>
          </a:bodyPr>
          <a:lstStyle/>
          <a:p>
            <a:r>
              <a:rPr lang="en-US" b="1" i="1" u="dbl" dirty="0">
                <a:solidFill>
                  <a:srgbClr val="DF09C6"/>
                </a:solidFill>
                <a:uFill>
                  <a:solidFill>
                    <a:schemeClr val="tx1"/>
                  </a:solidFill>
                </a:uFill>
              </a:rPr>
              <a:t>load the dataset</a:t>
            </a:r>
            <a:r>
              <a:rPr lang="en-IN" dirty="0"/>
              <a:t/>
            </a:r>
            <a:br>
              <a:rPr lang="en-IN" dirty="0"/>
            </a:br>
            <a:endParaRPr lang="en-US" dirty="0"/>
          </a:p>
        </p:txBody>
      </p:sp>
      <p:sp>
        <p:nvSpPr>
          <p:cNvPr id="3" name="Content Placeholder 2"/>
          <p:cNvSpPr>
            <a:spLocks noGrp="1"/>
          </p:cNvSpPr>
          <p:nvPr>
            <p:ph idx="1"/>
          </p:nvPr>
        </p:nvSpPr>
        <p:spPr>
          <a:xfrm>
            <a:off x="928662" y="1071546"/>
            <a:ext cx="6350015" cy="428628"/>
          </a:xfrm>
        </p:spPr>
        <p:txBody>
          <a:bodyPr>
            <a:normAutofit lnSpcReduction="10000"/>
          </a:bodyPr>
          <a:lstStyle/>
          <a:p>
            <a:pPr>
              <a:buClr>
                <a:srgbClr val="DF09C6"/>
              </a:buClr>
              <a:buSzPct val="114000"/>
              <a:buFont typeface="Wingdings" pitchFamily="2" charset="2"/>
              <a:buChar char="Ø"/>
            </a:pPr>
            <a:r>
              <a:rPr lang="en-IN" sz="2400" b="1" dirty="0">
                <a:solidFill>
                  <a:schemeClr val="tx1"/>
                </a:solidFill>
              </a:rPr>
              <a:t>Loaded the data set using pandas library</a:t>
            </a:r>
            <a:endParaRPr lang="en-US" sz="2400" b="1" dirty="0">
              <a:solidFill>
                <a:schemeClr val="tx1"/>
              </a:solidFill>
            </a:endParaRPr>
          </a:p>
        </p:txBody>
      </p:sp>
      <p:pic>
        <p:nvPicPr>
          <p:cNvPr id="4" name="Picture 3" descr="Screenshot (5).png"/>
          <p:cNvPicPr>
            <a:picLocks noChangeAspect="1"/>
          </p:cNvPicPr>
          <p:nvPr/>
        </p:nvPicPr>
        <p:blipFill>
          <a:blip r:embed="rId2"/>
          <a:stretch>
            <a:fillRect/>
          </a:stretch>
        </p:blipFill>
        <p:spPr>
          <a:xfrm>
            <a:off x="221909" y="1785926"/>
            <a:ext cx="7115523" cy="4000528"/>
          </a:xfrm>
          <a:prstGeom prst="rect">
            <a:avLst/>
          </a:prstGeom>
          <a:ln>
            <a:solidFill>
              <a:schemeClr val="tx1"/>
            </a:solidFill>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6421453" cy="747698"/>
          </a:xfrm>
        </p:spPr>
        <p:txBody>
          <a:bodyPr>
            <a:noAutofit/>
          </a:bodyPr>
          <a:lstStyle/>
          <a:p>
            <a:r>
              <a:rPr lang="en-IN" sz="2800" b="1" i="1" u="dbl" dirty="0">
                <a:solidFill>
                  <a:srgbClr val="00A4A4"/>
                </a:solidFill>
                <a:uFill>
                  <a:solidFill>
                    <a:schemeClr val="tx1"/>
                  </a:solidFill>
                </a:uFill>
              </a:rPr>
              <a:t>Separation of dependent and independent variable</a:t>
            </a:r>
            <a:endParaRPr lang="en-US" sz="2800" b="1" i="1" u="dbl" dirty="0">
              <a:solidFill>
                <a:srgbClr val="00A4A4"/>
              </a:solidFill>
              <a:uFill>
                <a:solidFill>
                  <a:schemeClr val="tx1"/>
                </a:solidFill>
              </a:uFill>
            </a:endParaRPr>
          </a:p>
        </p:txBody>
      </p:sp>
      <p:sp>
        <p:nvSpPr>
          <p:cNvPr id="3" name="Content Placeholder 2"/>
          <p:cNvSpPr>
            <a:spLocks noGrp="1"/>
          </p:cNvSpPr>
          <p:nvPr>
            <p:ph idx="1"/>
          </p:nvPr>
        </p:nvSpPr>
        <p:spPr>
          <a:xfrm>
            <a:off x="500035" y="1500175"/>
            <a:ext cx="6858048" cy="785818"/>
          </a:xfrm>
        </p:spPr>
        <p:txBody>
          <a:bodyPr>
            <a:normAutofit fontScale="70000" lnSpcReduction="20000"/>
          </a:bodyPr>
          <a:lstStyle/>
          <a:p>
            <a:pPr>
              <a:buClr>
                <a:srgbClr val="00A4A4"/>
              </a:buClr>
              <a:buSzPct val="128000"/>
              <a:buFont typeface="Courier New" pitchFamily="49" charset="0"/>
              <a:buChar char="o"/>
            </a:pPr>
            <a:r>
              <a:rPr lang="en-IN" sz="2400" b="1" dirty="0">
                <a:solidFill>
                  <a:schemeClr val="tx1"/>
                </a:solidFill>
              </a:rPr>
              <a:t>Training dataset is stored in the form of x train &amp; y train</a:t>
            </a:r>
          </a:p>
          <a:p>
            <a:pPr>
              <a:buClr>
                <a:srgbClr val="00A4A4"/>
              </a:buClr>
              <a:buSzPct val="128000"/>
              <a:buFont typeface="Courier New" pitchFamily="49" charset="0"/>
              <a:buChar char="o"/>
            </a:pPr>
            <a:r>
              <a:rPr lang="en-IN" sz="2400" b="1" dirty="0">
                <a:solidFill>
                  <a:schemeClr val="tx1"/>
                </a:solidFill>
              </a:rPr>
              <a:t>Testing dataset is stored in the form of x Test &amp; y Test</a:t>
            </a:r>
          </a:p>
          <a:p>
            <a:pPr>
              <a:buClr>
                <a:srgbClr val="00A4A4"/>
              </a:buClr>
              <a:buSzPct val="128000"/>
              <a:buFont typeface="Courier New" pitchFamily="49" charset="0"/>
              <a:buChar char="o"/>
            </a:pPr>
            <a:endParaRPr lang="en-IN" sz="2400" b="1" dirty="0">
              <a:solidFill>
                <a:schemeClr val="tx1"/>
              </a:solidFill>
            </a:endParaRPr>
          </a:p>
          <a:p>
            <a:pPr>
              <a:buClr>
                <a:srgbClr val="00A4A4"/>
              </a:buClr>
              <a:buSzPct val="128000"/>
              <a:buFont typeface="Courier New" pitchFamily="49" charset="0"/>
              <a:buChar char="o"/>
            </a:pPr>
            <a:endParaRPr lang="en-IN" dirty="0"/>
          </a:p>
          <a:p>
            <a:pPr>
              <a:buNone/>
            </a:pPr>
            <a:endParaRPr lang="en-US" dirty="0"/>
          </a:p>
        </p:txBody>
      </p:sp>
      <p:sp>
        <p:nvSpPr>
          <p:cNvPr id="4" name="Rectangle 3"/>
          <p:cNvSpPr/>
          <p:nvPr/>
        </p:nvSpPr>
        <p:spPr>
          <a:xfrm>
            <a:off x="0" y="2285993"/>
            <a:ext cx="5857884" cy="461665"/>
          </a:xfrm>
          <a:prstGeom prst="rect">
            <a:avLst/>
          </a:prstGeom>
        </p:spPr>
        <p:txBody>
          <a:bodyPr wrap="square">
            <a:spAutoFit/>
          </a:bodyPr>
          <a:lstStyle/>
          <a:p>
            <a:r>
              <a:rPr lang="en-US" sz="2400" b="1" i="1" u="dbl" dirty="0">
                <a:solidFill>
                  <a:schemeClr val="accent1">
                    <a:lumMod val="75000"/>
                  </a:schemeClr>
                </a:solidFill>
                <a:uFill>
                  <a:solidFill>
                    <a:schemeClr val="tx1"/>
                  </a:solidFill>
                </a:uFill>
              </a:rPr>
              <a:t>preview of  image using </a:t>
            </a:r>
            <a:r>
              <a:rPr lang="en-US" sz="2400" b="1" i="1" u="dbl" dirty="0" err="1">
                <a:solidFill>
                  <a:schemeClr val="accent1">
                    <a:lumMod val="75000"/>
                  </a:schemeClr>
                </a:solidFill>
                <a:uFill>
                  <a:solidFill>
                    <a:schemeClr val="tx1"/>
                  </a:solidFill>
                </a:uFill>
              </a:rPr>
              <a:t>matplotlib</a:t>
            </a:r>
            <a:endParaRPr lang="en-US" sz="2400" dirty="0"/>
          </a:p>
        </p:txBody>
      </p:sp>
      <p:sp>
        <p:nvSpPr>
          <p:cNvPr id="5" name="Rectangle 4"/>
          <p:cNvSpPr/>
          <p:nvPr/>
        </p:nvSpPr>
        <p:spPr>
          <a:xfrm>
            <a:off x="642910" y="3143248"/>
            <a:ext cx="1928826" cy="1477328"/>
          </a:xfrm>
          <a:prstGeom prst="rect">
            <a:avLst/>
          </a:prstGeom>
        </p:spPr>
        <p:txBody>
          <a:bodyPr wrap="square">
            <a:spAutoFit/>
          </a:bodyPr>
          <a:lstStyle/>
          <a:p>
            <a:pPr>
              <a:buClr>
                <a:schemeClr val="accent1">
                  <a:lumMod val="75000"/>
                </a:schemeClr>
              </a:buClr>
              <a:buSzPct val="116000"/>
              <a:buFont typeface="Wingdings" pitchFamily="2" charset="2"/>
              <a:buChar char="q"/>
            </a:pPr>
            <a:r>
              <a:rPr lang="en-IN" b="1" dirty="0"/>
              <a:t>Previewed</a:t>
            </a:r>
          </a:p>
          <a:p>
            <a:pPr>
              <a:buClr>
                <a:schemeClr val="accent1">
                  <a:lumMod val="75000"/>
                </a:schemeClr>
              </a:buClr>
              <a:buSzPct val="116000"/>
            </a:pPr>
            <a:r>
              <a:rPr lang="en-IN" b="1" dirty="0"/>
              <a:t> one image using  index value from  the loaded  dataset</a:t>
            </a:r>
            <a:endParaRPr lang="en-US" b="1" dirty="0"/>
          </a:p>
        </p:txBody>
      </p:sp>
      <p:pic>
        <p:nvPicPr>
          <p:cNvPr id="6" name="Picture 5" descr="Screenshot (15).png"/>
          <p:cNvPicPr>
            <a:picLocks noChangeAspect="1"/>
          </p:cNvPicPr>
          <p:nvPr/>
        </p:nvPicPr>
        <p:blipFill>
          <a:blip r:embed="rId2"/>
          <a:stretch>
            <a:fillRect/>
          </a:stretch>
        </p:blipFill>
        <p:spPr>
          <a:xfrm>
            <a:off x="3143241" y="2765009"/>
            <a:ext cx="3429024" cy="3955339"/>
          </a:xfrm>
          <a:prstGeom prst="rect">
            <a:avLst/>
          </a:prstGeom>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5064131" cy="962012"/>
          </a:xfrm>
        </p:spPr>
        <p:txBody>
          <a:bodyPr/>
          <a:lstStyle/>
          <a:p>
            <a:r>
              <a:rPr lang="en-US" b="1" i="1" u="dbl" dirty="0">
                <a:solidFill>
                  <a:srgbClr val="002060"/>
                </a:solidFill>
                <a:uFill>
                  <a:solidFill>
                    <a:schemeClr val="tx1"/>
                  </a:solidFill>
                </a:uFill>
              </a:rPr>
              <a:t>Train-Test split</a:t>
            </a:r>
          </a:p>
        </p:txBody>
      </p:sp>
      <p:sp>
        <p:nvSpPr>
          <p:cNvPr id="3" name="Content Placeholder 2"/>
          <p:cNvSpPr>
            <a:spLocks noGrp="1"/>
          </p:cNvSpPr>
          <p:nvPr>
            <p:ph idx="1"/>
          </p:nvPr>
        </p:nvSpPr>
        <p:spPr>
          <a:xfrm>
            <a:off x="1571604" y="1142984"/>
            <a:ext cx="5786478" cy="1143007"/>
          </a:xfrm>
        </p:spPr>
        <p:txBody>
          <a:bodyPr>
            <a:normAutofit lnSpcReduction="10000"/>
          </a:bodyPr>
          <a:lstStyle/>
          <a:p>
            <a:pPr>
              <a:buNone/>
            </a:pPr>
            <a:endParaRPr lang="en-US" dirty="0"/>
          </a:p>
          <a:p>
            <a:pPr>
              <a:buClr>
                <a:srgbClr val="002060"/>
              </a:buClr>
              <a:buSzPct val="160000"/>
              <a:buFont typeface="Wingdings" pitchFamily="2" charset="2"/>
              <a:buChar char="§"/>
            </a:pPr>
            <a:r>
              <a:rPr lang="en-IN" b="1" dirty="0">
                <a:solidFill>
                  <a:schemeClr val="tx1"/>
                </a:solidFill>
              </a:rPr>
              <a:t>  80% of dataset for training the model </a:t>
            </a:r>
          </a:p>
          <a:p>
            <a:pPr>
              <a:buClr>
                <a:srgbClr val="002060"/>
              </a:buClr>
              <a:buSzPct val="160000"/>
              <a:buFont typeface="Wingdings" pitchFamily="2" charset="2"/>
              <a:buChar char="§"/>
            </a:pPr>
            <a:r>
              <a:rPr lang="en-IN" b="1" dirty="0">
                <a:solidFill>
                  <a:schemeClr val="tx1"/>
                </a:solidFill>
              </a:rPr>
              <a:t>20 % of dataset for testing the model</a:t>
            </a:r>
            <a:endParaRPr lang="en-US" dirty="0"/>
          </a:p>
          <a:p>
            <a:endParaRPr lang="en-US" dirty="0"/>
          </a:p>
        </p:txBody>
      </p:sp>
      <p:sp>
        <p:nvSpPr>
          <p:cNvPr id="4" name="Rectangle 3"/>
          <p:cNvSpPr/>
          <p:nvPr/>
        </p:nvSpPr>
        <p:spPr>
          <a:xfrm>
            <a:off x="428596" y="2857496"/>
            <a:ext cx="3857652" cy="646331"/>
          </a:xfrm>
          <a:prstGeom prst="rect">
            <a:avLst/>
          </a:prstGeom>
        </p:spPr>
        <p:txBody>
          <a:bodyPr wrap="square">
            <a:spAutoFit/>
          </a:bodyPr>
          <a:lstStyle/>
          <a:p>
            <a:r>
              <a:rPr lang="en-US" sz="3600" b="1" i="1" u="dbl" dirty="0">
                <a:solidFill>
                  <a:srgbClr val="C8713C"/>
                </a:solidFill>
                <a:uFill>
                  <a:solidFill>
                    <a:schemeClr val="tx1"/>
                  </a:solidFill>
                </a:uFill>
              </a:rPr>
              <a:t>Fit the model</a:t>
            </a:r>
            <a:endParaRPr lang="en-US" sz="3600" dirty="0"/>
          </a:p>
        </p:txBody>
      </p:sp>
      <p:sp>
        <p:nvSpPr>
          <p:cNvPr id="5" name="Rectangle 4"/>
          <p:cNvSpPr/>
          <p:nvPr/>
        </p:nvSpPr>
        <p:spPr>
          <a:xfrm>
            <a:off x="1714480" y="3857629"/>
            <a:ext cx="6072230" cy="1200329"/>
          </a:xfrm>
          <a:prstGeom prst="rect">
            <a:avLst/>
          </a:prstGeom>
        </p:spPr>
        <p:txBody>
          <a:bodyPr wrap="square">
            <a:spAutoFit/>
          </a:bodyPr>
          <a:lstStyle/>
          <a:p>
            <a:pPr>
              <a:buClr>
                <a:srgbClr val="C8713C"/>
              </a:buClr>
              <a:buSzPct val="161000"/>
              <a:buFont typeface="Wingdings" pitchFamily="2" charset="2"/>
              <a:buChar char="ü"/>
            </a:pPr>
            <a:endParaRPr lang="en-US" dirty="0"/>
          </a:p>
          <a:p>
            <a:pPr>
              <a:buClr>
                <a:srgbClr val="C8713C"/>
              </a:buClr>
              <a:buSzPct val="161000"/>
              <a:buFont typeface="Wingdings" pitchFamily="2" charset="2"/>
              <a:buChar char="ü"/>
            </a:pPr>
            <a:r>
              <a:rPr lang="en-IN" b="1" dirty="0"/>
              <a:t>Fit the model using svc  &amp; save the model using </a:t>
            </a:r>
            <a:r>
              <a:rPr lang="en-IN" b="1" dirty="0" err="1"/>
              <a:t>joblib</a:t>
            </a:r>
            <a:endParaRPr lang="en-US" dirty="0"/>
          </a:p>
          <a:p>
            <a:endParaRPr lang="en-US"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dbl" dirty="0">
                <a:solidFill>
                  <a:srgbClr val="DF09C6"/>
                </a:solidFill>
                <a:uFill>
                  <a:solidFill>
                    <a:schemeClr val="tx1"/>
                  </a:solidFill>
                </a:uFill>
              </a:rPr>
              <a:t>calculate accuracy</a:t>
            </a:r>
          </a:p>
        </p:txBody>
      </p:sp>
      <p:sp>
        <p:nvSpPr>
          <p:cNvPr id="3" name="Content Placeholder 2"/>
          <p:cNvSpPr>
            <a:spLocks noGrp="1"/>
          </p:cNvSpPr>
          <p:nvPr>
            <p:ph idx="1"/>
          </p:nvPr>
        </p:nvSpPr>
        <p:spPr>
          <a:xfrm>
            <a:off x="571472" y="1571612"/>
            <a:ext cx="6564329" cy="1268409"/>
          </a:xfrm>
        </p:spPr>
        <p:txBody>
          <a:bodyPr/>
          <a:lstStyle/>
          <a:p>
            <a:pPr>
              <a:buClr>
                <a:srgbClr val="DF09C6"/>
              </a:buClr>
              <a:buSzPct val="150000"/>
              <a:buFont typeface="Wingdings" pitchFamily="2" charset="2"/>
              <a:buChar char="v"/>
            </a:pPr>
            <a:endParaRPr lang="en-US" dirty="0"/>
          </a:p>
          <a:p>
            <a:pPr>
              <a:buClr>
                <a:srgbClr val="DF09C6"/>
              </a:buClr>
              <a:buSzPct val="150000"/>
              <a:buFont typeface="Wingdings" pitchFamily="2" charset="2"/>
              <a:buChar char="v"/>
            </a:pPr>
            <a:r>
              <a:rPr lang="en-IN" b="1" dirty="0">
                <a:solidFill>
                  <a:schemeClr val="tx1"/>
                </a:solidFill>
              </a:rPr>
              <a:t>Testing dataset x test &amp; y test is used to predict the image  &amp; calculate its accuracy</a:t>
            </a:r>
            <a:endParaRPr lang="en-US" b="1" dirty="0">
              <a:solidFill>
                <a:schemeClr val="tx1"/>
              </a:solidFill>
            </a:endParaRPr>
          </a:p>
        </p:txBody>
      </p:sp>
      <p:pic>
        <p:nvPicPr>
          <p:cNvPr id="5" name="Picture 4">
            <a:extLst>
              <a:ext uri="{FF2B5EF4-FFF2-40B4-BE49-F238E27FC236}">
                <a16:creationId xmlns:a16="http://schemas.microsoft.com/office/drawing/2014/main" xmlns="" id="{40F8166A-270F-4470-9B30-1864DE3807CF}"/>
              </a:ext>
            </a:extLst>
          </p:cNvPr>
          <p:cNvPicPr>
            <a:picLocks noChangeAspect="1"/>
          </p:cNvPicPr>
          <p:nvPr/>
        </p:nvPicPr>
        <p:blipFill rotWithShape="1">
          <a:blip r:embed="rId2"/>
          <a:srcRect l="8278" t="39391" r="9417" b="41549"/>
          <a:stretch/>
        </p:blipFill>
        <p:spPr>
          <a:xfrm>
            <a:off x="0" y="2892413"/>
            <a:ext cx="7419803" cy="2322537"/>
          </a:xfrm>
          <a:prstGeom prst="rect">
            <a:avLst/>
          </a:prstGeom>
        </p:spPr>
      </p:pic>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79512" y="214290"/>
            <a:ext cx="7648394" cy="71438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i="1" u="dbl" dirty="0">
                <a:solidFill>
                  <a:schemeClr val="accent4"/>
                </a:solidFill>
                <a:uFill>
                  <a:solidFill>
                    <a:schemeClr val="tx1"/>
                  </a:solidFill>
                </a:uFill>
              </a:rPr>
              <a:t>Prediction of image drawn in paint</a:t>
            </a:r>
            <a:r>
              <a:rPr lang="en-IN" sz="3200" b="1" dirty="0">
                <a:solidFill>
                  <a:schemeClr val="tx1"/>
                </a:solidFill>
              </a:rPr>
              <a:t/>
            </a:r>
            <a:br>
              <a:rPr lang="en-IN" sz="3200" b="1" dirty="0">
                <a:solidFill>
                  <a:schemeClr val="tx1"/>
                </a:solidFill>
              </a:rPr>
            </a:br>
            <a:endParaRPr lang="en-US" sz="3200" dirty="0"/>
          </a:p>
        </p:txBody>
      </p:sp>
      <p:sp>
        <p:nvSpPr>
          <p:cNvPr id="5" name="Content Placeholder 2"/>
          <p:cNvSpPr>
            <a:spLocks noGrp="1"/>
          </p:cNvSpPr>
          <p:nvPr/>
        </p:nvSpPr>
        <p:spPr>
          <a:xfrm>
            <a:off x="467544" y="1142984"/>
            <a:ext cx="6643733" cy="55007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pitchFamily="49" charset="0"/>
              <a:buChar char="o"/>
            </a:pPr>
            <a:r>
              <a:rPr lang="en-IN" b="1" dirty="0" smtClean="0"/>
              <a:t> predicting </a:t>
            </a:r>
            <a:r>
              <a:rPr lang="en-IN" b="1" dirty="0"/>
              <a:t>image  using  paint &amp; </a:t>
            </a:r>
            <a:r>
              <a:rPr lang="en-IN" b="1" dirty="0" err="1"/>
              <a:t>pyscreenshot</a:t>
            </a:r>
            <a:endParaRPr lang="en-IN" b="1" dirty="0"/>
          </a:p>
          <a:p>
            <a:pPr>
              <a:buFont typeface="Courier New" pitchFamily="49" charset="0"/>
              <a:buChar char="o"/>
            </a:pPr>
            <a:r>
              <a:rPr lang="en-IN" b="1" dirty="0"/>
              <a:t>And then using time module  it will predict after completion of that </a:t>
            </a:r>
            <a:r>
              <a:rPr lang="en-IN" b="1" dirty="0" smtClean="0"/>
              <a:t>time</a:t>
            </a:r>
          </a:p>
          <a:p>
            <a:pPr>
              <a:buFont typeface="Courier New" pitchFamily="49" charset="0"/>
              <a:buChar char="o"/>
            </a:pPr>
            <a:endParaRPr lang="en-IN" b="1" dirty="0"/>
          </a:p>
          <a:p>
            <a:pPr>
              <a:buClr>
                <a:srgbClr val="C00000"/>
              </a:buClr>
              <a:buSzPct val="156000"/>
              <a:buFont typeface="Wingdings" pitchFamily="2" charset="2"/>
              <a:buChar char="§"/>
            </a:pPr>
            <a:r>
              <a:rPr lang="en-IN" sz="2000" b="1" dirty="0" smtClean="0"/>
              <a:t>Threshold </a:t>
            </a:r>
            <a:r>
              <a:rPr lang="en-IN" sz="2000" b="1" dirty="0"/>
              <a:t>the image</a:t>
            </a:r>
          </a:p>
          <a:p>
            <a:pPr algn="ctr">
              <a:buFont typeface="Wingdings" pitchFamily="2" charset="2"/>
              <a:buChar char="§"/>
            </a:pPr>
            <a:endParaRPr lang="en-IN" sz="2400" b="1" dirty="0"/>
          </a:p>
          <a:p>
            <a:pPr algn="ctr">
              <a:buFont typeface="Wingdings" pitchFamily="2" charset="2"/>
              <a:buChar char="§"/>
            </a:pPr>
            <a:endParaRPr lang="en-IN" sz="2000" b="1" dirty="0" smtClean="0"/>
          </a:p>
          <a:p>
            <a:pPr algn="ctr">
              <a:buNone/>
            </a:pPr>
            <a:r>
              <a:rPr lang="en-IN" sz="3600" b="1" dirty="0" smtClean="0"/>
              <a:t>And </a:t>
            </a:r>
            <a:r>
              <a:rPr lang="en-IN" sz="3600" b="1" dirty="0"/>
              <a:t>then finally it will predict </a:t>
            </a:r>
            <a:r>
              <a:rPr lang="en-IN" sz="3600" b="1" dirty="0" err="1"/>
              <a:t>succesfully</a:t>
            </a:r>
            <a:endParaRPr lang="en-IN" sz="3600" b="1" dirty="0"/>
          </a:p>
        </p:txBody>
      </p:sp>
      <p:sp>
        <p:nvSpPr>
          <p:cNvPr id="6" name="Rectangle 5"/>
          <p:cNvSpPr/>
          <p:nvPr/>
        </p:nvSpPr>
        <p:spPr>
          <a:xfrm>
            <a:off x="500034" y="3143248"/>
            <a:ext cx="5011437" cy="400110"/>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C00000"/>
              </a:buClr>
              <a:buSzPct val="157000"/>
              <a:buFont typeface="Wingdings" pitchFamily="2" charset="2"/>
              <a:buChar char="§"/>
            </a:pPr>
            <a:r>
              <a:rPr lang="en-US" sz="2000" b="1" i="1" dirty="0" smtClean="0">
                <a:uFill>
                  <a:solidFill>
                    <a:schemeClr val="tx1"/>
                  </a:solidFill>
                </a:uFill>
              </a:rPr>
              <a:t>  Add </a:t>
            </a:r>
            <a:r>
              <a:rPr lang="en-US" sz="2000" b="1" i="1" dirty="0">
                <a:uFill>
                  <a:solidFill>
                    <a:schemeClr val="tx1"/>
                  </a:solidFill>
                </a:uFill>
              </a:rPr>
              <a:t>pixel one by one into data array</a:t>
            </a:r>
            <a:endParaRPr lang="en-US" sz="2000"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E886F-800F-4142-8601-2B052064C254}"/>
              </a:ext>
            </a:extLst>
          </p:cNvPr>
          <p:cNvSpPr>
            <a:spLocks noGrp="1"/>
          </p:cNvSpPr>
          <p:nvPr>
            <p:ph type="title"/>
          </p:nvPr>
        </p:nvSpPr>
        <p:spPr>
          <a:xfrm>
            <a:off x="683568" y="32296"/>
            <a:ext cx="6447501" cy="1320800"/>
          </a:xfrm>
        </p:spPr>
        <p:txBody>
          <a:bodyPr/>
          <a:lstStyle/>
          <a:p>
            <a:r>
              <a:rPr lang="en-US" sz="4000" b="1" i="1" u="dbl" dirty="0">
                <a:solidFill>
                  <a:srgbClr val="FF0000"/>
                </a:solidFill>
                <a:uFill>
                  <a:solidFill>
                    <a:schemeClr val="tx1"/>
                  </a:solidFill>
                </a:uFill>
              </a:rPr>
              <a:t>RESULTS AND OUTPUTS </a:t>
            </a:r>
            <a:r>
              <a:rPr lang="en-US" b="1" u="dbl" dirty="0">
                <a:solidFill>
                  <a:srgbClr val="FF0000"/>
                </a:solidFill>
                <a:uFill>
                  <a:solidFill>
                    <a:schemeClr val="tx1"/>
                  </a:solidFill>
                </a:uFill>
              </a:rPr>
              <a:t>:</a:t>
            </a:r>
            <a:endParaRPr lang="en-IN" b="1" u="dbl" dirty="0">
              <a:solidFill>
                <a:srgbClr val="FF0000"/>
              </a:solidFill>
              <a:uFill>
                <a:solidFill>
                  <a:schemeClr val="tx1"/>
                </a:solidFill>
              </a:uFill>
            </a:endParaRPr>
          </a:p>
        </p:txBody>
      </p:sp>
      <p:pic>
        <p:nvPicPr>
          <p:cNvPr id="4" name="Picture 3">
            <a:extLst>
              <a:ext uri="{FF2B5EF4-FFF2-40B4-BE49-F238E27FC236}">
                <a16:creationId xmlns:a16="http://schemas.microsoft.com/office/drawing/2014/main" xmlns="" id="{745961BC-1136-449E-A66B-8836ED223FA4}"/>
              </a:ext>
            </a:extLst>
          </p:cNvPr>
          <p:cNvPicPr>
            <a:picLocks noChangeAspect="1"/>
          </p:cNvPicPr>
          <p:nvPr/>
        </p:nvPicPr>
        <p:blipFill rotWithShape="1">
          <a:blip r:embed="rId2"/>
          <a:srcRect l="35739" t="301" b="-301"/>
          <a:stretch/>
        </p:blipFill>
        <p:spPr>
          <a:xfrm>
            <a:off x="0" y="1484783"/>
            <a:ext cx="4139952" cy="4680521"/>
          </a:xfrm>
          <a:prstGeom prst="rect">
            <a:avLst/>
          </a:prstGeom>
        </p:spPr>
      </p:pic>
      <p:pic>
        <p:nvPicPr>
          <p:cNvPr id="5" name="Picture 4">
            <a:extLst>
              <a:ext uri="{FF2B5EF4-FFF2-40B4-BE49-F238E27FC236}">
                <a16:creationId xmlns:a16="http://schemas.microsoft.com/office/drawing/2014/main" xmlns="" id="{CFB9D8C6-D87A-47DC-A335-BC3F01F46154}"/>
              </a:ext>
            </a:extLst>
          </p:cNvPr>
          <p:cNvPicPr>
            <a:picLocks noChangeAspect="1"/>
          </p:cNvPicPr>
          <p:nvPr/>
        </p:nvPicPr>
        <p:blipFill rotWithShape="1">
          <a:blip r:embed="rId3"/>
          <a:srcRect l="35038"/>
          <a:stretch/>
        </p:blipFill>
        <p:spPr>
          <a:xfrm>
            <a:off x="4317530" y="1476615"/>
            <a:ext cx="4821244" cy="4688690"/>
          </a:xfrm>
          <a:prstGeom prst="rect">
            <a:avLst/>
          </a:prstGeom>
        </p:spPr>
      </p:pic>
    </p:spTree>
    <p:extLst>
      <p:ext uri="{BB962C8B-B14F-4D97-AF65-F5344CB8AC3E}">
        <p14:creationId xmlns:p14="http://schemas.microsoft.com/office/powerpoint/2010/main" xmlns="" val="176731239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D89AD-8D69-4C32-8A2D-3F51B2960724}"/>
              </a:ext>
            </a:extLst>
          </p:cNvPr>
          <p:cNvSpPr>
            <a:spLocks noGrp="1"/>
          </p:cNvSpPr>
          <p:nvPr>
            <p:ph type="title"/>
          </p:nvPr>
        </p:nvSpPr>
        <p:spPr>
          <a:xfrm flipH="1">
            <a:off x="462282" y="609600"/>
            <a:ext cx="45719" cy="104756"/>
          </a:xfrm>
        </p:spPr>
        <p:txBody>
          <a:bodyPr>
            <a:normAutofit fontScale="90000"/>
          </a:bodyPr>
          <a:lstStyle/>
          <a:p>
            <a:r>
              <a:rPr lang="en-GB" dirty="0"/>
              <a:t>.</a:t>
            </a:r>
          </a:p>
        </p:txBody>
      </p:sp>
      <p:sp>
        <p:nvSpPr>
          <p:cNvPr id="3" name="Content Placeholder 2">
            <a:extLst>
              <a:ext uri="{FF2B5EF4-FFF2-40B4-BE49-F238E27FC236}">
                <a16:creationId xmlns:a16="http://schemas.microsoft.com/office/drawing/2014/main" xmlns="" id="{EF99C814-CD16-4D05-990A-1E8627BB486A}"/>
              </a:ext>
            </a:extLst>
          </p:cNvPr>
          <p:cNvSpPr>
            <a:spLocks noGrp="1"/>
          </p:cNvSpPr>
          <p:nvPr>
            <p:ph sz="quarter" idx="4294967295"/>
          </p:nvPr>
        </p:nvSpPr>
        <p:spPr>
          <a:xfrm>
            <a:off x="357158" y="785794"/>
            <a:ext cx="6601314" cy="4803446"/>
          </a:xfrm>
          <a:prstGeom prst="rect">
            <a:avLst/>
          </a:prstGeom>
        </p:spPr>
        <p:txBody>
          <a:bodyPr>
            <a:normAutofit/>
          </a:bodyPr>
          <a:lstStyle/>
          <a:p>
            <a:pPr>
              <a:buClr>
                <a:srgbClr val="DF09C6"/>
              </a:buClr>
              <a:buSzPct val="158000"/>
              <a:buFont typeface="Wingdings" pitchFamily="2" charset="2"/>
              <a:buChar char="ü"/>
            </a:pPr>
            <a:r>
              <a:rPr lang="en-US" sz="2400" b="1" cap="none" dirty="0">
                <a:solidFill>
                  <a:schemeClr val="bg2">
                    <a:lumMod val="75000"/>
                  </a:schemeClr>
                </a:solidFill>
              </a:rPr>
              <a:t> </a:t>
            </a:r>
            <a:r>
              <a:rPr lang="en-US" sz="2400" b="1" cap="none" dirty="0">
                <a:solidFill>
                  <a:schemeClr val="tx1"/>
                </a:solidFill>
              </a:rPr>
              <a:t>There are many applications for handwriting recognition are available this day.</a:t>
            </a:r>
          </a:p>
          <a:p>
            <a:pPr>
              <a:buClr>
                <a:srgbClr val="DF09C6"/>
              </a:buClr>
              <a:buSzPct val="158000"/>
              <a:buFont typeface="Wingdings" pitchFamily="2" charset="2"/>
              <a:buChar char="ü"/>
            </a:pPr>
            <a:r>
              <a:rPr lang="en-US" sz="2400" b="1" cap="none" dirty="0">
                <a:solidFill>
                  <a:schemeClr val="tx1"/>
                </a:solidFill>
              </a:rPr>
              <a:t>There are many technique that have been developed to recognize the handwriting.</a:t>
            </a:r>
          </a:p>
          <a:p>
            <a:pPr>
              <a:buClr>
                <a:srgbClr val="DF09C6"/>
              </a:buClr>
              <a:buSzPct val="158000"/>
              <a:buFont typeface="Wingdings" pitchFamily="2" charset="2"/>
              <a:buChar char="ü"/>
            </a:pPr>
            <a:r>
              <a:rPr lang="en-US" sz="2400" b="1" cap="none" dirty="0">
                <a:solidFill>
                  <a:schemeClr val="tx1"/>
                </a:solidFill>
              </a:rPr>
              <a:t>In  this project, we are going to compare two algorithms Support Vector Machine (SVC) and Random Forest Classifier to recognize Handwritten Digits .</a:t>
            </a:r>
          </a:p>
        </p:txBody>
      </p:sp>
    </p:spTree>
    <p:extLst>
      <p:ext uri="{BB962C8B-B14F-4D97-AF65-F5344CB8AC3E}">
        <p14:creationId xmlns:p14="http://schemas.microsoft.com/office/powerpoint/2010/main" xmlns="" val="388293819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A336208-5625-4644-ACF7-3E2B7D4C77C9}"/>
              </a:ext>
            </a:extLst>
          </p:cNvPr>
          <p:cNvSpPr txBox="1">
            <a:spLocks/>
          </p:cNvSpPr>
          <p:nvPr/>
        </p:nvSpPr>
        <p:spPr>
          <a:xfrm>
            <a:off x="1143001" y="0"/>
            <a:ext cx="5436704" cy="714356"/>
          </a:xfrm>
          <a:prstGeom prst="rect">
            <a:avLst/>
          </a:prstGeom>
        </p:spPr>
        <p:txBody>
          <a:bodyP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u="dbl" dirty="0">
                <a:solidFill>
                  <a:srgbClr val="FFC000"/>
                </a:solidFill>
                <a:uFill>
                  <a:solidFill>
                    <a:schemeClr val="tx1"/>
                  </a:solidFill>
                </a:uFill>
              </a:rPr>
              <a:t>LITERATURE SURVEY</a:t>
            </a:r>
          </a:p>
        </p:txBody>
      </p:sp>
      <p:graphicFrame>
        <p:nvGraphicFramePr>
          <p:cNvPr id="4" name="Table 3">
            <a:extLst>
              <a:ext uri="{FF2B5EF4-FFF2-40B4-BE49-F238E27FC236}">
                <a16:creationId xmlns="" xmlns:a16="http://schemas.microsoft.com/office/drawing/2014/main" id="{FDAF9D81-06F8-479E-B40D-761CF639BB6F}"/>
              </a:ext>
            </a:extLst>
          </p:cNvPr>
          <p:cNvGraphicFramePr>
            <a:graphicFrameLocks noGrp="1"/>
          </p:cNvGraphicFramePr>
          <p:nvPr>
            <p:extLst>
              <p:ext uri="{D42A27DB-BD31-4B8C-83A1-F6EECF244321}">
                <p14:modId xmlns="" xmlns:p14="http://schemas.microsoft.com/office/powerpoint/2010/main" val="1419490857"/>
              </p:ext>
            </p:extLst>
          </p:nvPr>
        </p:nvGraphicFramePr>
        <p:xfrm>
          <a:off x="0" y="928670"/>
          <a:ext cx="9144000" cy="3357586"/>
        </p:xfrm>
        <a:graphic>
          <a:graphicData uri="http://schemas.openxmlformats.org/drawingml/2006/table">
            <a:tbl>
              <a:tblPr firstRow="1" lastRow="1">
                <a:tableStyleId>{5C22544A-7EE6-4342-B048-85BDC9FD1C3A}</a:tableStyleId>
              </a:tblPr>
              <a:tblGrid>
                <a:gridCol w="397565">
                  <a:extLst>
                    <a:ext uri="{9D8B030D-6E8A-4147-A177-3AD203B41FA5}">
                      <a16:colId xmlns="" xmlns:a16="http://schemas.microsoft.com/office/drawing/2014/main" val="20000"/>
                    </a:ext>
                  </a:extLst>
                </a:gridCol>
                <a:gridCol w="1649897">
                  <a:extLst>
                    <a:ext uri="{9D8B030D-6E8A-4147-A177-3AD203B41FA5}">
                      <a16:colId xmlns="" xmlns:a16="http://schemas.microsoft.com/office/drawing/2014/main" val="20001"/>
                    </a:ext>
                  </a:extLst>
                </a:gridCol>
                <a:gridCol w="1341782">
                  <a:extLst>
                    <a:ext uri="{9D8B030D-6E8A-4147-A177-3AD203B41FA5}">
                      <a16:colId xmlns="" xmlns:a16="http://schemas.microsoft.com/office/drawing/2014/main" val="20002"/>
                    </a:ext>
                  </a:extLst>
                </a:gridCol>
                <a:gridCol w="1897135">
                  <a:extLst>
                    <a:ext uri="{9D8B030D-6E8A-4147-A177-3AD203B41FA5}">
                      <a16:colId xmlns="" xmlns:a16="http://schemas.microsoft.com/office/drawing/2014/main" val="20003"/>
                    </a:ext>
                  </a:extLst>
                </a:gridCol>
                <a:gridCol w="3857621">
                  <a:extLst>
                    <a:ext uri="{9D8B030D-6E8A-4147-A177-3AD203B41FA5}">
                      <a16:colId xmlns="" xmlns:a16="http://schemas.microsoft.com/office/drawing/2014/main" val="20004"/>
                    </a:ext>
                  </a:extLst>
                </a:gridCol>
              </a:tblGrid>
              <a:tr h="894044">
                <a:tc>
                  <a:txBody>
                    <a:bodyPr/>
                    <a:lstStyle/>
                    <a:p>
                      <a:r>
                        <a:rPr lang="en-IN" i="1" dirty="0">
                          <a:solidFill>
                            <a:schemeClr val="tx1"/>
                          </a:solidFill>
                        </a:rPr>
                        <a:t>S.NO</a:t>
                      </a:r>
                      <a:endParaRPr lang="en-US" i="1" dirty="0">
                        <a:solidFill>
                          <a:schemeClr val="tx1"/>
                        </a:solidFill>
                      </a:endParaRPr>
                    </a:p>
                  </a:txBody>
                  <a:tcPr marL="68580" marR="68580">
                    <a:solidFill>
                      <a:srgbClr val="00A4A4"/>
                    </a:solidFill>
                  </a:tcPr>
                </a:tc>
                <a:tc>
                  <a:txBody>
                    <a:bodyPr/>
                    <a:lstStyle/>
                    <a:p>
                      <a:pPr algn="ctr"/>
                      <a:endParaRPr lang="en-IN" u="sng" dirty="0">
                        <a:solidFill>
                          <a:schemeClr val="bg1"/>
                        </a:solidFill>
                        <a:effectLst>
                          <a:outerShdw blurRad="38100" dist="38100" dir="2700000" algn="tl">
                            <a:srgbClr val="000000">
                              <a:alpha val="43137"/>
                            </a:srgbClr>
                          </a:outerShdw>
                        </a:effectLst>
                      </a:endParaRPr>
                    </a:p>
                    <a:p>
                      <a:pPr algn="ctr"/>
                      <a:r>
                        <a:rPr lang="en-IN" i="1" u="sng" dirty="0">
                          <a:solidFill>
                            <a:schemeClr val="tx1"/>
                          </a:solidFill>
                          <a:effectLst>
                            <a:outerShdw blurRad="38100" dist="38100" dir="2700000" algn="tl">
                              <a:srgbClr val="000000">
                                <a:alpha val="43137"/>
                              </a:srgbClr>
                            </a:outerShdw>
                          </a:effectLst>
                        </a:rPr>
                        <a:t>TITLE</a:t>
                      </a:r>
                      <a:endParaRPr lang="en-US" i="1" u="sng" dirty="0">
                        <a:solidFill>
                          <a:schemeClr val="tx1"/>
                        </a:solidFill>
                        <a:effectLst>
                          <a:outerShdw blurRad="38100" dist="38100" dir="2700000" algn="tl">
                            <a:srgbClr val="000000">
                              <a:alpha val="43137"/>
                            </a:srgbClr>
                          </a:outerShdw>
                        </a:effectLst>
                      </a:endParaRPr>
                    </a:p>
                  </a:txBody>
                  <a:tcPr marL="68580" marR="68580">
                    <a:solidFill>
                      <a:srgbClr val="00A4A4"/>
                    </a:solidFill>
                  </a:tcPr>
                </a:tc>
                <a:tc>
                  <a:txBody>
                    <a:bodyPr/>
                    <a:lstStyle/>
                    <a:p>
                      <a:pPr algn="ctr"/>
                      <a:endParaRPr lang="en-IN" u="sng" dirty="0">
                        <a:solidFill>
                          <a:schemeClr val="bg1"/>
                        </a:solidFill>
                      </a:endParaRPr>
                    </a:p>
                    <a:p>
                      <a:pPr algn="ctr"/>
                      <a:r>
                        <a:rPr lang="en-IN" i="1" u="sng" dirty="0">
                          <a:solidFill>
                            <a:schemeClr val="tx1"/>
                          </a:solidFill>
                        </a:rPr>
                        <a:t>AUTHOR(S)</a:t>
                      </a:r>
                      <a:endParaRPr lang="en-US" b="1" i="1" u="sng" dirty="0">
                        <a:solidFill>
                          <a:schemeClr val="tx1"/>
                        </a:solidFill>
                      </a:endParaRPr>
                    </a:p>
                  </a:txBody>
                  <a:tcPr marL="68580" marR="68580">
                    <a:solidFill>
                      <a:srgbClr val="00A4A4"/>
                    </a:solidFill>
                  </a:tcPr>
                </a:tc>
                <a:tc>
                  <a:txBody>
                    <a:bodyPr/>
                    <a:lstStyle/>
                    <a:p>
                      <a:pPr algn="ctr"/>
                      <a:r>
                        <a:rPr lang="en-IN" i="1" u="sng" dirty="0">
                          <a:solidFill>
                            <a:schemeClr val="tx1"/>
                          </a:solidFill>
                        </a:rPr>
                        <a:t>SOURCE</a:t>
                      </a:r>
                    </a:p>
                    <a:p>
                      <a:pPr algn="ctr"/>
                      <a:r>
                        <a:rPr lang="en-IN" i="1" u="sng" dirty="0">
                          <a:solidFill>
                            <a:schemeClr val="tx1"/>
                          </a:solidFill>
                        </a:rPr>
                        <a:t>(DETAILS OF PUBLICATION)</a:t>
                      </a:r>
                      <a:endParaRPr lang="en-US" i="1" u="sng" dirty="0">
                        <a:solidFill>
                          <a:schemeClr val="tx1"/>
                        </a:solidFill>
                      </a:endParaRPr>
                    </a:p>
                  </a:txBody>
                  <a:tcPr marL="68580" marR="68580">
                    <a:solidFill>
                      <a:srgbClr val="00A4A4"/>
                    </a:solidFill>
                  </a:tcPr>
                </a:tc>
                <a:tc>
                  <a:txBody>
                    <a:bodyPr/>
                    <a:lstStyle/>
                    <a:p>
                      <a:pPr algn="ctr"/>
                      <a:endParaRPr lang="en-IN" u="sng" dirty="0">
                        <a:solidFill>
                          <a:schemeClr val="bg1"/>
                        </a:solidFill>
                      </a:endParaRPr>
                    </a:p>
                    <a:p>
                      <a:pPr algn="ctr"/>
                      <a:r>
                        <a:rPr lang="en-IN" i="1" u="sng" dirty="0">
                          <a:solidFill>
                            <a:schemeClr val="tx1"/>
                          </a:solidFill>
                        </a:rPr>
                        <a:t>FINDINGS</a:t>
                      </a:r>
                      <a:endParaRPr lang="en-US" b="1" i="1" u="sng" dirty="0">
                        <a:solidFill>
                          <a:schemeClr val="tx1"/>
                        </a:solidFill>
                      </a:endParaRPr>
                    </a:p>
                  </a:txBody>
                  <a:tcPr marL="68580" marR="68580">
                    <a:solidFill>
                      <a:srgbClr val="00A4A4"/>
                    </a:solidFill>
                  </a:tcPr>
                </a:tc>
                <a:extLst>
                  <a:ext uri="{0D108BD9-81ED-4DB2-BD59-A6C34878D82A}">
                    <a16:rowId xmlns="" xmlns:a16="http://schemas.microsoft.com/office/drawing/2014/main" val="10000"/>
                  </a:ext>
                </a:extLst>
              </a:tr>
              <a:tr h="2443186">
                <a:tc>
                  <a:txBody>
                    <a:bodyPr/>
                    <a:lstStyle/>
                    <a:p>
                      <a:r>
                        <a:rPr lang="en-US" dirty="0">
                          <a:solidFill>
                            <a:srgbClr val="FFC000"/>
                          </a:solidFill>
                        </a:rPr>
                        <a:t>1</a:t>
                      </a:r>
                    </a:p>
                  </a:txBody>
                  <a:tcPr marL="68580" marR="68580">
                    <a:solidFill>
                      <a:srgbClr val="00206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solidFill>
                        </a:rPr>
                        <a:t>Using Random Forests for Handwritten Digit Recognition</a:t>
                      </a:r>
                      <a:endParaRPr lang="en-US" dirty="0">
                        <a:solidFill>
                          <a:schemeClr val="bg1"/>
                        </a:solidFill>
                      </a:endParaRPr>
                    </a:p>
                  </a:txBody>
                  <a:tcPr marL="68580" marR="68580">
                    <a:solidFill>
                      <a:srgbClr val="002060"/>
                    </a:solidFill>
                  </a:tcPr>
                </a:tc>
                <a:tc>
                  <a:txBody>
                    <a:bodyPr/>
                    <a:lstStyle/>
                    <a:p>
                      <a:pPr>
                        <a:buClr>
                          <a:srgbClr val="FFC000"/>
                        </a:buClr>
                        <a:buFont typeface="Wingdings" pitchFamily="2" charset="2"/>
                        <a:buChar char="v"/>
                      </a:pPr>
                      <a:r>
                        <a:rPr lang="en-US" sz="1800" u="none" strike="noStrike" kern="1200" dirty="0">
                          <a:solidFill>
                            <a:schemeClr val="bg1"/>
                          </a:solidFill>
                        </a:rPr>
                        <a:t>S. Bernard</a:t>
                      </a:r>
                    </a:p>
                    <a:p>
                      <a:pPr>
                        <a:buClr>
                          <a:srgbClr val="FFC000"/>
                        </a:buClr>
                        <a:buFont typeface="Wingdings" pitchFamily="2" charset="2"/>
                        <a:buChar char="v"/>
                      </a:pPr>
                      <a:r>
                        <a:rPr lang="en-US" sz="1800" u="none" strike="noStrike" kern="1200" dirty="0">
                          <a:solidFill>
                            <a:schemeClr val="bg1"/>
                          </a:solidFill>
                        </a:rPr>
                        <a:t>S. Adam</a:t>
                      </a:r>
                    </a:p>
                    <a:p>
                      <a:pPr>
                        <a:buClr>
                          <a:srgbClr val="FFC000"/>
                        </a:buClr>
                        <a:buFont typeface="Wingdings" pitchFamily="2" charset="2"/>
                        <a:buChar char="v"/>
                      </a:pPr>
                      <a:r>
                        <a:rPr lang="en-US" sz="1800" u="sng" kern="1200" dirty="0">
                          <a:solidFill>
                            <a:schemeClr val="bg1"/>
                          </a:solidFill>
                        </a:rPr>
                        <a:t>L. </a:t>
                      </a:r>
                      <a:r>
                        <a:rPr lang="en-US" sz="1800" u="sng" kern="1200" dirty="0" err="1">
                          <a:solidFill>
                            <a:schemeClr val="bg1"/>
                          </a:solidFill>
                        </a:rPr>
                        <a:t>Heutte</a:t>
                      </a:r>
                      <a:r>
                        <a:rPr lang="fr-FR" dirty="0">
                          <a:solidFill>
                            <a:schemeClr val="bg1"/>
                          </a:solidFill>
                        </a:rPr>
                        <a:t/>
                      </a:r>
                      <a:br>
                        <a:rPr lang="fr-FR" dirty="0">
                          <a:solidFill>
                            <a:schemeClr val="bg1"/>
                          </a:solidFill>
                        </a:rPr>
                      </a:br>
                      <a:endParaRPr lang="en-US" dirty="0">
                        <a:solidFill>
                          <a:schemeClr val="bg1"/>
                        </a:solidFill>
                      </a:endParaRPr>
                    </a:p>
                  </a:txBody>
                  <a:tcPr marL="68580" marR="68580">
                    <a:solidFill>
                      <a:srgbClr val="002060"/>
                    </a:solidFill>
                  </a:tcPr>
                </a:tc>
                <a:tc>
                  <a:txBody>
                    <a:bodyPr/>
                    <a:lstStyle/>
                    <a:p>
                      <a:r>
                        <a:rPr lang="en-IN" dirty="0">
                          <a:solidFill>
                            <a:schemeClr val="bg1"/>
                          </a:solidFill>
                        </a:rPr>
                        <a:t>IEEE</a:t>
                      </a:r>
                      <a:r>
                        <a:rPr lang="en-IN" baseline="0" dirty="0">
                          <a:solidFill>
                            <a:schemeClr val="bg1"/>
                          </a:solidFill>
                        </a:rPr>
                        <a:t> </a:t>
                      </a:r>
                    </a:p>
                    <a:p>
                      <a:r>
                        <a:rPr lang="en-IN" baseline="0" dirty="0">
                          <a:solidFill>
                            <a:schemeClr val="bg1"/>
                          </a:solidFill>
                        </a:rPr>
                        <a:t>(</a:t>
                      </a:r>
                      <a:r>
                        <a:rPr lang="en-US" sz="1800" kern="1200" dirty="0">
                          <a:solidFill>
                            <a:schemeClr val="bg1"/>
                          </a:solidFill>
                        </a:rPr>
                        <a:t> </a:t>
                      </a:r>
                      <a:r>
                        <a:rPr lang="en-US" sz="1800" u="none" strike="noStrike" kern="1200" dirty="0">
                          <a:solidFill>
                            <a:schemeClr val="bg1"/>
                          </a:solidFill>
                        </a:rPr>
                        <a:t>Ninth International Conference on Document Analysis and Recognition (ICDAR 2007)</a:t>
                      </a:r>
                      <a:r>
                        <a:rPr lang="en-IN" baseline="0" dirty="0">
                          <a:solidFill>
                            <a:schemeClr val="bg1"/>
                          </a:solidFill>
                        </a:rPr>
                        <a:t>)</a:t>
                      </a:r>
                      <a:endParaRPr lang="en-US" dirty="0">
                        <a:solidFill>
                          <a:schemeClr val="bg1"/>
                        </a:solidFill>
                      </a:endParaRPr>
                    </a:p>
                  </a:txBody>
                  <a:tcPr marL="68580" marR="68580">
                    <a:solidFill>
                      <a:srgbClr val="002060"/>
                    </a:solidFill>
                  </a:tcPr>
                </a:tc>
                <a:tc>
                  <a:txBody>
                    <a:bodyPr/>
                    <a:lstStyle/>
                    <a:p>
                      <a:pPr>
                        <a:buClr>
                          <a:srgbClr val="FFC000"/>
                        </a:buClr>
                        <a:buSzPct val="112000"/>
                        <a:buFont typeface="Wingdings" pitchFamily="2" charset="2"/>
                        <a:buChar char="v"/>
                      </a:pPr>
                      <a:r>
                        <a:rPr lang="en-US" sz="1600" kern="1200" dirty="0">
                          <a:solidFill>
                            <a:schemeClr val="bg1"/>
                          </a:solidFill>
                        </a:rPr>
                        <a:t>This aims at studying those methods in a strictly pragmatic approach, in order to provide rules on parameter settings for practitioners.</a:t>
                      </a:r>
                    </a:p>
                    <a:p>
                      <a:pPr>
                        <a:buClr>
                          <a:srgbClr val="FFC000"/>
                        </a:buClr>
                        <a:buSzPct val="112000"/>
                        <a:buFont typeface="Wingdings" pitchFamily="2" charset="2"/>
                        <a:buChar char="v"/>
                      </a:pPr>
                      <a:r>
                        <a:rPr lang="en-US" sz="1600" kern="1200" dirty="0">
                          <a:solidFill>
                            <a:schemeClr val="bg1"/>
                          </a:solidFill>
                        </a:rPr>
                        <a:t>For that purpose we have experimented the forest-RI algorithm, considered as the random forest reference method, on the MNIST handwritten digits database.</a:t>
                      </a:r>
                      <a:endParaRPr lang="en-US" sz="1600" b="0" i="0" kern="1200" dirty="0">
                        <a:solidFill>
                          <a:schemeClr val="bg1"/>
                        </a:solidFill>
                        <a:latin typeface="+mn-lt"/>
                        <a:ea typeface="+mn-ea"/>
                        <a:cs typeface="+mn-cs"/>
                      </a:endParaRPr>
                    </a:p>
                  </a:txBody>
                  <a:tcPr marL="68580" marR="68580">
                    <a:solidFill>
                      <a:srgbClr val="002060"/>
                    </a:solidFill>
                  </a:tcPr>
                </a:tc>
                <a:extLst>
                  <a:ext uri="{0D108BD9-81ED-4DB2-BD59-A6C34878D82A}">
                    <a16:rowId xmlns="" xmlns:a16="http://schemas.microsoft.com/office/drawing/2014/main" val="10001"/>
                  </a:ext>
                </a:extLst>
              </a:tr>
            </a:tbl>
          </a:graphicData>
        </a:graphic>
      </p:graphicFrame>
      <p:graphicFrame>
        <p:nvGraphicFramePr>
          <p:cNvPr id="5" name="Table 4">
            <a:extLst>
              <a:ext uri="{FF2B5EF4-FFF2-40B4-BE49-F238E27FC236}">
                <a16:creationId xmlns="" xmlns:a16="http://schemas.microsoft.com/office/drawing/2014/main" id="{88B5D687-CB84-49BD-BBEB-D79DE5618610}"/>
              </a:ext>
            </a:extLst>
          </p:cNvPr>
          <p:cNvGraphicFramePr>
            <a:graphicFrameLocks noGrp="1"/>
          </p:cNvGraphicFramePr>
          <p:nvPr>
            <p:extLst>
              <p:ext uri="{D42A27DB-BD31-4B8C-83A1-F6EECF244321}">
                <p14:modId xmlns="" xmlns:p14="http://schemas.microsoft.com/office/powerpoint/2010/main" val="2991230819"/>
              </p:ext>
            </p:extLst>
          </p:nvPr>
        </p:nvGraphicFramePr>
        <p:xfrm>
          <a:off x="0" y="4196741"/>
          <a:ext cx="9144000" cy="2804160"/>
        </p:xfrm>
        <a:graphic>
          <a:graphicData uri="http://schemas.openxmlformats.org/drawingml/2006/table">
            <a:tbl>
              <a:tblPr firstRow="1" lastRow="1" bandRow="1">
                <a:tableStyleId>{5C22544A-7EE6-4342-B048-85BDC9FD1C3A}</a:tableStyleId>
              </a:tblPr>
              <a:tblGrid>
                <a:gridCol w="387626">
                  <a:extLst>
                    <a:ext uri="{9D8B030D-6E8A-4147-A177-3AD203B41FA5}">
                      <a16:colId xmlns="" xmlns:a16="http://schemas.microsoft.com/office/drawing/2014/main" val="20000"/>
                    </a:ext>
                  </a:extLst>
                </a:gridCol>
                <a:gridCol w="1649896">
                  <a:extLst>
                    <a:ext uri="{9D8B030D-6E8A-4147-A177-3AD203B41FA5}">
                      <a16:colId xmlns="" xmlns:a16="http://schemas.microsoft.com/office/drawing/2014/main" val="20001"/>
                    </a:ext>
                  </a:extLst>
                </a:gridCol>
                <a:gridCol w="1361660">
                  <a:extLst>
                    <a:ext uri="{9D8B030D-6E8A-4147-A177-3AD203B41FA5}">
                      <a16:colId xmlns="" xmlns:a16="http://schemas.microsoft.com/office/drawing/2014/main" val="20002"/>
                    </a:ext>
                  </a:extLst>
                </a:gridCol>
                <a:gridCol w="1958636">
                  <a:extLst>
                    <a:ext uri="{9D8B030D-6E8A-4147-A177-3AD203B41FA5}">
                      <a16:colId xmlns="" xmlns:a16="http://schemas.microsoft.com/office/drawing/2014/main" val="20003"/>
                    </a:ext>
                  </a:extLst>
                </a:gridCol>
                <a:gridCol w="3786182">
                  <a:extLst>
                    <a:ext uri="{9D8B030D-6E8A-4147-A177-3AD203B41FA5}">
                      <a16:colId xmlns="" xmlns:a16="http://schemas.microsoft.com/office/drawing/2014/main" val="20004"/>
                    </a:ext>
                  </a:extLst>
                </a:gridCol>
              </a:tblGrid>
              <a:tr h="2703220">
                <a:tc>
                  <a:txBody>
                    <a:bodyPr/>
                    <a:lstStyle/>
                    <a:p>
                      <a:r>
                        <a:rPr lang="en-IN" b="1" dirty="0">
                          <a:solidFill>
                            <a:srgbClr val="FFC000"/>
                          </a:solidFill>
                        </a:rPr>
                        <a:t>2</a:t>
                      </a:r>
                      <a:endParaRPr lang="en-US" b="1" dirty="0">
                        <a:solidFill>
                          <a:srgbClr val="FFC000"/>
                        </a:solidFill>
                      </a:endParaRPr>
                    </a:p>
                  </a:txBody>
                  <a:tcPr marL="68580" marR="68580">
                    <a:solidFill>
                      <a:srgbClr val="002060"/>
                    </a:solidFill>
                  </a:tcPr>
                </a:tc>
                <a:tc>
                  <a:txBody>
                    <a:bodyPr/>
                    <a:lstStyle/>
                    <a:p>
                      <a:r>
                        <a:rPr lang="en-US" sz="1800" b="1" i="0" kern="1200" dirty="0">
                          <a:solidFill>
                            <a:schemeClr val="bg1"/>
                          </a:solidFill>
                          <a:latin typeface="+mn-lt"/>
                          <a:ea typeface="+mn-ea"/>
                          <a:cs typeface="+mn-cs"/>
                        </a:rPr>
                        <a:t>On-line handwritten digit recognition based on trajectory and velocity modeling</a:t>
                      </a:r>
                    </a:p>
                  </a:txBody>
                  <a:tcPr marL="68580" marR="68580">
                    <a:solidFill>
                      <a:srgbClr val="002060"/>
                    </a:solidFill>
                  </a:tcPr>
                </a:tc>
                <a:tc>
                  <a:txBody>
                    <a:bodyPr/>
                    <a:lstStyle/>
                    <a:p>
                      <a:pPr>
                        <a:buClr>
                          <a:srgbClr val="FFC000"/>
                        </a:buClr>
                        <a:buSzPct val="125000"/>
                        <a:buFont typeface="Wingdings" pitchFamily="2" charset="2"/>
                        <a:buChar char="Ø"/>
                      </a:pPr>
                      <a:r>
                        <a:rPr lang="en-US" sz="1800" b="1" i="0" u="none" strike="noStrike" kern="1200" dirty="0" err="1">
                          <a:solidFill>
                            <a:schemeClr val="bg1"/>
                          </a:solidFill>
                          <a:latin typeface="+mn-lt"/>
                          <a:ea typeface="+mn-ea"/>
                          <a:cs typeface="+mn-cs"/>
                        </a:rPr>
                        <a:t>MonjiKheralla</a:t>
                      </a:r>
                      <a:endParaRPr lang="en-US" sz="1800" b="1" i="0" u="none" strike="noStrike" kern="1200" dirty="0">
                        <a:solidFill>
                          <a:schemeClr val="bg1"/>
                        </a:solidFill>
                        <a:latin typeface="+mn-lt"/>
                        <a:ea typeface="+mn-ea"/>
                        <a:cs typeface="+mn-cs"/>
                      </a:endParaRPr>
                    </a:p>
                    <a:p>
                      <a:pPr>
                        <a:buClr>
                          <a:srgbClr val="FFC000"/>
                        </a:buClr>
                        <a:buSzPct val="125000"/>
                        <a:buFont typeface="Wingdings" pitchFamily="2" charset="2"/>
                        <a:buChar char="Ø"/>
                      </a:pPr>
                      <a:r>
                        <a:rPr lang="en-US" sz="1800" b="1" i="0" u="none" strike="noStrike" kern="1200" dirty="0" err="1">
                          <a:solidFill>
                            <a:schemeClr val="bg1"/>
                          </a:solidFill>
                          <a:latin typeface="+mn-lt"/>
                          <a:ea typeface="+mn-ea"/>
                          <a:cs typeface="+mn-cs"/>
                        </a:rPr>
                        <a:t>LobnaHaddad</a:t>
                      </a:r>
                      <a:endParaRPr lang="en-US" sz="1800" b="1" i="0" u="none" strike="noStrike" kern="1200" dirty="0">
                        <a:solidFill>
                          <a:schemeClr val="bg1"/>
                        </a:solidFill>
                        <a:latin typeface="+mn-lt"/>
                        <a:ea typeface="+mn-ea"/>
                        <a:cs typeface="+mn-cs"/>
                      </a:endParaRPr>
                    </a:p>
                    <a:p>
                      <a:pPr>
                        <a:buClr>
                          <a:srgbClr val="FFC000"/>
                        </a:buClr>
                        <a:buSzPct val="125000"/>
                        <a:buFont typeface="Wingdings" pitchFamily="2" charset="2"/>
                        <a:buChar char="Ø"/>
                      </a:pPr>
                      <a:r>
                        <a:rPr lang="en-US" sz="1800" b="1" i="0" u="none" strike="noStrike" kern="1200" dirty="0">
                          <a:solidFill>
                            <a:schemeClr val="bg1"/>
                          </a:solidFill>
                          <a:latin typeface="+mn-lt"/>
                          <a:ea typeface="+mn-ea"/>
                          <a:cs typeface="+mn-cs"/>
                        </a:rPr>
                        <a:t>Adel </a:t>
                      </a:r>
                      <a:r>
                        <a:rPr lang="en-US" sz="1800" b="1" i="0" u="none" strike="noStrike" kern="1200" dirty="0" err="1">
                          <a:solidFill>
                            <a:schemeClr val="bg1"/>
                          </a:solidFill>
                          <a:latin typeface="+mn-lt"/>
                          <a:ea typeface="+mn-ea"/>
                          <a:cs typeface="+mn-cs"/>
                        </a:rPr>
                        <a:t>M.Alimi</a:t>
                      </a:r>
                      <a:endParaRPr lang="en-US" sz="1800" b="1" i="0" u="none" strike="noStrike" kern="1200" dirty="0">
                        <a:solidFill>
                          <a:schemeClr val="bg1"/>
                        </a:solidFill>
                        <a:latin typeface="+mn-lt"/>
                        <a:ea typeface="+mn-ea"/>
                        <a:cs typeface="+mn-cs"/>
                      </a:endParaRPr>
                    </a:p>
                    <a:p>
                      <a:pPr>
                        <a:buClr>
                          <a:srgbClr val="FFC000"/>
                        </a:buClr>
                        <a:buSzPct val="125000"/>
                        <a:buFont typeface="Wingdings" pitchFamily="2" charset="2"/>
                        <a:buChar char="Ø"/>
                      </a:pPr>
                      <a:r>
                        <a:rPr lang="en-US" sz="1800" b="1" i="0" u="none" strike="noStrike" kern="1200" dirty="0" err="1">
                          <a:solidFill>
                            <a:schemeClr val="bg1"/>
                          </a:solidFill>
                          <a:latin typeface="+mn-lt"/>
                          <a:ea typeface="+mn-ea"/>
                          <a:cs typeface="+mn-cs"/>
                        </a:rPr>
                        <a:t>AmarMitiche</a:t>
                      </a:r>
                      <a:endParaRPr lang="en-US" sz="1800" b="1" i="0" u="none" strike="noStrike" kern="1200" dirty="0">
                        <a:solidFill>
                          <a:schemeClr val="bg1"/>
                        </a:solidFill>
                        <a:latin typeface="+mn-lt"/>
                        <a:ea typeface="+mn-ea"/>
                        <a:cs typeface="+mn-cs"/>
                      </a:endParaRPr>
                    </a:p>
                  </a:txBody>
                  <a:tcPr marL="68580" marR="68580">
                    <a:solidFill>
                      <a:srgbClr val="002060"/>
                    </a:solidFill>
                  </a:tcPr>
                </a:tc>
                <a:tc>
                  <a:txBody>
                    <a:bodyPr/>
                    <a:lstStyle/>
                    <a:p>
                      <a:r>
                        <a:rPr lang="en-US" sz="1600" b="1" i="0" kern="1200" dirty="0">
                          <a:solidFill>
                            <a:schemeClr val="bg1"/>
                          </a:solidFill>
                          <a:latin typeface="+mn-lt"/>
                          <a:ea typeface="+mn-ea"/>
                          <a:cs typeface="+mn-cs"/>
                        </a:rPr>
                        <a:t>Elsevier--</a:t>
                      </a:r>
                    </a:p>
                    <a:p>
                      <a:r>
                        <a:rPr lang="en-US" sz="1600" b="1" i="0" kern="1200" dirty="0">
                          <a:solidFill>
                            <a:schemeClr val="bg1"/>
                          </a:solidFill>
                          <a:latin typeface="+mn-lt"/>
                          <a:ea typeface="+mn-ea"/>
                          <a:cs typeface="+mn-cs"/>
                        </a:rPr>
                        <a:t>The General Direction of Scientific Research and Technological Renovation (DGRSRT), Tunisia, under the ARUB program</a:t>
                      </a:r>
                    </a:p>
                    <a:p>
                      <a:r>
                        <a:rPr lang="en-US" sz="1600" b="1" i="0" kern="1200" dirty="0">
                          <a:solidFill>
                            <a:schemeClr val="bg1"/>
                          </a:solidFill>
                          <a:latin typeface="+mn-lt"/>
                          <a:ea typeface="+mn-ea"/>
                          <a:cs typeface="+mn-cs"/>
                        </a:rPr>
                        <a:t>, 2008</a:t>
                      </a:r>
                    </a:p>
                    <a:p>
                      <a:r>
                        <a:rPr lang="en-US" sz="1800" b="1" i="0" kern="1200" dirty="0">
                          <a:solidFill>
                            <a:schemeClr val="bg1"/>
                          </a:solidFill>
                          <a:latin typeface="+mn-lt"/>
                          <a:ea typeface="+mn-ea"/>
                          <a:cs typeface="+mn-cs"/>
                        </a:rPr>
                        <a:t> </a:t>
                      </a:r>
                      <a:endParaRPr lang="en-US" b="1" dirty="0">
                        <a:solidFill>
                          <a:schemeClr val="bg1"/>
                        </a:solidFill>
                      </a:endParaRPr>
                    </a:p>
                  </a:txBody>
                  <a:tcPr marL="68580" marR="68580">
                    <a:solidFill>
                      <a:srgbClr val="002060"/>
                    </a:solidFill>
                  </a:tcPr>
                </a:tc>
                <a:tc>
                  <a:txBody>
                    <a:bodyPr/>
                    <a:lstStyle/>
                    <a:p>
                      <a:pPr>
                        <a:buClr>
                          <a:srgbClr val="FFC000"/>
                        </a:buClr>
                        <a:buSzPct val="124000"/>
                        <a:buFont typeface="Wingdings" pitchFamily="2" charset="2"/>
                        <a:buChar char="Ø"/>
                      </a:pPr>
                      <a:r>
                        <a:rPr lang="en-US" sz="1600" b="1" i="0" kern="1200" dirty="0">
                          <a:solidFill>
                            <a:schemeClr val="bg1"/>
                          </a:solidFill>
                          <a:latin typeface="+mn-lt"/>
                          <a:ea typeface="+mn-ea"/>
                          <a:cs typeface="+mn-cs"/>
                        </a:rPr>
                        <a:t> A system and associated methodology recognizes an Arabic like alphanumeric character using fuzzy modeling.</a:t>
                      </a:r>
                    </a:p>
                    <a:p>
                      <a:pPr>
                        <a:buClr>
                          <a:srgbClr val="FFC000"/>
                        </a:buClr>
                        <a:buSzPct val="124000"/>
                        <a:buFont typeface="Wingdings" pitchFamily="2" charset="2"/>
                        <a:buChar char="Ø"/>
                      </a:pPr>
                      <a:r>
                        <a:rPr lang="en-US" sz="1600" b="1" i="0" kern="1200" dirty="0">
                          <a:solidFill>
                            <a:schemeClr val="bg1"/>
                          </a:solidFill>
                          <a:latin typeface="+mn-lt"/>
                          <a:ea typeface="+mn-ea"/>
                          <a:cs typeface="+mn-cs"/>
                        </a:rPr>
                        <a:t>The method receives a handwritten Arabic like alphanumeric character, stores fuzzy models of a plurality of Arabic like alphanumeric characters…</a:t>
                      </a:r>
                      <a:endParaRPr lang="en-US" sz="1600" b="1" dirty="0">
                        <a:solidFill>
                          <a:schemeClr val="bg1"/>
                        </a:solidFill>
                      </a:endParaRPr>
                    </a:p>
                  </a:txBody>
                  <a:tcPr marL="68580" marR="68580">
                    <a:solidFill>
                      <a:srgbClr val="002060"/>
                    </a:solidFill>
                  </a:tcPr>
                </a:tc>
                <a:extLst>
                  <a:ext uri="{0D108BD9-81ED-4DB2-BD59-A6C34878D82A}">
                    <a16:rowId xmlns=""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533880133"/>
              </p:ext>
            </p:extLst>
          </p:nvPr>
        </p:nvGraphicFramePr>
        <p:xfrm>
          <a:off x="1" y="0"/>
          <a:ext cx="9143999" cy="4087242"/>
        </p:xfrm>
        <a:graphic>
          <a:graphicData uri="http://schemas.openxmlformats.org/drawingml/2006/table">
            <a:tbl>
              <a:tblPr firstRow="1" bandRow="1">
                <a:tableStyleId>{5C22544A-7EE6-4342-B048-85BDC9FD1C3A}</a:tableStyleId>
              </a:tblPr>
              <a:tblGrid>
                <a:gridCol w="242761">
                  <a:extLst>
                    <a:ext uri="{9D8B030D-6E8A-4147-A177-3AD203B41FA5}">
                      <a16:colId xmlns="" xmlns:a16="http://schemas.microsoft.com/office/drawing/2014/main" val="20000"/>
                    </a:ext>
                  </a:extLst>
                </a:gridCol>
                <a:gridCol w="1650315">
                  <a:extLst>
                    <a:ext uri="{9D8B030D-6E8A-4147-A177-3AD203B41FA5}">
                      <a16:colId xmlns="" xmlns:a16="http://schemas.microsoft.com/office/drawing/2014/main" val="20001"/>
                    </a:ext>
                  </a:extLst>
                </a:gridCol>
                <a:gridCol w="1277507">
                  <a:extLst>
                    <a:ext uri="{9D8B030D-6E8A-4147-A177-3AD203B41FA5}">
                      <a16:colId xmlns="" xmlns:a16="http://schemas.microsoft.com/office/drawing/2014/main" val="20002"/>
                    </a:ext>
                  </a:extLst>
                </a:gridCol>
                <a:gridCol w="2580144">
                  <a:extLst>
                    <a:ext uri="{9D8B030D-6E8A-4147-A177-3AD203B41FA5}">
                      <a16:colId xmlns="" xmlns:a16="http://schemas.microsoft.com/office/drawing/2014/main" val="20003"/>
                    </a:ext>
                  </a:extLst>
                </a:gridCol>
                <a:gridCol w="3393272">
                  <a:extLst>
                    <a:ext uri="{9D8B030D-6E8A-4147-A177-3AD203B41FA5}">
                      <a16:colId xmlns="" xmlns:a16="http://schemas.microsoft.com/office/drawing/2014/main" val="20004"/>
                    </a:ext>
                  </a:extLst>
                </a:gridCol>
              </a:tblGrid>
              <a:tr h="4087242">
                <a:tc>
                  <a:txBody>
                    <a:bodyPr/>
                    <a:lstStyle/>
                    <a:p>
                      <a:r>
                        <a:rPr lang="en-IN" b="1" dirty="0">
                          <a:solidFill>
                            <a:srgbClr val="FFC000"/>
                          </a:solidFill>
                        </a:rPr>
                        <a:t>3</a:t>
                      </a:r>
                      <a:endParaRPr lang="en-US" b="1" dirty="0">
                        <a:solidFill>
                          <a:srgbClr val="FFC000"/>
                        </a:solidFill>
                      </a:endParaRPr>
                    </a:p>
                  </a:txBody>
                  <a:tcPr marL="68580" marR="68580">
                    <a:solidFill>
                      <a:srgbClr val="00206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mn-lt"/>
                          <a:ea typeface="+mn-ea"/>
                          <a:cs typeface="+mn-cs"/>
                        </a:rPr>
                        <a:t>Handwritten Digit Recognition Using Chemical Reaction Optimization</a:t>
                      </a:r>
                    </a:p>
                  </a:txBody>
                  <a:tcPr marL="68580" marR="68580">
                    <a:solidFill>
                      <a:srgbClr val="002060"/>
                    </a:solidFill>
                  </a:tcPr>
                </a:tc>
                <a:tc>
                  <a:txBody>
                    <a:bodyPr/>
                    <a:lstStyle/>
                    <a:p>
                      <a:pPr>
                        <a:buClr>
                          <a:srgbClr val="FFC000"/>
                        </a:buClr>
                        <a:buSzPct val="124000"/>
                        <a:buFont typeface="Wingdings" pitchFamily="2" charset="2"/>
                        <a:buChar char="v"/>
                      </a:pPr>
                      <a:r>
                        <a:rPr lang="en-US" sz="1800" b="1" i="0" u="none" strike="noStrike" kern="1200" dirty="0" err="1">
                          <a:solidFill>
                            <a:schemeClr val="bg1"/>
                          </a:solidFill>
                          <a:latin typeface="+mn-lt"/>
                          <a:ea typeface="+mn-ea"/>
                          <a:cs typeface="+mn-cs"/>
                        </a:rPr>
                        <a:t>Pritam</a:t>
                      </a:r>
                      <a:r>
                        <a:rPr lang="en-US" sz="1800" b="1" i="0" u="none" strike="noStrike" kern="1200" dirty="0">
                          <a:solidFill>
                            <a:schemeClr val="bg1"/>
                          </a:solidFill>
                          <a:latin typeface="+mn-lt"/>
                          <a:ea typeface="+mn-ea"/>
                          <a:cs typeface="+mn-cs"/>
                        </a:rPr>
                        <a:t> Khan </a:t>
                      </a:r>
                      <a:r>
                        <a:rPr lang="en-US" sz="1800" b="1" i="0" u="none" strike="noStrike" kern="1200" dirty="0" err="1">
                          <a:solidFill>
                            <a:schemeClr val="bg1"/>
                          </a:solidFill>
                          <a:latin typeface="+mn-lt"/>
                          <a:ea typeface="+mn-ea"/>
                          <a:cs typeface="+mn-cs"/>
                        </a:rPr>
                        <a:t>Boni</a:t>
                      </a:r>
                      <a:endParaRPr lang="en-US" sz="1800" b="1" i="0" u="none" strike="noStrike" kern="1200" dirty="0">
                        <a:solidFill>
                          <a:schemeClr val="bg1"/>
                        </a:solidFill>
                        <a:latin typeface="+mn-lt"/>
                        <a:ea typeface="+mn-ea"/>
                        <a:cs typeface="+mn-cs"/>
                      </a:endParaRPr>
                    </a:p>
                    <a:p>
                      <a:pPr>
                        <a:buClr>
                          <a:srgbClr val="FFC000"/>
                        </a:buClr>
                        <a:buSzPct val="124000"/>
                        <a:buFont typeface="Wingdings" pitchFamily="2" charset="2"/>
                        <a:buChar char="v"/>
                      </a:pPr>
                      <a:r>
                        <a:rPr lang="en-US" sz="1800" b="1" i="0" u="none" strike="noStrike" kern="1200" dirty="0" err="1">
                          <a:solidFill>
                            <a:schemeClr val="bg1"/>
                          </a:solidFill>
                          <a:latin typeface="+mn-lt"/>
                          <a:ea typeface="+mn-ea"/>
                          <a:cs typeface="+mn-cs"/>
                        </a:rPr>
                        <a:t>Bappy</a:t>
                      </a:r>
                      <a:r>
                        <a:rPr lang="en-US" sz="1800" b="1" i="0" u="none" strike="noStrike" kern="1200" dirty="0">
                          <a:solidFill>
                            <a:schemeClr val="bg1"/>
                          </a:solidFill>
                          <a:latin typeface="+mn-lt"/>
                          <a:ea typeface="+mn-ea"/>
                          <a:cs typeface="+mn-cs"/>
                        </a:rPr>
                        <a:t> </a:t>
                      </a:r>
                      <a:r>
                        <a:rPr lang="en-US" sz="1800" b="1" i="0" u="none" strike="noStrike" kern="1200" dirty="0" err="1">
                          <a:solidFill>
                            <a:schemeClr val="bg1"/>
                          </a:solidFill>
                          <a:latin typeface="+mn-lt"/>
                          <a:ea typeface="+mn-ea"/>
                          <a:cs typeface="+mn-cs"/>
                        </a:rPr>
                        <a:t>Shahriar</a:t>
                      </a:r>
                      <a:r>
                        <a:rPr lang="en-US" sz="1800" b="1" i="0" u="none" strike="noStrike" kern="1200" dirty="0">
                          <a:solidFill>
                            <a:schemeClr val="bg1"/>
                          </a:solidFill>
                          <a:latin typeface="+mn-lt"/>
                          <a:ea typeface="+mn-ea"/>
                          <a:cs typeface="+mn-cs"/>
                        </a:rPr>
                        <a:t> </a:t>
                      </a:r>
                      <a:r>
                        <a:rPr lang="en-US" sz="1800" b="1" i="0" u="none" strike="noStrike" kern="1200" dirty="0" err="1">
                          <a:solidFill>
                            <a:schemeClr val="bg1"/>
                          </a:solidFill>
                          <a:latin typeface="+mn-lt"/>
                          <a:ea typeface="+mn-ea"/>
                          <a:cs typeface="+mn-cs"/>
                        </a:rPr>
                        <a:t>Abir</a:t>
                      </a:r>
                      <a:endParaRPr lang="en-US" sz="1800" b="1" i="0" u="none" strike="noStrike" kern="1200" dirty="0">
                        <a:solidFill>
                          <a:schemeClr val="bg1"/>
                        </a:solidFill>
                        <a:latin typeface="+mn-lt"/>
                        <a:ea typeface="+mn-ea"/>
                        <a:cs typeface="+mn-cs"/>
                      </a:endParaRPr>
                    </a:p>
                    <a:p>
                      <a:pPr>
                        <a:buClr>
                          <a:srgbClr val="FFC000"/>
                        </a:buClr>
                        <a:buSzPct val="124000"/>
                        <a:buFont typeface="Wingdings" pitchFamily="2" charset="2"/>
                        <a:buChar char="v"/>
                      </a:pPr>
                      <a:r>
                        <a:rPr lang="en-US" sz="1800" b="1" i="0" u="none" strike="noStrike" kern="1200" dirty="0" err="1">
                          <a:solidFill>
                            <a:schemeClr val="bg1"/>
                          </a:solidFill>
                          <a:latin typeface="+mn-lt"/>
                          <a:ea typeface="+mn-ea"/>
                          <a:cs typeface="+mn-cs"/>
                        </a:rPr>
                        <a:t>Md</a:t>
                      </a:r>
                      <a:r>
                        <a:rPr lang="en-US" sz="1800" b="1" i="0" u="none" strike="noStrike" kern="1200" dirty="0">
                          <a:solidFill>
                            <a:schemeClr val="bg1"/>
                          </a:solidFill>
                          <a:latin typeface="+mn-lt"/>
                          <a:ea typeface="+mn-ea"/>
                          <a:cs typeface="+mn-cs"/>
                        </a:rPr>
                        <a:t> </a:t>
                      </a:r>
                      <a:r>
                        <a:rPr lang="en-US" sz="1800" b="1" i="0" u="none" strike="noStrike" kern="1200" dirty="0" err="1">
                          <a:solidFill>
                            <a:schemeClr val="bg1"/>
                          </a:solidFill>
                          <a:latin typeface="+mn-lt"/>
                          <a:ea typeface="+mn-ea"/>
                          <a:cs typeface="+mn-cs"/>
                        </a:rPr>
                        <a:t>Rafiqul</a:t>
                      </a:r>
                      <a:r>
                        <a:rPr lang="en-US" sz="1800" b="1" i="0" u="none" strike="noStrike" kern="1200" dirty="0">
                          <a:solidFill>
                            <a:schemeClr val="bg1"/>
                          </a:solidFill>
                          <a:latin typeface="+mn-lt"/>
                          <a:ea typeface="+mn-ea"/>
                          <a:cs typeface="+mn-cs"/>
                        </a:rPr>
                        <a:t> Islam</a:t>
                      </a:r>
                    </a:p>
                    <a:p>
                      <a:pPr>
                        <a:buClr>
                          <a:srgbClr val="FFC000"/>
                        </a:buClr>
                        <a:buSzPct val="124000"/>
                        <a:buFont typeface="Wingdings" pitchFamily="2" charset="2"/>
                        <a:buChar char="v"/>
                      </a:pPr>
                      <a:r>
                        <a:rPr lang="en-US" sz="1800" b="1" i="0" u="none" strike="noStrike" kern="1200" dirty="0">
                          <a:solidFill>
                            <a:schemeClr val="bg1"/>
                          </a:solidFill>
                          <a:latin typeface="+mn-lt"/>
                          <a:ea typeface="+mn-ea"/>
                          <a:cs typeface="+mn-cs"/>
                        </a:rPr>
                        <a:t>H.M. </a:t>
                      </a:r>
                      <a:r>
                        <a:rPr lang="en-US" sz="1800" b="1" i="0" u="none" strike="noStrike" kern="1200" dirty="0" err="1">
                          <a:solidFill>
                            <a:schemeClr val="bg1"/>
                          </a:solidFill>
                          <a:latin typeface="+mn-lt"/>
                          <a:ea typeface="+mn-ea"/>
                          <a:cs typeface="+mn-cs"/>
                        </a:rPr>
                        <a:t>Mehedi</a:t>
                      </a:r>
                      <a:r>
                        <a:rPr lang="en-US" sz="1800" b="1" i="0" u="none" strike="noStrike" kern="1200" dirty="0">
                          <a:solidFill>
                            <a:schemeClr val="bg1"/>
                          </a:solidFill>
                          <a:latin typeface="+mn-lt"/>
                          <a:ea typeface="+mn-ea"/>
                          <a:cs typeface="+mn-cs"/>
                        </a:rPr>
                        <a:t> </a:t>
                      </a:r>
                      <a:r>
                        <a:rPr lang="en-US" sz="1800" b="1" i="0" u="none" strike="noStrike" kern="1200" dirty="0" err="1">
                          <a:solidFill>
                            <a:schemeClr val="bg1"/>
                          </a:solidFill>
                          <a:latin typeface="+mn-lt"/>
                          <a:ea typeface="+mn-ea"/>
                          <a:cs typeface="+mn-cs"/>
                        </a:rPr>
                        <a:t>Hasan</a:t>
                      </a:r>
                      <a:endParaRPr lang="en-US" sz="1800" b="1" i="0" kern="1200" dirty="0">
                        <a:solidFill>
                          <a:schemeClr val="bg1"/>
                        </a:solidFill>
                        <a:latin typeface="+mn-lt"/>
                        <a:ea typeface="+mn-ea"/>
                        <a:cs typeface="+mn-cs"/>
                      </a:endParaRPr>
                    </a:p>
                  </a:txBody>
                  <a:tcPr marL="68580" marR="68580">
                    <a:solidFill>
                      <a:srgbClr val="002060"/>
                    </a:solidFill>
                  </a:tcPr>
                </a:tc>
                <a:tc>
                  <a:txBody>
                    <a:bodyPr/>
                    <a:lstStyle/>
                    <a:p>
                      <a:r>
                        <a:rPr lang="en-IN" sz="1800" b="1" i="0" u="sng" kern="1200" dirty="0">
                          <a:solidFill>
                            <a:schemeClr val="bg1"/>
                          </a:solidFill>
                          <a:latin typeface="+mn-lt"/>
                          <a:ea typeface="+mn-ea"/>
                          <a:cs typeface="+mn-cs"/>
                        </a:rPr>
                        <a:t>IEEE</a:t>
                      </a:r>
                      <a:endParaRPr lang="en-US" sz="1800" b="1" i="0" u="sng" kern="1200" dirty="0">
                        <a:solidFill>
                          <a:schemeClr val="bg1"/>
                        </a:solidFill>
                        <a:latin typeface="+mn-lt"/>
                        <a:ea typeface="+mn-ea"/>
                        <a:cs typeface="+mn-cs"/>
                      </a:endParaRPr>
                    </a:p>
                    <a:p>
                      <a:r>
                        <a:rPr lang="en-US" sz="1800" b="1" i="0" u="sng" kern="1200" dirty="0">
                          <a:solidFill>
                            <a:schemeClr val="bg1"/>
                          </a:solidFill>
                          <a:latin typeface="+mn-lt"/>
                          <a:ea typeface="+mn-ea"/>
                          <a:cs typeface="+mn-cs"/>
                        </a:rPr>
                        <a:t>2018 9th International Conference on Computing, Communication and Networking Technologies (ICCCNT)</a:t>
                      </a:r>
                      <a:endParaRPr lang="en-US" b="1" dirty="0">
                        <a:solidFill>
                          <a:schemeClr val="bg1"/>
                        </a:solidFill>
                      </a:endParaRPr>
                    </a:p>
                  </a:txBody>
                  <a:tcPr marL="68580" marR="68580">
                    <a:solidFill>
                      <a:srgbClr val="002060"/>
                    </a:solidFill>
                  </a:tcPr>
                </a:tc>
                <a:tc>
                  <a:txBody>
                    <a:bodyPr/>
                    <a:lstStyle/>
                    <a:p>
                      <a:pPr>
                        <a:buClr>
                          <a:srgbClr val="FFC000"/>
                        </a:buClr>
                        <a:buSzPct val="125000"/>
                        <a:buFont typeface="Wingdings" pitchFamily="2" charset="2"/>
                        <a:buChar char="v"/>
                      </a:pPr>
                      <a:r>
                        <a:rPr lang="en-US" sz="1800" b="1" i="0" kern="1200" dirty="0">
                          <a:solidFill>
                            <a:schemeClr val="bg1"/>
                          </a:solidFill>
                          <a:latin typeface="+mn-lt"/>
                          <a:ea typeface="+mn-ea"/>
                          <a:cs typeface="+mn-cs"/>
                        </a:rPr>
                        <a:t> </a:t>
                      </a:r>
                      <a:r>
                        <a:rPr lang="en-US" sz="1700" b="1" i="0" kern="1200" dirty="0">
                          <a:solidFill>
                            <a:schemeClr val="bg1"/>
                          </a:solidFill>
                          <a:latin typeface="+mn-lt"/>
                          <a:ea typeface="+mn-ea"/>
                          <a:cs typeface="+mn-cs"/>
                        </a:rPr>
                        <a:t>This paper propose a new methodology to recognize handwritten Bengali numerals using a recently established </a:t>
                      </a:r>
                      <a:r>
                        <a:rPr lang="en-US" sz="1700" b="1" i="0" kern="1200" dirty="0" err="1">
                          <a:solidFill>
                            <a:schemeClr val="bg1"/>
                          </a:solidFill>
                          <a:latin typeface="+mn-lt"/>
                          <a:ea typeface="+mn-ea"/>
                          <a:cs typeface="+mn-cs"/>
                        </a:rPr>
                        <a:t>metaheuristic</a:t>
                      </a:r>
                      <a:r>
                        <a:rPr lang="en-US" sz="1700" b="1" i="0" kern="1200" dirty="0">
                          <a:solidFill>
                            <a:schemeClr val="bg1"/>
                          </a:solidFill>
                          <a:latin typeface="+mn-lt"/>
                          <a:ea typeface="+mn-ea"/>
                          <a:cs typeface="+mn-cs"/>
                        </a:rPr>
                        <a:t> algorithm known as Chemical Reaction Optimization (CRO) in order to increase the recognition accuracy. </a:t>
                      </a:r>
                    </a:p>
                    <a:p>
                      <a:pPr>
                        <a:buClr>
                          <a:srgbClr val="FFC000"/>
                        </a:buClr>
                        <a:buSzPct val="125000"/>
                        <a:buFont typeface="Wingdings" pitchFamily="2" charset="2"/>
                        <a:buChar char="v"/>
                      </a:pPr>
                      <a:r>
                        <a:rPr lang="en-US" sz="1700" b="1" i="0" kern="1200" dirty="0">
                          <a:solidFill>
                            <a:schemeClr val="bg1"/>
                          </a:solidFill>
                          <a:latin typeface="+mn-lt"/>
                          <a:ea typeface="+mn-ea"/>
                          <a:cs typeface="+mn-cs"/>
                        </a:rPr>
                        <a:t>The proposed method produces a higher accuracy rate, 98.96% which is higher than the outcome of any other proposed method.</a:t>
                      </a:r>
                      <a:endParaRPr lang="en-US" sz="1700" b="1" dirty="0">
                        <a:solidFill>
                          <a:schemeClr val="bg1"/>
                        </a:solidFill>
                      </a:endParaRPr>
                    </a:p>
                  </a:txBody>
                  <a:tcPr marL="68580" marR="68580">
                    <a:solidFill>
                      <a:srgbClr val="002060"/>
                    </a:solidFill>
                  </a:tcPr>
                </a:tc>
                <a:extLst>
                  <a:ext uri="{0D108BD9-81ED-4DB2-BD59-A6C34878D82A}">
                    <a16:rowId xmlns="" xmlns:a16="http://schemas.microsoft.com/office/drawing/2014/main" val="10000"/>
                  </a:ext>
                </a:extLst>
              </a:tr>
            </a:tbl>
          </a:graphicData>
        </a:graphic>
      </p:graphicFrame>
      <p:graphicFrame>
        <p:nvGraphicFramePr>
          <p:cNvPr id="3" name="Table 2">
            <a:extLst>
              <a:ext uri="{FF2B5EF4-FFF2-40B4-BE49-F238E27FC236}">
                <a16:creationId xmlns="" xmlns:a16="http://schemas.microsoft.com/office/drawing/2014/main" id="{6694B27E-4CD8-4E67-9953-6B7F1AA8CFB6}"/>
              </a:ext>
            </a:extLst>
          </p:cNvPr>
          <p:cNvGraphicFramePr>
            <a:graphicFrameLocks noGrp="1"/>
          </p:cNvGraphicFramePr>
          <p:nvPr>
            <p:extLst>
              <p:ext uri="{D42A27DB-BD31-4B8C-83A1-F6EECF244321}">
                <p14:modId xmlns="" xmlns:p14="http://schemas.microsoft.com/office/powerpoint/2010/main" val="2472121414"/>
              </p:ext>
            </p:extLst>
          </p:nvPr>
        </p:nvGraphicFramePr>
        <p:xfrm>
          <a:off x="0" y="4023360"/>
          <a:ext cx="9144000" cy="2834640"/>
        </p:xfrm>
        <a:graphic>
          <a:graphicData uri="http://schemas.openxmlformats.org/drawingml/2006/table">
            <a:tbl>
              <a:tblPr firstRow="1" bandRow="1">
                <a:effectLst>
                  <a:outerShdw blurRad="50800" dist="50800" dir="5400000" algn="ctr" rotWithShape="0">
                    <a:schemeClr val="accent6">
                      <a:lumMod val="40000"/>
                      <a:lumOff val="60000"/>
                    </a:schemeClr>
                  </a:outerShdw>
                </a:effectLst>
                <a:tableStyleId>{073A0DAA-6AF3-43AB-8588-CEC1D06C72B9}</a:tableStyleId>
              </a:tblPr>
              <a:tblGrid>
                <a:gridCol w="268357">
                  <a:extLst>
                    <a:ext uri="{9D8B030D-6E8A-4147-A177-3AD203B41FA5}">
                      <a16:colId xmlns="" xmlns:a16="http://schemas.microsoft.com/office/drawing/2014/main" val="20000"/>
                    </a:ext>
                  </a:extLst>
                </a:gridCol>
                <a:gridCol w="1620899">
                  <a:extLst>
                    <a:ext uri="{9D8B030D-6E8A-4147-A177-3AD203B41FA5}">
                      <a16:colId xmlns="" xmlns:a16="http://schemas.microsoft.com/office/drawing/2014/main" val="20001"/>
                    </a:ext>
                  </a:extLst>
                </a:gridCol>
                <a:gridCol w="1284695">
                  <a:extLst>
                    <a:ext uri="{9D8B030D-6E8A-4147-A177-3AD203B41FA5}">
                      <a16:colId xmlns="" xmlns:a16="http://schemas.microsoft.com/office/drawing/2014/main" val="20002"/>
                    </a:ext>
                  </a:extLst>
                </a:gridCol>
                <a:gridCol w="2569388">
                  <a:extLst>
                    <a:ext uri="{9D8B030D-6E8A-4147-A177-3AD203B41FA5}">
                      <a16:colId xmlns="" xmlns:a16="http://schemas.microsoft.com/office/drawing/2014/main" val="20003"/>
                    </a:ext>
                  </a:extLst>
                </a:gridCol>
                <a:gridCol w="3400661">
                  <a:extLst>
                    <a:ext uri="{9D8B030D-6E8A-4147-A177-3AD203B41FA5}">
                      <a16:colId xmlns="" xmlns:a16="http://schemas.microsoft.com/office/drawing/2014/main" val="20004"/>
                    </a:ext>
                  </a:extLst>
                </a:gridCol>
              </a:tblGrid>
              <a:tr h="2723321">
                <a:tc>
                  <a:txBody>
                    <a:bodyPr/>
                    <a:lstStyle/>
                    <a:p>
                      <a:r>
                        <a:rPr lang="en-IN" b="1" dirty="0">
                          <a:solidFill>
                            <a:srgbClr val="FFC000"/>
                          </a:solidFill>
                        </a:rPr>
                        <a:t>4</a:t>
                      </a:r>
                      <a:endParaRPr lang="en-US" b="1" dirty="0">
                        <a:solidFill>
                          <a:srgbClr val="FFC000"/>
                        </a:solidFill>
                      </a:endParaRPr>
                    </a:p>
                  </a:txBody>
                  <a:tcPr marL="68580" marR="68580">
                    <a:solidFill>
                      <a:srgbClr val="00206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mn-lt"/>
                          <a:ea typeface="+mn-ea"/>
                          <a:cs typeface="+mn-cs"/>
                        </a:rPr>
                        <a:t>Effective handwritten digit recognition based on multi-feature extraction and deep analysis</a:t>
                      </a:r>
                    </a:p>
                    <a:p>
                      <a:endParaRPr lang="en-US" b="1" dirty="0">
                        <a:solidFill>
                          <a:schemeClr val="bg1"/>
                        </a:solidFill>
                      </a:endParaRPr>
                    </a:p>
                  </a:txBody>
                  <a:tcPr marL="68580" marR="68580">
                    <a:solidFill>
                      <a:srgbClr val="002060"/>
                    </a:solidFill>
                  </a:tcPr>
                </a:tc>
                <a:tc>
                  <a:txBody>
                    <a:bodyPr/>
                    <a:lstStyle/>
                    <a:p>
                      <a:pPr>
                        <a:buClr>
                          <a:srgbClr val="FFC000"/>
                        </a:buClr>
                        <a:buSzPct val="128000"/>
                        <a:buFont typeface="Wingdings" pitchFamily="2" charset="2"/>
                        <a:buChar char="Ø"/>
                      </a:pPr>
                      <a:r>
                        <a:rPr lang="en-US" sz="1800" b="1" i="0" u="none" strike="noStrike" kern="1200" dirty="0" err="1">
                          <a:solidFill>
                            <a:schemeClr val="bg1"/>
                          </a:solidFill>
                          <a:latin typeface="+mn-lt"/>
                          <a:ea typeface="+mn-ea"/>
                          <a:cs typeface="+mn-cs"/>
                        </a:rPr>
                        <a:t>Caiyun</a:t>
                      </a:r>
                      <a:r>
                        <a:rPr lang="en-US" sz="1800" b="1" i="0" u="none" strike="noStrike" kern="1200" dirty="0">
                          <a:solidFill>
                            <a:schemeClr val="bg1"/>
                          </a:solidFill>
                          <a:latin typeface="+mn-lt"/>
                          <a:ea typeface="+mn-ea"/>
                          <a:cs typeface="+mn-cs"/>
                        </a:rPr>
                        <a:t> Ma</a:t>
                      </a:r>
                    </a:p>
                    <a:p>
                      <a:pPr>
                        <a:buClr>
                          <a:srgbClr val="FFC000"/>
                        </a:buClr>
                        <a:buSzPct val="128000"/>
                        <a:buFont typeface="Wingdings" pitchFamily="2" charset="2"/>
                        <a:buChar char="Ø"/>
                      </a:pPr>
                      <a:r>
                        <a:rPr lang="en-US" sz="1800" b="1" i="0" u="none" strike="noStrike" kern="1200" dirty="0">
                          <a:solidFill>
                            <a:schemeClr val="bg1"/>
                          </a:solidFill>
                          <a:latin typeface="+mn-lt"/>
                          <a:ea typeface="+mn-ea"/>
                          <a:cs typeface="+mn-cs"/>
                        </a:rPr>
                        <a:t>Hong Zhang</a:t>
                      </a:r>
                      <a:endParaRPr lang="en-US" sz="1800" b="1" i="0" kern="1200" dirty="0">
                        <a:solidFill>
                          <a:schemeClr val="bg1"/>
                        </a:solidFill>
                        <a:latin typeface="+mn-lt"/>
                        <a:ea typeface="+mn-ea"/>
                        <a:cs typeface="+mn-cs"/>
                      </a:endParaRPr>
                    </a:p>
                    <a:p>
                      <a:endParaRPr lang="en-US" b="1" dirty="0">
                        <a:solidFill>
                          <a:schemeClr val="bg1"/>
                        </a:solidFill>
                      </a:endParaRPr>
                    </a:p>
                  </a:txBody>
                  <a:tcPr marL="68580" marR="68580">
                    <a:solidFill>
                      <a:srgbClr val="002060"/>
                    </a:solidFill>
                  </a:tcPr>
                </a:tc>
                <a:tc>
                  <a:txBody>
                    <a:bodyPr/>
                    <a:lstStyle/>
                    <a:p>
                      <a:r>
                        <a:rPr lang="en-IN" sz="1800" b="1" i="0" kern="1200" dirty="0">
                          <a:solidFill>
                            <a:schemeClr val="bg1"/>
                          </a:solidFill>
                          <a:latin typeface="+mn-lt"/>
                          <a:ea typeface="+mn-ea"/>
                          <a:cs typeface="+mn-cs"/>
                        </a:rPr>
                        <a:t>IEEE</a:t>
                      </a:r>
                      <a:endParaRPr lang="en-US" sz="1800" b="1" i="0" kern="1200" dirty="0">
                        <a:solidFill>
                          <a:schemeClr val="bg1"/>
                        </a:solidFill>
                        <a:latin typeface="+mn-lt"/>
                        <a:ea typeface="+mn-ea"/>
                        <a:cs typeface="+mn-cs"/>
                      </a:endParaRPr>
                    </a:p>
                    <a:p>
                      <a:r>
                        <a:rPr lang="en-US" sz="1800" b="1" i="0" kern="1200" dirty="0">
                          <a:solidFill>
                            <a:schemeClr val="bg1"/>
                          </a:solidFill>
                          <a:latin typeface="+mn-lt"/>
                          <a:ea typeface="+mn-ea"/>
                          <a:cs typeface="+mn-cs"/>
                        </a:rPr>
                        <a:t> </a:t>
                      </a:r>
                      <a:r>
                        <a:rPr lang="en-US" sz="1800" b="1" i="0" u="none" strike="noStrike" kern="1200" dirty="0">
                          <a:solidFill>
                            <a:schemeClr val="bg1"/>
                          </a:solidFill>
                          <a:latin typeface="+mn-lt"/>
                          <a:ea typeface="+mn-ea"/>
                          <a:cs typeface="+mn-cs"/>
                        </a:rPr>
                        <a:t>2015 12th International Conference on Fuzzy Systems and Knowledge Discovery (FSKD)</a:t>
                      </a:r>
                      <a:endParaRPr lang="en-US" b="1" dirty="0">
                        <a:solidFill>
                          <a:schemeClr val="bg1"/>
                        </a:solidFill>
                      </a:endParaRPr>
                    </a:p>
                  </a:txBody>
                  <a:tcPr marL="68580" marR="68580">
                    <a:solidFill>
                      <a:srgbClr val="002060"/>
                    </a:solidFill>
                  </a:tcPr>
                </a:tc>
                <a:tc>
                  <a:txBody>
                    <a:bodyPr/>
                    <a:lstStyle/>
                    <a:p>
                      <a:pPr>
                        <a:buClr>
                          <a:srgbClr val="FFC000"/>
                        </a:buClr>
                        <a:buSzPct val="124000"/>
                        <a:buFont typeface="Wingdings" pitchFamily="2" charset="2"/>
                        <a:buChar char="Ø"/>
                      </a:pPr>
                      <a:r>
                        <a:rPr lang="en-US" sz="1600" b="1" i="0" kern="1200" dirty="0">
                          <a:solidFill>
                            <a:schemeClr val="bg1"/>
                          </a:solidFill>
                          <a:latin typeface="+mn-lt"/>
                          <a:ea typeface="+mn-ea"/>
                          <a:cs typeface="+mn-cs"/>
                        </a:rPr>
                        <a:t>It propose specific feature definitions, including structure features, distribution features and projection features</a:t>
                      </a:r>
                    </a:p>
                    <a:p>
                      <a:pPr>
                        <a:buClr>
                          <a:srgbClr val="FFC000"/>
                        </a:buClr>
                        <a:buSzPct val="124000"/>
                        <a:buFont typeface="Wingdings" pitchFamily="2" charset="2"/>
                        <a:buChar char="Ø"/>
                      </a:pPr>
                      <a:r>
                        <a:rPr lang="en-US" sz="1600" b="1" i="0" kern="1200" dirty="0">
                          <a:solidFill>
                            <a:schemeClr val="bg1"/>
                          </a:solidFill>
                          <a:latin typeface="+mn-lt"/>
                          <a:ea typeface="+mn-ea"/>
                          <a:cs typeface="+mn-cs"/>
                        </a:rPr>
                        <a:t>It results  on benchmark database of MNIST handwritten digit images show that the performance of our algorithm is remarkable and demonstrate its superiority over several existing algorithms.</a:t>
                      </a:r>
                      <a:endParaRPr lang="en-US" sz="1600" b="1" dirty="0">
                        <a:solidFill>
                          <a:schemeClr val="bg1"/>
                        </a:solidFill>
                      </a:endParaRPr>
                    </a:p>
                  </a:txBody>
                  <a:tcPr marL="68580" marR="68580">
                    <a:solidFill>
                      <a:srgbClr val="002060"/>
                    </a:solidFill>
                  </a:tcPr>
                </a:tc>
                <a:extLst>
                  <a:ext uri="{0D108BD9-81ED-4DB2-BD59-A6C34878D82A}">
                    <a16:rowId xmlns=""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46A90-9E2C-4302-A114-A621C02B31D1}"/>
              </a:ext>
            </a:extLst>
          </p:cNvPr>
          <p:cNvSpPr>
            <a:spLocks noGrp="1"/>
          </p:cNvSpPr>
          <p:nvPr>
            <p:ph type="title"/>
          </p:nvPr>
        </p:nvSpPr>
        <p:spPr>
          <a:xfrm>
            <a:off x="428596" y="571480"/>
            <a:ext cx="6672752" cy="933602"/>
          </a:xfrm>
        </p:spPr>
        <p:txBody>
          <a:bodyPr>
            <a:normAutofit/>
          </a:bodyPr>
          <a:lstStyle/>
          <a:p>
            <a:r>
              <a:rPr lang="en-GB" sz="4800" b="1" i="1" u="dbl" dirty="0">
                <a:solidFill>
                  <a:srgbClr val="DF09C6"/>
                </a:solidFill>
                <a:effectLst>
                  <a:outerShdw blurRad="38100" dist="38100" dir="2700000" algn="tl">
                    <a:srgbClr val="000000">
                      <a:alpha val="43137"/>
                    </a:srgbClr>
                  </a:outerShdw>
                </a:effectLst>
                <a:uFill>
                  <a:solidFill>
                    <a:schemeClr val="tx1"/>
                  </a:solidFill>
                </a:uFill>
              </a:rPr>
              <a:t>Problem definition:</a:t>
            </a:r>
          </a:p>
        </p:txBody>
      </p:sp>
      <p:sp>
        <p:nvSpPr>
          <p:cNvPr id="3" name="Content Placeholder 2">
            <a:extLst>
              <a:ext uri="{FF2B5EF4-FFF2-40B4-BE49-F238E27FC236}">
                <a16:creationId xmlns:a16="http://schemas.microsoft.com/office/drawing/2014/main" xmlns="" id="{78B18591-FA42-46B8-91F3-DF0A5A0F791E}"/>
              </a:ext>
            </a:extLst>
          </p:cNvPr>
          <p:cNvSpPr>
            <a:spLocks noGrp="1"/>
          </p:cNvSpPr>
          <p:nvPr>
            <p:ph sz="quarter" idx="4294967295"/>
          </p:nvPr>
        </p:nvSpPr>
        <p:spPr>
          <a:xfrm>
            <a:off x="285721" y="1700808"/>
            <a:ext cx="6815627" cy="5157192"/>
          </a:xfrm>
          <a:prstGeom prst="rect">
            <a:avLst/>
          </a:prstGeom>
        </p:spPr>
        <p:txBody>
          <a:bodyPr>
            <a:normAutofit/>
          </a:bodyPr>
          <a:lstStyle/>
          <a:p>
            <a:pPr>
              <a:buClr>
                <a:srgbClr val="DF09C6"/>
              </a:buClr>
              <a:buSzPct val="136000"/>
              <a:buFont typeface="Wingdings" pitchFamily="2" charset="2"/>
              <a:buChar char="q"/>
            </a:pPr>
            <a:r>
              <a:rPr lang="en-GB" sz="2000" b="1" cap="none" dirty="0">
                <a:solidFill>
                  <a:schemeClr val="tx1"/>
                </a:solidFill>
              </a:rPr>
              <a:t>The goal of this project is to compare Support Vector Machine and Random Forest Classifier </a:t>
            </a:r>
            <a:r>
              <a:rPr lang="en-GB" sz="2000" b="1" dirty="0">
                <a:solidFill>
                  <a:schemeClr val="tx1"/>
                </a:solidFill>
              </a:rPr>
              <a:t>and find which algorithm is best for Handwritten digit recognition.</a:t>
            </a:r>
          </a:p>
          <a:p>
            <a:pPr>
              <a:buClr>
                <a:srgbClr val="DF09C6"/>
              </a:buClr>
              <a:buSzPct val="136000"/>
              <a:buFont typeface="Wingdings" pitchFamily="2" charset="2"/>
              <a:buChar char="q"/>
            </a:pPr>
            <a:r>
              <a:rPr lang="en-GB" sz="2000" b="1" cap="none" dirty="0">
                <a:solidFill>
                  <a:schemeClr val="tx1"/>
                </a:solidFill>
              </a:rPr>
              <a:t>In this review, we created a model that will be able to recognize and determine the handwritten digits from its image by using the SVM.</a:t>
            </a:r>
          </a:p>
          <a:p>
            <a:pPr>
              <a:buClr>
                <a:srgbClr val="DF09C6"/>
              </a:buClr>
              <a:buSzPct val="136000"/>
              <a:buFont typeface="Wingdings" pitchFamily="2" charset="2"/>
              <a:buChar char="q"/>
            </a:pPr>
            <a:r>
              <a:rPr lang="en-GB" sz="2000" b="1" cap="none" dirty="0">
                <a:solidFill>
                  <a:schemeClr val="tx1"/>
                </a:solidFill>
              </a:rPr>
              <a:t>Though the goal its to create a model which can recognize the digits it can be extended to letters and an individuals handwriting.</a:t>
            </a:r>
          </a:p>
          <a:p>
            <a:pPr>
              <a:buClr>
                <a:srgbClr val="DF09C6"/>
              </a:buClr>
              <a:buSzPct val="136000"/>
              <a:buFont typeface="Wingdings" pitchFamily="2" charset="2"/>
              <a:buChar char="q"/>
            </a:pPr>
            <a:r>
              <a:rPr lang="en-GB" sz="2000" b="1" cap="none" dirty="0">
                <a:solidFill>
                  <a:schemeClr val="tx1"/>
                </a:solidFill>
              </a:rPr>
              <a:t>The major goal of the project is understanding SVM, Random forest and applying it to the handwritten recognition system.</a:t>
            </a:r>
          </a:p>
        </p:txBody>
      </p:sp>
    </p:spTree>
    <p:extLst>
      <p:ext uri="{BB962C8B-B14F-4D97-AF65-F5344CB8AC3E}">
        <p14:creationId xmlns:p14="http://schemas.microsoft.com/office/powerpoint/2010/main" xmlns="" val="29330363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5064131" cy="890574"/>
          </a:xfrm>
        </p:spPr>
        <p:txBody>
          <a:bodyPr/>
          <a:lstStyle/>
          <a:p>
            <a:r>
              <a:rPr lang="en-GB" b="1" u="dbl" dirty="0">
                <a:solidFill>
                  <a:srgbClr val="FFC000"/>
                </a:solidFill>
                <a:effectLst>
                  <a:outerShdw blurRad="38100" dist="38100" dir="2700000" algn="tl">
                    <a:srgbClr val="000000">
                      <a:alpha val="43137"/>
                    </a:srgbClr>
                  </a:outerShdw>
                </a:effectLst>
                <a:uFill>
                  <a:solidFill>
                    <a:schemeClr val="tx1"/>
                  </a:solidFill>
                </a:uFill>
              </a:rPr>
              <a:t>Project objectives:</a:t>
            </a:r>
            <a:endParaRPr lang="en-US" u="dbl" dirty="0">
              <a:solidFill>
                <a:srgbClr val="FFC000"/>
              </a:solidFill>
              <a:uFill>
                <a:solidFill>
                  <a:schemeClr val="tx1"/>
                </a:solidFill>
              </a:uFill>
            </a:endParaRPr>
          </a:p>
        </p:txBody>
      </p:sp>
      <p:sp>
        <p:nvSpPr>
          <p:cNvPr id="3" name="Content Placeholder 2"/>
          <p:cNvSpPr>
            <a:spLocks noGrp="1"/>
          </p:cNvSpPr>
          <p:nvPr>
            <p:ph idx="1"/>
          </p:nvPr>
        </p:nvSpPr>
        <p:spPr>
          <a:xfrm>
            <a:off x="142844" y="1772816"/>
            <a:ext cx="7143800" cy="4608511"/>
          </a:xfrm>
        </p:spPr>
        <p:txBody>
          <a:bodyPr>
            <a:normAutofit fontScale="85000" lnSpcReduction="20000"/>
          </a:bodyPr>
          <a:lstStyle/>
          <a:p>
            <a:pPr>
              <a:lnSpc>
                <a:spcPct val="150000"/>
              </a:lnSpc>
              <a:buClr>
                <a:srgbClr val="FFC000"/>
              </a:buClr>
              <a:buSzPct val="114000"/>
              <a:buFont typeface="Wingdings" pitchFamily="2" charset="2"/>
              <a:buChar char="Ø"/>
            </a:pPr>
            <a:r>
              <a:rPr lang="en-US" sz="2400" b="1" dirty="0">
                <a:solidFill>
                  <a:schemeClr val="tx1"/>
                </a:solidFill>
              </a:rPr>
              <a:t> The handwritten digits are not always of the same </a:t>
            </a:r>
          </a:p>
          <a:p>
            <a:pPr marL="0" indent="0">
              <a:lnSpc>
                <a:spcPct val="150000"/>
              </a:lnSpc>
              <a:buNone/>
            </a:pPr>
            <a:r>
              <a:rPr lang="en-US" sz="2400" b="1" dirty="0">
                <a:solidFill>
                  <a:schemeClr val="tx1"/>
                </a:solidFill>
              </a:rPr>
              <a:t>     size , thickness, or orientation and position relative to              the margins.</a:t>
            </a:r>
          </a:p>
          <a:p>
            <a:pPr>
              <a:lnSpc>
                <a:spcPct val="150000"/>
              </a:lnSpc>
              <a:buClr>
                <a:srgbClr val="FFC000"/>
              </a:buClr>
              <a:buSzPct val="124000"/>
              <a:buFont typeface="Wingdings" pitchFamily="2" charset="2"/>
              <a:buChar char="Ø"/>
            </a:pPr>
            <a:r>
              <a:rPr lang="en-US" sz="2400" b="1" dirty="0">
                <a:solidFill>
                  <a:schemeClr val="tx1"/>
                </a:solidFill>
              </a:rPr>
              <a:t>It is a tough task for the machine because handwritten characters are not perfect. The same Characters differ in sizes, shapes and styles from person to person and even from time to time with the same person.</a:t>
            </a:r>
          </a:p>
          <a:p>
            <a:pPr>
              <a:lnSpc>
                <a:spcPct val="150000"/>
              </a:lnSpc>
              <a:buClr>
                <a:srgbClr val="FFC000"/>
              </a:buClr>
              <a:buSzPct val="122000"/>
              <a:buFont typeface="Wingdings" pitchFamily="2" charset="2"/>
              <a:buChar char="Ø"/>
            </a:pPr>
            <a:r>
              <a:rPr lang="en-US" sz="2400" b="1" dirty="0">
                <a:solidFill>
                  <a:schemeClr val="tx1"/>
                </a:solidFill>
              </a:rPr>
              <a:t>Handwritten Digit recognition is the solution to this problem that uses the image of a digit and recognizes the digit present in the image.</a:t>
            </a:r>
          </a:p>
          <a:p>
            <a:pPr lvl="2">
              <a:buClr>
                <a:srgbClr val="FFC000"/>
              </a:buClr>
              <a:buSzPct val="152000"/>
              <a:buFont typeface="Arial" pitchFamily="34" charset="0"/>
              <a:buChar char="•"/>
            </a:pPr>
            <a:endParaRPr lang="en-US" sz="2600" b="1" dirty="0">
              <a:solidFill>
                <a:schemeClr val="tx1"/>
              </a:solidFill>
            </a:endParaRPr>
          </a:p>
          <a:p>
            <a:pPr lvl="2"/>
            <a:endParaRPr lang="en-GB" dirty="0">
              <a:solidFill>
                <a:schemeClr val="tx1"/>
              </a:solidFill>
            </a:endParaRPr>
          </a:p>
          <a:p>
            <a:endParaRPr lang="en-US"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14290"/>
            <a:ext cx="6143668" cy="1214446"/>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reflection blurRad="6350" stA="50000" endA="300" endPos="55500" dist="50800" dir="5400000" sy="-100000" algn="bl" rotWithShape="0"/>
          </a:effectLst>
        </p:spPr>
        <p:style>
          <a:lnRef idx="1">
            <a:schemeClr val="accent1"/>
          </a:lnRef>
          <a:fillRef idx="2">
            <a:schemeClr val="accent1"/>
          </a:fillRef>
          <a:effectRef idx="1">
            <a:schemeClr val="accent1"/>
          </a:effectRef>
          <a:fontRef idx="minor">
            <a:schemeClr val="dk1"/>
          </a:fontRef>
        </p:style>
        <p:txBody>
          <a:bodyPr>
            <a:noAutofit/>
          </a:bodyPr>
          <a:lstStyle/>
          <a:p>
            <a:pPr algn="ctr"/>
            <a:r>
              <a:rPr lang="en-IN" b="1" i="1" dirty="0">
                <a:ln w="12700">
                  <a:solidFill>
                    <a:schemeClr val="tx2">
                      <a:satMod val="155000"/>
                    </a:schemeClr>
                  </a:solidFill>
                  <a:prstDash val="solid"/>
                </a:ln>
                <a:solidFill>
                  <a:schemeClr val="bg2">
                    <a:tint val="85000"/>
                    <a:satMod val="155000"/>
                  </a:schemeClr>
                </a:solidFill>
                <a:effectLst>
                  <a:glow rad="63500">
                    <a:schemeClr val="accent5">
                      <a:satMod val="175000"/>
                      <a:alpha val="40000"/>
                    </a:schemeClr>
                  </a:glow>
                  <a:outerShdw blurRad="41275" dist="20320" dir="1800000" algn="tl" rotWithShape="0">
                    <a:srgbClr val="000000">
                      <a:alpha val="40000"/>
                    </a:srgbClr>
                  </a:outerShdw>
                </a:effectLst>
              </a:rPr>
              <a:t>SVM</a:t>
            </a:r>
            <a:br>
              <a:rPr lang="en-IN" b="1" i="1" dirty="0">
                <a:ln w="12700">
                  <a:solidFill>
                    <a:schemeClr val="tx2">
                      <a:satMod val="155000"/>
                    </a:schemeClr>
                  </a:solidFill>
                  <a:prstDash val="solid"/>
                </a:ln>
                <a:solidFill>
                  <a:schemeClr val="bg2">
                    <a:tint val="85000"/>
                    <a:satMod val="155000"/>
                  </a:schemeClr>
                </a:solidFill>
                <a:effectLst>
                  <a:glow rad="63500">
                    <a:schemeClr val="accent5">
                      <a:satMod val="175000"/>
                      <a:alpha val="40000"/>
                    </a:schemeClr>
                  </a:glow>
                  <a:outerShdw blurRad="41275" dist="20320" dir="1800000" algn="tl" rotWithShape="0">
                    <a:srgbClr val="000000">
                      <a:alpha val="40000"/>
                    </a:srgbClr>
                  </a:outerShdw>
                </a:effectLst>
              </a:rPr>
            </a:br>
            <a:r>
              <a:rPr lang="en-IN" b="1" i="1" dirty="0">
                <a:ln w="18000">
                  <a:solidFill>
                    <a:schemeClr val="accent2">
                      <a:satMod val="140000"/>
                    </a:schemeClr>
                  </a:solidFill>
                  <a:prstDash val="solid"/>
                  <a:miter lim="800000"/>
                </a:ln>
                <a:noFill/>
                <a:effectLst>
                  <a:glow rad="63500">
                    <a:schemeClr val="accent5">
                      <a:satMod val="175000"/>
                      <a:alpha val="40000"/>
                    </a:schemeClr>
                  </a:glow>
                  <a:outerShdw blurRad="25500" dist="23000" dir="7020000" algn="tl">
                    <a:srgbClr val="000000">
                      <a:alpha val="50000"/>
                    </a:srgbClr>
                  </a:outerShdw>
                </a:effectLst>
              </a:rPr>
              <a:t>(</a:t>
            </a:r>
            <a:r>
              <a:rPr lang="en-IN" b="1" i="1" dirty="0">
                <a:ln w="18000">
                  <a:solidFill>
                    <a:schemeClr val="accent2">
                      <a:satMod val="140000"/>
                    </a:schemeClr>
                  </a:solidFill>
                  <a:prstDash val="solid"/>
                  <a:miter lim="800000"/>
                </a:ln>
                <a:solidFill>
                  <a:srgbClr val="FF0000"/>
                </a:solidFill>
                <a:effectLst>
                  <a:glow rad="63500">
                    <a:schemeClr val="accent5">
                      <a:satMod val="175000"/>
                      <a:alpha val="40000"/>
                    </a:schemeClr>
                  </a:glow>
                  <a:outerShdw blurRad="25500" dist="23000" dir="7020000" algn="tl">
                    <a:srgbClr val="000000">
                      <a:alpha val="50000"/>
                    </a:srgbClr>
                  </a:outerShdw>
                </a:effectLst>
              </a:rPr>
              <a:t>Support Vector Machines</a:t>
            </a:r>
            <a:r>
              <a:rPr lang="en-IN" b="1" i="1" dirty="0">
                <a:ln w="18000">
                  <a:solidFill>
                    <a:schemeClr val="accent2">
                      <a:satMod val="140000"/>
                    </a:schemeClr>
                  </a:solidFill>
                  <a:prstDash val="solid"/>
                  <a:miter lim="800000"/>
                </a:ln>
                <a:noFill/>
                <a:effectLst>
                  <a:glow rad="63500">
                    <a:schemeClr val="accent5">
                      <a:satMod val="175000"/>
                      <a:alpha val="40000"/>
                    </a:schemeClr>
                  </a:glow>
                  <a:outerShdw blurRad="25500" dist="23000" dir="7020000" algn="tl">
                    <a:srgbClr val="000000">
                      <a:alpha val="50000"/>
                    </a:srgbClr>
                  </a:outerShdw>
                </a:effectLst>
              </a:rPr>
              <a:t>)</a:t>
            </a:r>
            <a:endParaRPr lang="en-US" i="1" dirty="0">
              <a:effectLst>
                <a:glow rad="63500">
                  <a:schemeClr val="accent5">
                    <a:satMod val="175000"/>
                    <a:alpha val="40000"/>
                  </a:schemeClr>
                </a:glow>
                <a:outerShdw blurRad="25500" dist="23000" dir="7020000" algn="tl">
                  <a:srgbClr val="000000">
                    <a:alpha val="50000"/>
                  </a:srgbClr>
                </a:outerShdw>
              </a:effectLst>
            </a:endParaRPr>
          </a:p>
        </p:txBody>
      </p:sp>
      <p:sp>
        <p:nvSpPr>
          <p:cNvPr id="3" name="Content Placeholder 2"/>
          <p:cNvSpPr>
            <a:spLocks noGrp="1"/>
          </p:cNvSpPr>
          <p:nvPr>
            <p:ph idx="1"/>
          </p:nvPr>
        </p:nvSpPr>
        <p:spPr>
          <a:xfrm>
            <a:off x="500034" y="2276872"/>
            <a:ext cx="6500858" cy="4366838"/>
          </a:xfrm>
        </p:spPr>
        <p:txBody>
          <a:bodyPr>
            <a:normAutofit fontScale="40000" lnSpcReduction="20000"/>
          </a:bodyPr>
          <a:lstStyle/>
          <a:p>
            <a:pPr>
              <a:buClr>
                <a:srgbClr val="C00000"/>
              </a:buClr>
              <a:buSzPct val="119000"/>
              <a:buFont typeface="Wingdings" pitchFamily="2" charset="2"/>
              <a:buChar char="Ø"/>
            </a:pPr>
            <a:r>
              <a:rPr lang="en-US" sz="5100" dirty="0">
                <a:solidFill>
                  <a:schemeClr val="tx1"/>
                </a:solidFill>
              </a:rPr>
              <a:t>In Machine Learning, Support Vector Machines (SVM) are supervised Learning models with associated learning algorithms that analyze data and recognize patterns, used for classification and regression analysis.</a:t>
            </a:r>
          </a:p>
          <a:p>
            <a:pPr>
              <a:buClr>
                <a:srgbClr val="C00000"/>
              </a:buClr>
              <a:buSzPct val="119000"/>
              <a:buFont typeface="Wingdings" pitchFamily="2" charset="2"/>
              <a:buChar char="Ø"/>
            </a:pPr>
            <a:r>
              <a:rPr lang="en-US" sz="5100" dirty="0">
                <a:solidFill>
                  <a:schemeClr val="tx1"/>
                </a:solidFill>
              </a:rPr>
              <a:t>SVM is based on the concepts of decision planes that define decision boundaries.</a:t>
            </a:r>
          </a:p>
          <a:p>
            <a:pPr>
              <a:buClr>
                <a:srgbClr val="C00000"/>
              </a:buClr>
              <a:buSzPct val="119000"/>
              <a:buFont typeface="Wingdings" pitchFamily="2" charset="2"/>
              <a:buChar char="Ø"/>
            </a:pPr>
            <a:r>
              <a:rPr lang="en-US" sz="5100" dirty="0">
                <a:solidFill>
                  <a:schemeClr val="tx1"/>
                </a:solidFill>
              </a:rPr>
              <a:t>A decision plane is one that separates between a set of objects having different class memberships.</a:t>
            </a:r>
          </a:p>
          <a:p>
            <a:pPr>
              <a:buClr>
                <a:srgbClr val="C00000"/>
              </a:buClr>
              <a:buSzPct val="119000"/>
              <a:buFont typeface="Wingdings" pitchFamily="2" charset="2"/>
              <a:buChar char="Ø"/>
            </a:pPr>
            <a:r>
              <a:rPr lang="en-US" sz="5100" dirty="0">
                <a:solidFill>
                  <a:schemeClr val="tx1"/>
                </a:solidFill>
              </a:rPr>
              <a:t>SVM became famous when, using images as input, it gave accuracy comparable to neural-network with in a handwriting recognition task.</a:t>
            </a:r>
          </a:p>
          <a:p>
            <a:pPr>
              <a:buClr>
                <a:srgbClr val="C00000"/>
              </a:buClr>
              <a:buSzPct val="119000"/>
              <a:buFont typeface="Wingdings" pitchFamily="2" charset="2"/>
              <a:buChar char="Ø"/>
            </a:pPr>
            <a:r>
              <a:rPr lang="en-US" sz="5100" dirty="0">
                <a:solidFill>
                  <a:schemeClr val="tx1"/>
                </a:solidFill>
              </a:rPr>
              <a:t>Currently, SVM is widely used in object detection &amp; recognition, content-based image retrieval, text recognition, biometrics, speech recognition etc..</a:t>
            </a:r>
          </a:p>
          <a:p>
            <a:pPr>
              <a:buNone/>
            </a:pPr>
            <a:endParaRPr lang="en-IN" sz="2400"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6143668" cy="1000132"/>
          </a:xfrm>
        </p:spPr>
        <p:txBody>
          <a:bodyPr>
            <a:normAutofit fontScale="90000"/>
          </a:bodyPr>
          <a:lstStyle/>
          <a:p>
            <a:pPr lvl="0"/>
            <a:r>
              <a:rPr lang="en-US" b="1" i="1" u="dbl" dirty="0">
                <a:solidFill>
                  <a:srgbClr val="FF0000"/>
                </a:solidFill>
                <a:uFill>
                  <a:solidFill>
                    <a:schemeClr val="tx1"/>
                  </a:solidFill>
                </a:uFill>
              </a:rPr>
              <a:t>WORKING OF SVM FOR LINEAR          </a:t>
            </a:r>
            <a:r>
              <a:rPr lang="en-US" sz="3100" b="1" i="1" u="dbl" dirty="0">
                <a:solidFill>
                  <a:srgbClr val="FF0000"/>
                </a:solidFill>
                <a:uFill>
                  <a:solidFill>
                    <a:schemeClr val="tx1"/>
                  </a:solidFill>
                </a:uFill>
              </a:rPr>
              <a:t>DATA</a:t>
            </a:r>
            <a:r>
              <a:rPr lang="en-IN" dirty="0"/>
              <a:t/>
            </a:r>
            <a:br>
              <a:rPr lang="en-IN" dirty="0"/>
            </a:br>
            <a:endParaRPr lang="en-US" dirty="0"/>
          </a:p>
        </p:txBody>
      </p:sp>
      <p:sp>
        <p:nvSpPr>
          <p:cNvPr id="3" name="Content Placeholder 2"/>
          <p:cNvSpPr>
            <a:spLocks noGrp="1"/>
          </p:cNvSpPr>
          <p:nvPr>
            <p:ph idx="1"/>
          </p:nvPr>
        </p:nvSpPr>
        <p:spPr>
          <a:xfrm>
            <a:off x="3786182" y="1643050"/>
            <a:ext cx="3571900" cy="4357718"/>
          </a:xfrm>
        </p:spPr>
        <p:txBody>
          <a:bodyPr>
            <a:normAutofit/>
          </a:bodyPr>
          <a:lstStyle/>
          <a:p>
            <a:pPr>
              <a:buClr>
                <a:srgbClr val="FF0000"/>
              </a:buClr>
              <a:buSzPct val="131000"/>
              <a:buFont typeface="Wingdings" pitchFamily="2" charset="2"/>
              <a:buChar char="q"/>
            </a:pPr>
            <a:r>
              <a:rPr lang="en-US" b="1" dirty="0"/>
              <a:t>The basics of Support Vector Machines and how it works are best understood with a simple example. </a:t>
            </a:r>
          </a:p>
          <a:p>
            <a:pPr>
              <a:buClr>
                <a:srgbClr val="FF0000"/>
              </a:buClr>
              <a:buSzPct val="131000"/>
              <a:buFont typeface="Wingdings" pitchFamily="2" charset="2"/>
              <a:buChar char="q"/>
            </a:pPr>
            <a:r>
              <a:rPr lang="en-US" b="1" dirty="0"/>
              <a:t>Let’s imagine we have two tags: </a:t>
            </a:r>
            <a:r>
              <a:rPr lang="en-US" b="1" i="1" dirty="0"/>
              <a:t>red</a:t>
            </a:r>
            <a:r>
              <a:rPr lang="en-US" b="1" dirty="0"/>
              <a:t> and </a:t>
            </a:r>
            <a:r>
              <a:rPr lang="en-US" b="1" i="1" dirty="0"/>
              <a:t>blue</a:t>
            </a:r>
            <a:r>
              <a:rPr lang="en-US" b="1" dirty="0"/>
              <a:t>, and our data has two features : </a:t>
            </a:r>
            <a:r>
              <a:rPr lang="en-US" b="1" i="1" dirty="0"/>
              <a:t>x</a:t>
            </a:r>
            <a:r>
              <a:rPr lang="en-US" b="1" dirty="0"/>
              <a:t> and </a:t>
            </a:r>
            <a:r>
              <a:rPr lang="en-US" b="1" i="1" dirty="0"/>
              <a:t>y</a:t>
            </a:r>
            <a:r>
              <a:rPr lang="en-US" b="1" dirty="0"/>
              <a:t>. We want a classifier that, given a pair of </a:t>
            </a:r>
            <a:r>
              <a:rPr lang="en-US" b="1" i="1" dirty="0"/>
              <a:t>(</a:t>
            </a:r>
            <a:r>
              <a:rPr lang="en-US" b="1" i="1" dirty="0" err="1"/>
              <a:t>x,y</a:t>
            </a:r>
            <a:r>
              <a:rPr lang="en-US" b="1" i="1" dirty="0"/>
              <a:t>)</a:t>
            </a:r>
            <a:r>
              <a:rPr lang="en-US" b="1" dirty="0"/>
              <a:t> coordinates, outputs if it’s either </a:t>
            </a:r>
            <a:r>
              <a:rPr lang="en-US" b="1" i="1" dirty="0"/>
              <a:t>red</a:t>
            </a:r>
            <a:r>
              <a:rPr lang="en-US" b="1" dirty="0"/>
              <a:t> or </a:t>
            </a:r>
            <a:r>
              <a:rPr lang="en-US" b="1" i="1" dirty="0"/>
              <a:t>blue</a:t>
            </a:r>
            <a:r>
              <a:rPr lang="en-US" b="1" dirty="0"/>
              <a:t>.</a:t>
            </a:r>
            <a:endParaRPr lang="en-IN" b="1" dirty="0"/>
          </a:p>
          <a:p>
            <a:pPr>
              <a:buNone/>
            </a:pPr>
            <a:endParaRPr lang="en-US" dirty="0"/>
          </a:p>
        </p:txBody>
      </p:sp>
      <p:sp>
        <p:nvSpPr>
          <p:cNvPr id="4" name="Title 1">
            <a:extLst>
              <a:ext uri="{FF2B5EF4-FFF2-40B4-BE49-F238E27FC236}">
                <a16:creationId xmlns:a16="http://schemas.microsoft.com/office/drawing/2014/main" xmlns="" id="{43FBA156-C9A3-4C5A-918B-D6FAAF73BA70}"/>
              </a:ext>
            </a:extLst>
          </p:cNvPr>
          <p:cNvSpPr txBox="1">
            <a:spLocks/>
          </p:cNvSpPr>
          <p:nvPr/>
        </p:nvSpPr>
        <p:spPr>
          <a:xfrm>
            <a:off x="714348" y="-357214"/>
            <a:ext cx="4612383" cy="1571612"/>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3600" b="0" i="0" u="none" strike="noStrike" kern="1200" cap="none" spc="0" normalizeH="0" baseline="0" noProof="0" dirty="0">
              <a:ln>
                <a:noFill/>
              </a:ln>
              <a:solidFill>
                <a:schemeClr val="accent1"/>
              </a:solidFill>
              <a:effectLst/>
              <a:uLnTx/>
              <a:uFillTx/>
              <a:latin typeface="+mj-lt"/>
              <a:ea typeface="+mj-ea"/>
              <a:cs typeface="+mj-cs"/>
            </a:endParaRPr>
          </a:p>
        </p:txBody>
      </p:sp>
      <p:pic>
        <p:nvPicPr>
          <p:cNvPr id="5" name="Picture 18" descr="support vector machines (svm)">
            <a:extLst>
              <a:ext uri="{FF2B5EF4-FFF2-40B4-BE49-F238E27FC236}">
                <a16:creationId xmlns:a16="http://schemas.microsoft.com/office/drawing/2014/main" xmlns="" id="{8A7BBD6C-E4F0-4D84-86A8-84D5E66F15B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282" y="1643050"/>
            <a:ext cx="3571901" cy="414340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E41952AF-6014-487C-A155-9E9052BAD1D4}"/>
              </a:ext>
            </a:extLst>
          </p:cNvPr>
          <p:cNvSpPr txBox="1"/>
          <p:nvPr/>
        </p:nvSpPr>
        <p:spPr>
          <a:xfrm>
            <a:off x="5000628" y="1643050"/>
            <a:ext cx="5088835" cy="523220"/>
          </a:xfrm>
          <a:prstGeom prst="rect">
            <a:avLst/>
          </a:prstGeom>
          <a:noFill/>
        </p:spPr>
        <p:txBody>
          <a:bodyPr wrap="square" rtlCol="0">
            <a:spAutoFit/>
          </a:bodyPr>
          <a:lstStyle/>
          <a:p>
            <a:endParaRPr lang="en-IN" sz="2800"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2">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2276</TotalTime>
  <Words>1185</Words>
  <Application>Microsoft Office PowerPoint</Application>
  <PresentationFormat>On-screen Show (4:3)</PresentationFormat>
  <Paragraphs>176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Theme2</vt:lpstr>
      <vt:lpstr>MINI PROJECT</vt:lpstr>
      <vt:lpstr>INTRODUCTION:</vt:lpstr>
      <vt:lpstr>.</vt:lpstr>
      <vt:lpstr>Slide 4</vt:lpstr>
      <vt:lpstr>Slide 5</vt:lpstr>
      <vt:lpstr>Problem definition:</vt:lpstr>
      <vt:lpstr>Project objectives:</vt:lpstr>
      <vt:lpstr>SVM (Support Vector Machines)</vt:lpstr>
      <vt:lpstr>WORKING OF SVM FOR LINEAR          DATA </vt:lpstr>
      <vt:lpstr>.</vt:lpstr>
      <vt:lpstr>.</vt:lpstr>
      <vt:lpstr>Maximum Margin</vt:lpstr>
      <vt:lpstr>FOR NONLINEAR DATA </vt:lpstr>
      <vt:lpstr>.</vt:lpstr>
      <vt:lpstr>PLATFORM  : Anaconda Navigator  LANGUAGE  : Python  IDE              : Jupyter Notebook</vt:lpstr>
      <vt:lpstr>LIBRARIES : </vt:lpstr>
      <vt:lpstr>Divided into four steps : </vt:lpstr>
      <vt:lpstr>.</vt:lpstr>
      <vt:lpstr>.</vt:lpstr>
      <vt:lpstr>Genrate dataset</vt:lpstr>
      <vt:lpstr>load the dataset </vt:lpstr>
      <vt:lpstr>Separation of dependent and independent variable</vt:lpstr>
      <vt:lpstr>Train-Test split</vt:lpstr>
      <vt:lpstr>calculate accuracy</vt:lpstr>
      <vt:lpstr>Slide 25</vt:lpstr>
      <vt:lpstr>RESULTS AND OUTPUTS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160</cp:revision>
  <dcterms:created xsi:type="dcterms:W3CDTF">2021-04-26T12:28:52Z</dcterms:created>
  <dcterms:modified xsi:type="dcterms:W3CDTF">2021-05-01T11:25:22Z</dcterms:modified>
</cp:coreProperties>
</file>