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23"/>
  </p:notesMasterIdLst>
  <p:sldIdLst>
    <p:sldId id="315" r:id="rId2"/>
    <p:sldId id="311" r:id="rId3"/>
    <p:sldId id="304" r:id="rId4"/>
    <p:sldId id="283" r:id="rId5"/>
    <p:sldId id="266" r:id="rId6"/>
    <p:sldId id="274" r:id="rId7"/>
    <p:sldId id="272" r:id="rId8"/>
    <p:sldId id="258" r:id="rId9"/>
    <p:sldId id="260" r:id="rId10"/>
    <p:sldId id="261" r:id="rId11"/>
    <p:sldId id="263" r:id="rId12"/>
    <p:sldId id="265" r:id="rId13"/>
    <p:sldId id="256" r:id="rId14"/>
    <p:sldId id="267" r:id="rId15"/>
    <p:sldId id="268" r:id="rId16"/>
    <p:sldId id="277" r:id="rId17"/>
    <p:sldId id="305" r:id="rId18"/>
    <p:sldId id="312" r:id="rId19"/>
    <p:sldId id="313" r:id="rId20"/>
    <p:sldId id="314" r:id="rId21"/>
    <p:sldId id="31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66"/>
    <a:srgbClr val="65D7FF"/>
    <a:srgbClr val="00A4A4"/>
    <a:srgbClr val="FF6600"/>
    <a:srgbClr val="DF09C6"/>
    <a:srgbClr val="C8713C"/>
    <a:srgbClr val="DFF41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8" autoAdjust="0"/>
    <p:restoredTop sz="95506" autoAdjust="0"/>
  </p:normalViewPr>
  <p:slideViewPr>
    <p:cSldViewPr>
      <p:cViewPr varScale="1">
        <p:scale>
          <a:sx n="66" d="100"/>
          <a:sy n="66" d="100"/>
        </p:scale>
        <p:origin x="-88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7FD224-55E0-464D-80F0-FB65A2008C07}" type="datetimeFigureOut">
              <a:rPr lang="en-US" smtClean="0"/>
              <a:pPr/>
              <a:t>8/2/2021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794022-5A9A-43FD-9EC9-62193B2380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8/2/2021</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9B51A1E-902D-48AF-9020-955120F399B6}" type="slidenum">
              <a:rPr lang="en-US" noProof="0" smtClean="0"/>
              <a:pPr/>
              <a:t>‹#›</a:t>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1037875" y="2216600"/>
            <a:ext cx="7068300" cy="242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r>
              <a:rPr lang="en-US"/>
              <a:t>Click to edit Master 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Transparent clouds">
  <p:cSld name="Blank - Transparent clouds">
    <p:bg>
      <p:bgPr>
        <a:gradFill>
          <a:gsLst>
            <a:gs pos="0">
              <a:schemeClr val="dk1"/>
            </a:gs>
            <a:gs pos="100000">
              <a:schemeClr val="accent2"/>
            </a:gs>
          </a:gsLst>
          <a:lin ang="5400012" scaled="0"/>
        </a:gradFill>
        <a:effectLst/>
      </p:bgPr>
    </p:bg>
    <p:spTree>
      <p:nvGrpSpPr>
        <p:cNvPr id="1" name="Shape 62"/>
        <p:cNvGrpSpPr/>
        <p:nvPr/>
      </p:nvGrpSpPr>
      <p:grpSpPr>
        <a:xfrm>
          <a:off x="0" y="0"/>
          <a:ext cx="0" cy="0"/>
          <a:chOff x="0" y="0"/>
          <a:chExt cx="0" cy="0"/>
        </a:xfrm>
      </p:grpSpPr>
      <p:sp>
        <p:nvSpPr>
          <p:cNvPr id="64" name="Google Shape;64;p13"/>
          <p:cNvSpPr txBox="1">
            <a:spLocks noGrp="1"/>
          </p:cNvSpPr>
          <p:nvPr>
            <p:ph type="sldNum" idx="12"/>
          </p:nvPr>
        </p:nvSpPr>
        <p:spPr>
          <a:xfrm>
            <a:off x="4297650" y="63331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9B51A1E-902D-48AF-9020-955120F399B6}" type="slidenum">
              <a:rPr lang="en-US" noProof="0" smtClean="0"/>
              <a:pPr/>
              <a:t>‹#›</a:t>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 Only clouds">
  <p:cSld name="Blank - Only clouds">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4297650" y="63331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9B51A1E-902D-48AF-9020-955120F399B6}" type="slidenum">
              <a:rPr lang="en-US" noProof="0" smtClean="0"/>
              <a:pPr/>
              <a:t>‹#›</a:t>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5" name="Google Shape;45;p9"/>
          <p:cNvSpPr txBox="1">
            <a:spLocks noGrp="1"/>
          </p:cNvSpPr>
          <p:nvPr>
            <p:ph type="body" idx="1"/>
          </p:nvPr>
        </p:nvSpPr>
        <p:spPr>
          <a:xfrm>
            <a:off x="1037875" y="5570267"/>
            <a:ext cx="7068300" cy="524800"/>
          </a:xfrm>
          <a:prstGeom prst="rect">
            <a:avLst/>
          </a:prstGeom>
        </p:spPr>
        <p:txBody>
          <a:bodyPr spcFirstLastPara="1" wrap="square" lIns="0" tIns="0" rIns="0" bIns="0" anchor="t" anchorCtr="0">
            <a:noAutofit/>
          </a:bodyPr>
          <a:lstStyle>
            <a:lvl1pPr marL="457200" lvl="0" indent="-228600" rtl="0">
              <a:spcBef>
                <a:spcPts val="0"/>
              </a:spcBef>
              <a:spcAft>
                <a:spcPts val="0"/>
              </a:spcAft>
              <a:buSzPts val="1800"/>
              <a:buNone/>
              <a:defRPr sz="1800"/>
            </a:lvl1pPr>
          </a:lstStyle>
          <a:p>
            <a:pPr lvl="0"/>
            <a:r>
              <a:rPr lang="en-US"/>
              <a:t>Click to edit Master text styles</a:t>
            </a:r>
          </a:p>
        </p:txBody>
      </p:sp>
      <p:sp>
        <p:nvSpPr>
          <p:cNvPr id="46" name="Google Shape;46;p9"/>
          <p:cNvSpPr txBox="1">
            <a:spLocks noGrp="1"/>
          </p:cNvSpPr>
          <p:nvPr>
            <p:ph type="sldNum" idx="12"/>
          </p:nvPr>
        </p:nvSpPr>
        <p:spPr>
          <a:xfrm>
            <a:off x="8328184" y="61299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9B51A1E-902D-48AF-9020-955120F399B6}" type="slidenum">
              <a:rPr lang="en-US" noProof="0" smtClean="0"/>
              <a:pPr/>
              <a:t>‹#›</a:t>
            </a:fld>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7875" y="1764800"/>
            <a:ext cx="5654700" cy="3961200"/>
          </a:xfrm>
          <a:prstGeom prst="rect">
            <a:avLst/>
          </a:prstGeom>
        </p:spPr>
        <p:txBody>
          <a:bodyPr spcFirstLastPara="1" wrap="square" lIns="0" tIns="0" rIns="0" bIns="0" anchor="t" anchorCtr="0">
            <a:noAutofit/>
          </a:bodyPr>
          <a:lstStyle>
            <a:lvl1pPr marL="457200" lvl="0" indent="-412750" rtl="0">
              <a:lnSpc>
                <a:spcPct val="115000"/>
              </a:lnSpc>
              <a:spcBef>
                <a:spcPts val="60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1pPr>
            <a:lvl2pPr marL="914400" lvl="1"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2pPr>
            <a:lvl3pPr marL="1371600" lvl="2"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3pPr>
            <a:lvl4pPr marL="1828800" lvl="3"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4pPr>
            <a:lvl5pPr marL="2286000" lvl="4"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5pPr>
            <a:lvl6pPr marL="2743200" lvl="5"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6pPr>
            <a:lvl7pPr marL="3200400" lvl="6"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7pPr>
            <a:lvl8pPr marL="3657600" lvl="7"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8pPr>
            <a:lvl9pPr marL="4114800" lvl="8"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9pPr>
          </a:lstStyle>
          <a:p>
            <a:pPr lvl="0"/>
            <a:r>
              <a:rPr lang="en-US"/>
              <a:t>Click to edit Master text styles</a:t>
            </a:r>
          </a:p>
        </p:txBody>
      </p:sp>
      <p:sp>
        <p:nvSpPr>
          <p:cNvPr id="19" name="Google Shape;19;p4"/>
          <p:cNvSpPr txBox="1">
            <a:spLocks noGrp="1"/>
          </p:cNvSpPr>
          <p:nvPr>
            <p:ph type="sldNum" idx="12"/>
          </p:nvPr>
        </p:nvSpPr>
        <p:spPr>
          <a:xfrm>
            <a:off x="8328184" y="6129935"/>
            <a:ext cx="5487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9B51A1E-902D-48AF-9020-955120F399B6}" type="slidenum">
              <a:rPr lang="en-US" noProof="0" smtClean="0"/>
              <a:pPr/>
              <a:t>‹#›</a:t>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06D7EE-7BBF-4603-B5AC-DBCB01DBB17D}"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7B665-9C77-46BB-9A9C-93788B4B3668}"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8/2/2021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4213AF-26F6-41FA-8D85-E2C5388D6E58}" type="datetimeFigureOut">
              <a:rPr lang="en-US" smtClean="0"/>
              <a:pPr/>
              <a:t>8/2/2021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8/2/2021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44213AF-26F6-41FA-8D85-E2C5388D6E58}"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8/2/2021</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9B51A1E-902D-48AF-9020-955120F399B6}" type="slidenum">
              <a:rPr lang="en-US" noProof="0" smtClean="0"/>
              <a:pPr/>
              <a:t>‹#›</a:t>
            </a:fld>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8">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8/2/2021</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9B51A1E-902D-48AF-9020-955120F399B6}" type="slidenum">
              <a:rPr lang="en-US" noProof="0" smtClean="0"/>
              <a:pPr/>
              <a:t>‹#›</a:t>
            </a:fld>
            <a:endParaRPr lang="en-US" noProof="0" dirty="0"/>
          </a:p>
        </p:txBody>
      </p:sp>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transition>
    <p:fade thruBlk="1"/>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accent2"/>
            </a:gs>
          </a:gsLst>
          <a:lin ang="5400012" scaled="0"/>
        </a:gradFill>
        <a:effectLst/>
      </p:bgPr>
    </p:bg>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IN" dirty="0"/>
              <a:t>.</a:t>
            </a:r>
            <a:endParaRPr lang="en-US" dirty="0"/>
          </a:p>
        </p:txBody>
      </p:sp>
      <p:sp>
        <p:nvSpPr>
          <p:cNvPr id="7" name="Text Placeholder 6"/>
          <p:cNvSpPr>
            <a:spLocks noGrp="1"/>
          </p:cNvSpPr>
          <p:nvPr>
            <p:ph type="body" idx="4294967295"/>
          </p:nvPr>
        </p:nvSpPr>
        <p:spPr>
          <a:xfrm>
            <a:off x="0" y="0"/>
            <a:ext cx="9144000" cy="4929198"/>
          </a:xfrm>
        </p:spPr>
        <p:txBody>
          <a:bodyPr>
            <a:normAutofit fontScale="47500" lnSpcReduction="20000"/>
          </a:bodyPr>
          <a:lstStyle/>
          <a:p>
            <a:pPr algn="ctr">
              <a:lnSpc>
                <a:spcPct val="170000"/>
              </a:lnSpc>
              <a:buNone/>
            </a:pPr>
            <a:r>
              <a:rPr lang="en-IN" sz="9300" b="1" i="1" u="heavy"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55000" endA="50" endPos="85000" dir="5400000" sy="-100000" algn="bl" rotWithShape="0"/>
                </a:effectLst>
                <a:uFill>
                  <a:solidFill>
                    <a:schemeClr val="tx1"/>
                  </a:solidFill>
                </a:uFill>
              </a:rPr>
              <a:t>MINI PROJECT</a:t>
            </a:r>
          </a:p>
          <a:p>
            <a:pPr algn="l">
              <a:lnSpc>
                <a:spcPct val="170000"/>
              </a:lnSpc>
              <a:buNone/>
            </a:pPr>
            <a:r>
              <a:rPr lang="en-IN" sz="5800" b="1" i="1" u="dbl" dirty="0">
                <a:solidFill>
                  <a:srgbClr val="0070C0"/>
                </a:solidFill>
                <a:effectLst>
                  <a:outerShdw blurRad="38100" dist="38100" dir="2700000" algn="tl">
                    <a:srgbClr val="000000">
                      <a:alpha val="43137"/>
                    </a:srgbClr>
                  </a:outerShdw>
                  <a:reflection blurRad="6350" stA="55000" endA="300" endPos="45500" dir="5400000" sy="-100000" algn="bl" rotWithShape="0"/>
                </a:effectLst>
                <a:uFill>
                  <a:solidFill>
                    <a:schemeClr val="tx1"/>
                  </a:solidFill>
                </a:uFill>
              </a:rPr>
              <a:t>DOMAIN:</a:t>
            </a:r>
          </a:p>
          <a:p>
            <a:pPr algn="l">
              <a:lnSpc>
                <a:spcPct val="170000"/>
              </a:lnSpc>
              <a:buNone/>
            </a:pPr>
            <a:r>
              <a:rPr lang="en-IN" sz="3600" b="1" i="1" dirty="0">
                <a:solidFill>
                  <a:srgbClr val="FFC000"/>
                </a:solidFill>
                <a:effectLst>
                  <a:reflection blurRad="6350" stA="55000" endA="300" endPos="45500" dir="5400000" sy="-100000" algn="bl" rotWithShape="0"/>
                </a:effectLst>
              </a:rPr>
              <a:t>          </a:t>
            </a:r>
            <a:r>
              <a:rPr lang="en-IN" sz="6500" b="1" i="1" u="dotted" dirty="0">
                <a:solidFill>
                  <a:srgbClr val="FFFF00"/>
                </a:solidFill>
                <a:effectLst>
                  <a:outerShdw blurRad="38100" dist="38100" dir="2700000" algn="tl">
                    <a:srgbClr val="000000">
                      <a:alpha val="43137"/>
                    </a:srgbClr>
                  </a:outerShdw>
                  <a:reflection blurRad="6350" stA="55000" endA="300" endPos="45500" dir="5400000" sy="-100000" algn="bl" rotWithShape="0"/>
                </a:effectLst>
                <a:uFill>
                  <a:solidFill>
                    <a:schemeClr val="tx1"/>
                  </a:solidFill>
                </a:uFill>
              </a:rPr>
              <a:t>MACHINE  LEARNING</a:t>
            </a:r>
          </a:p>
          <a:p>
            <a:pPr algn="l">
              <a:lnSpc>
                <a:spcPct val="170000"/>
              </a:lnSpc>
              <a:buNone/>
            </a:pPr>
            <a:r>
              <a:rPr lang="en-IN" sz="6500" b="1" i="1" u="sng" dirty="0">
                <a:solidFill>
                  <a:srgbClr val="00B0F0"/>
                </a:solidFill>
                <a:effectLst>
                  <a:outerShdw blurRad="38100" dist="38100" dir="2700000" algn="tl">
                    <a:srgbClr val="000000">
                      <a:alpha val="43137"/>
                    </a:srgbClr>
                  </a:outerShdw>
                  <a:reflection blurRad="6350" stA="55000" endA="300" endPos="45500" dir="5400000" sy="-100000" algn="bl" rotWithShape="0"/>
                </a:effectLst>
                <a:uFill>
                  <a:solidFill>
                    <a:schemeClr val="tx1"/>
                  </a:solidFill>
                </a:uFill>
              </a:rPr>
              <a:t>TITLE:</a:t>
            </a:r>
          </a:p>
          <a:p>
            <a:pPr algn="l">
              <a:lnSpc>
                <a:spcPct val="170000"/>
              </a:lnSpc>
              <a:buNone/>
            </a:pPr>
            <a:r>
              <a:rPr lang="en-IN" sz="7600" b="1" i="1" u="dotted"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29997" dir="5400000" sy="-100000" algn="bl" rotWithShape="0"/>
                </a:effectLst>
                <a:uFill>
                  <a:solidFill>
                    <a:schemeClr val="tx1"/>
                  </a:solidFill>
                </a:uFill>
              </a:rPr>
              <a:t>HAND</a:t>
            </a:r>
            <a:r>
              <a:rPr lang="en-IN" sz="7600" b="1" i="1" u="dotted"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60000" endA="900" endPos="60000" dist="29997" dir="5400000" sy="-100000" algn="bl" rotWithShape="0"/>
                </a:effectLst>
                <a:uFill>
                  <a:solidFill>
                    <a:schemeClr val="tx1"/>
                  </a:solidFill>
                </a:uFill>
              </a:rPr>
              <a:t>WRITING </a:t>
            </a:r>
            <a:r>
              <a:rPr lang="en-IN" sz="7600" b="1" i="1" u="dotted" dirty="0">
                <a:solidFill>
                  <a:srgbClr val="FFFF00"/>
                </a:solidFill>
                <a:effectLst>
                  <a:outerShdw blurRad="38100" dist="38100" dir="2700000" algn="tl">
                    <a:srgbClr val="000000">
                      <a:alpha val="43137"/>
                    </a:srgbClr>
                  </a:outerShdw>
                  <a:reflection blurRad="6350" stA="60000" endA="900" endPos="60000" dist="29997" dir="5400000" sy="-100000" algn="bl" rotWithShape="0"/>
                </a:effectLst>
                <a:uFill>
                  <a:solidFill>
                    <a:schemeClr val="tx1"/>
                  </a:solidFill>
                </a:uFill>
              </a:rPr>
              <a:t> </a:t>
            </a:r>
            <a:r>
              <a:rPr lang="en-IN" sz="7600" b="1" i="1" u="dotted"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reflection blurRad="6350" stA="60000" endA="900" endPos="60000" dist="29997" dir="5400000" sy="-100000" algn="bl" rotWithShape="0"/>
                </a:effectLst>
                <a:uFill>
                  <a:solidFill>
                    <a:schemeClr val="tx1"/>
                  </a:solidFill>
                </a:uFill>
              </a:rPr>
              <a:t>RECOGNITION</a:t>
            </a:r>
            <a:endParaRPr lang="en-IN" sz="7600" b="1" i="1" u="dotted" dirty="0">
              <a:solidFill>
                <a:srgbClr val="FFFF00"/>
              </a:solidFill>
              <a:effectLst>
                <a:outerShdw blurRad="50800" algn="tl" rotWithShape="0">
                  <a:srgbClr val="000000"/>
                </a:outerShdw>
                <a:reflection blurRad="6350" stA="60000" endA="900" endPos="60000" dist="29997" dir="5400000" sy="-100000" algn="bl" rotWithShape="0"/>
              </a:effectLst>
              <a:uFill>
                <a:solidFill>
                  <a:schemeClr val="tx1"/>
                </a:solidFill>
              </a:uFill>
            </a:endParaRPr>
          </a:p>
          <a:p>
            <a:pPr>
              <a:lnSpc>
                <a:spcPct val="170000"/>
              </a:lnSpc>
              <a:buNone/>
            </a:pPr>
            <a:r>
              <a:rPr lang="en-IN" dirty="0"/>
              <a:t>                                                             </a:t>
            </a:r>
            <a:endParaRPr lang="en-US" dirty="0"/>
          </a:p>
        </p:txBody>
      </p:sp>
      <p:pic>
        <p:nvPicPr>
          <p:cNvPr id="15" name="Picture 14" descr="Screenshot (10).png"/>
          <p:cNvPicPr>
            <a:picLocks noChangeAspect="1"/>
          </p:cNvPicPr>
          <p:nvPr/>
        </p:nvPicPr>
        <p:blipFill>
          <a:blip r:embed="rId3"/>
          <a:srcRect l="23437" t="13871" r="24218" b="15260"/>
          <a:stretch>
            <a:fillRect/>
          </a:stretch>
        </p:blipFill>
        <p:spPr>
          <a:xfrm>
            <a:off x="5436096" y="1282847"/>
            <a:ext cx="3574972" cy="1867505"/>
          </a:xfrm>
          <a:prstGeom prst="rect">
            <a:avLst/>
          </a:prstGeom>
          <a:effectLst>
            <a:glow rad="228600">
              <a:schemeClr val="accent2">
                <a:satMod val="175000"/>
                <a:alpha val="40000"/>
              </a:schemeClr>
            </a:glow>
          </a:effectLst>
        </p:spPr>
      </p:pic>
      <p:sp>
        <p:nvSpPr>
          <p:cNvPr id="2" name="TextBox 1">
            <a:extLst>
              <a:ext uri="{FF2B5EF4-FFF2-40B4-BE49-F238E27FC236}">
                <a16:creationId xmlns:a16="http://schemas.microsoft.com/office/drawing/2014/main" xmlns="" id="{0E31159F-5C94-4524-9752-AED975F96A19}"/>
              </a:ext>
            </a:extLst>
          </p:cNvPr>
          <p:cNvSpPr txBox="1"/>
          <p:nvPr/>
        </p:nvSpPr>
        <p:spPr>
          <a:xfrm>
            <a:off x="323528" y="5026120"/>
            <a:ext cx="3888432" cy="1384995"/>
          </a:xfrm>
          <a:prstGeom prst="rect">
            <a:avLst/>
          </a:prstGeom>
          <a:noFill/>
        </p:spPr>
        <p:txBody>
          <a:bodyPr wrap="square" rtlCol="0">
            <a:spAutoFit/>
          </a:bodyPr>
          <a:lstStyle/>
          <a:p>
            <a:r>
              <a:rPr lang="en-US" sz="2800" b="1" dirty="0">
                <a:solidFill>
                  <a:schemeClr val="bg1"/>
                </a:solidFill>
              </a:rPr>
              <a:t>Guided by</a:t>
            </a:r>
          </a:p>
          <a:p>
            <a:r>
              <a:rPr lang="en-US" sz="2800" b="1" dirty="0">
                <a:solidFill>
                  <a:schemeClr val="bg1"/>
                </a:solidFill>
              </a:rPr>
              <a:t>       Dr. R. Subhashini,</a:t>
            </a:r>
          </a:p>
          <a:p>
            <a:r>
              <a:rPr lang="en-US" sz="2800" b="1" dirty="0">
                <a:solidFill>
                  <a:schemeClr val="bg1"/>
                </a:solidFill>
              </a:rPr>
              <a:t>	M.E.,(</a:t>
            </a:r>
            <a:r>
              <a:rPr lang="en-US" sz="2800" b="1" dirty="0" err="1">
                <a:solidFill>
                  <a:schemeClr val="bg1"/>
                </a:solidFill>
              </a:rPr>
              <a:t>Ph.D</a:t>
            </a:r>
            <a:r>
              <a:rPr lang="en-US" sz="2800" b="1" dirty="0">
                <a:solidFill>
                  <a:schemeClr val="bg1"/>
                </a:solidFill>
              </a:rPr>
              <a:t>).,</a:t>
            </a:r>
            <a:endParaRPr lang="en-IN" sz="2800" b="1" dirty="0">
              <a:solidFill>
                <a:schemeClr val="bg1"/>
              </a:solidFill>
            </a:endParaRPr>
          </a:p>
        </p:txBody>
      </p:sp>
      <p:sp>
        <p:nvSpPr>
          <p:cNvPr id="3" name="TextBox 2">
            <a:extLst>
              <a:ext uri="{FF2B5EF4-FFF2-40B4-BE49-F238E27FC236}">
                <a16:creationId xmlns:a16="http://schemas.microsoft.com/office/drawing/2014/main" xmlns="" id="{36383418-1FE8-4131-87FC-8823861FC186}"/>
              </a:ext>
            </a:extLst>
          </p:cNvPr>
          <p:cNvSpPr txBox="1"/>
          <p:nvPr/>
        </p:nvSpPr>
        <p:spPr>
          <a:xfrm>
            <a:off x="4716016" y="4929198"/>
            <a:ext cx="4427984" cy="1569660"/>
          </a:xfrm>
          <a:prstGeom prst="rect">
            <a:avLst/>
          </a:prstGeom>
          <a:noFill/>
        </p:spPr>
        <p:txBody>
          <a:bodyPr wrap="square" rtlCol="0">
            <a:spAutoFit/>
          </a:bodyPr>
          <a:lstStyle/>
          <a:p>
            <a:r>
              <a:rPr lang="en-US" sz="2400" b="1" dirty="0">
                <a:solidFill>
                  <a:srgbClr val="00B0F0"/>
                </a:solidFill>
              </a:rPr>
              <a:t>  By</a:t>
            </a:r>
          </a:p>
          <a:p>
            <a:r>
              <a:rPr lang="en-US" sz="2400" b="1" dirty="0">
                <a:solidFill>
                  <a:srgbClr val="00B0F0"/>
                </a:solidFill>
              </a:rPr>
              <a:t>    </a:t>
            </a:r>
            <a:r>
              <a:rPr lang="en-US" sz="2400" b="1" dirty="0" err="1">
                <a:solidFill>
                  <a:srgbClr val="00B0F0"/>
                </a:solidFill>
              </a:rPr>
              <a:t>Poojasree.S.J</a:t>
            </a:r>
            <a:r>
              <a:rPr lang="en-US" sz="2400" b="1" dirty="0">
                <a:solidFill>
                  <a:srgbClr val="00B0F0"/>
                </a:solidFill>
              </a:rPr>
              <a:t> [910018104033]</a:t>
            </a:r>
          </a:p>
          <a:p>
            <a:r>
              <a:rPr lang="en-US" sz="2400" b="1" dirty="0">
                <a:solidFill>
                  <a:srgbClr val="00B0F0"/>
                </a:solidFill>
              </a:rPr>
              <a:t>    </a:t>
            </a:r>
            <a:r>
              <a:rPr lang="en-US" sz="2400" b="1" dirty="0" err="1">
                <a:solidFill>
                  <a:srgbClr val="00B0F0"/>
                </a:solidFill>
              </a:rPr>
              <a:t>Ramani.N</a:t>
            </a:r>
            <a:r>
              <a:rPr lang="en-US" sz="2400" b="1" dirty="0">
                <a:solidFill>
                  <a:srgbClr val="00B0F0"/>
                </a:solidFill>
              </a:rPr>
              <a:t> [910018104037]</a:t>
            </a:r>
          </a:p>
          <a:p>
            <a:r>
              <a:rPr lang="en-US" sz="2400" b="1" dirty="0">
                <a:solidFill>
                  <a:srgbClr val="00B0F0"/>
                </a:solidFill>
              </a:rPr>
              <a:t>    Vignesh C </a:t>
            </a:r>
            <a:r>
              <a:rPr lang="en-US" sz="2400" b="1" smtClean="0">
                <a:solidFill>
                  <a:srgbClr val="00B0F0"/>
                </a:solidFill>
              </a:rPr>
              <a:t>[910018104047</a:t>
            </a:r>
            <a:r>
              <a:rPr lang="en-US" sz="2400" b="1" dirty="0" smtClean="0">
                <a:solidFill>
                  <a:srgbClr val="00B0F0"/>
                </a:solidFill>
              </a:rPr>
              <a:t>]</a:t>
            </a:r>
            <a:endParaRPr lang="en-IN" sz="2400" b="1" dirty="0">
              <a:solidFill>
                <a:srgbClr val="00B0F0"/>
              </a:solidFill>
            </a:endParaRP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
            <a:ext cx="9144000" cy="1071545"/>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IN" sz="3200" i="1" u="dbl"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
                  <a:solidFill>
                    <a:schemeClr val="tx1"/>
                  </a:solidFill>
                </a:uFill>
              </a:rPr>
              <a:t>Separation of dependent and independent variable</a:t>
            </a:r>
            <a:endParaRPr lang="en-US" sz="3200" i="1" u="dbl"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
                <a:solidFill>
                  <a:schemeClr val="tx1"/>
                </a:solidFill>
              </a:uFill>
            </a:endParaRPr>
          </a:p>
        </p:txBody>
      </p:sp>
      <p:sp>
        <p:nvSpPr>
          <p:cNvPr id="3" name="Content Placeholder 2"/>
          <p:cNvSpPr>
            <a:spLocks noGrp="1"/>
          </p:cNvSpPr>
          <p:nvPr>
            <p:ph type="body" idx="4294967295"/>
          </p:nvPr>
        </p:nvSpPr>
        <p:spPr>
          <a:xfrm>
            <a:off x="1571604" y="1000108"/>
            <a:ext cx="7572396" cy="1928825"/>
          </a:xfrm>
        </p:spPr>
        <p:txBody>
          <a:bodyPr>
            <a:normAutofit/>
          </a:bodyPr>
          <a:lstStyle/>
          <a:p>
            <a:pPr>
              <a:buClr>
                <a:srgbClr val="FF0000"/>
              </a:buClr>
              <a:buSzPct val="128000"/>
              <a:buFont typeface="Wingdings" pitchFamily="2" charset="2"/>
              <a:buChar char="v"/>
            </a:pPr>
            <a:r>
              <a:rPr lang="en-IN" sz="2400" b="1" dirty="0">
                <a:solidFill>
                  <a:schemeClr val="tx1"/>
                </a:solidFill>
              </a:rPr>
              <a:t>Training dataset is stored in the form of x train &amp; y train</a:t>
            </a:r>
          </a:p>
          <a:p>
            <a:pPr>
              <a:buClr>
                <a:srgbClr val="FF0000"/>
              </a:buClr>
              <a:buSzPct val="128000"/>
              <a:buFont typeface="Wingdings" pitchFamily="2" charset="2"/>
              <a:buChar char="v"/>
            </a:pPr>
            <a:r>
              <a:rPr lang="en-IN" sz="2400" b="1" dirty="0">
                <a:solidFill>
                  <a:schemeClr val="tx1"/>
                </a:solidFill>
              </a:rPr>
              <a:t>Testing dataset is stored in the form of x Test &amp; y Test</a:t>
            </a:r>
          </a:p>
          <a:p>
            <a:pPr>
              <a:buClr>
                <a:srgbClr val="00A4A4"/>
              </a:buClr>
              <a:buSzPct val="128000"/>
              <a:buFont typeface="Courier New" pitchFamily="49" charset="0"/>
              <a:buChar char="o"/>
            </a:pPr>
            <a:endParaRPr lang="en-IN" sz="2400" b="1" dirty="0">
              <a:solidFill>
                <a:schemeClr val="tx1"/>
              </a:solidFill>
            </a:endParaRPr>
          </a:p>
          <a:p>
            <a:pPr>
              <a:buClr>
                <a:srgbClr val="00A4A4"/>
              </a:buClr>
              <a:buSzPct val="128000"/>
              <a:buFont typeface="Courier New" pitchFamily="49" charset="0"/>
              <a:buChar char="o"/>
            </a:pPr>
            <a:endParaRPr lang="en-IN" dirty="0"/>
          </a:p>
          <a:p>
            <a:pPr>
              <a:buNone/>
            </a:pPr>
            <a:endParaRPr lang="en-US" dirty="0"/>
          </a:p>
        </p:txBody>
      </p:sp>
      <p:sp>
        <p:nvSpPr>
          <p:cNvPr id="4" name="Rectangle 3"/>
          <p:cNvSpPr/>
          <p:nvPr/>
        </p:nvSpPr>
        <p:spPr>
          <a:xfrm>
            <a:off x="0" y="2500306"/>
            <a:ext cx="5857884" cy="1200329"/>
          </a:xfrm>
          <a:prstGeom prst="rect">
            <a:avLst/>
          </a:prstGeom>
        </p:spPr>
        <p:txBody>
          <a:bodyPr wrap="square">
            <a:spAutoFit/>
          </a:bodyPr>
          <a:lstStyle/>
          <a:p>
            <a:r>
              <a:rPr lang="en-US" sz="3600" b="1" i="1" u="dotted"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uFill>
                  <a:solidFill>
                    <a:schemeClr val="tx1"/>
                  </a:solidFill>
                </a:uFill>
              </a:rPr>
              <a:t>preview of  image using </a:t>
            </a:r>
            <a:r>
              <a:rPr lang="en-US" sz="3600" b="1" i="1" u="dotted" dirty="0" err="1">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uFill>
                  <a:solidFill>
                    <a:schemeClr val="tx1"/>
                  </a:solidFill>
                </a:uFill>
              </a:rPr>
              <a:t>matplotlib</a:t>
            </a:r>
            <a:endParaRPr lang="en-US" sz="3600" b="1" u="dotted"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uFill>
                <a:solidFill>
                  <a:schemeClr val="tx1"/>
                </a:solidFill>
              </a:uFill>
            </a:endParaRPr>
          </a:p>
        </p:txBody>
      </p:sp>
      <p:sp>
        <p:nvSpPr>
          <p:cNvPr id="5" name="Rectangle 4"/>
          <p:cNvSpPr/>
          <p:nvPr/>
        </p:nvSpPr>
        <p:spPr>
          <a:xfrm>
            <a:off x="214282" y="3857628"/>
            <a:ext cx="4214842" cy="923330"/>
          </a:xfrm>
          <a:prstGeom prst="rect">
            <a:avLst/>
          </a:prstGeom>
        </p:spPr>
        <p:txBody>
          <a:bodyPr wrap="square">
            <a:spAutoFit/>
          </a:bodyPr>
          <a:lstStyle/>
          <a:p>
            <a:pPr>
              <a:buClr>
                <a:schemeClr val="accent1">
                  <a:lumMod val="75000"/>
                </a:schemeClr>
              </a:buClr>
              <a:buSzPct val="116000"/>
              <a:buFont typeface="Wingdings" pitchFamily="2" charset="2"/>
              <a:buChar char="q"/>
            </a:pPr>
            <a:r>
              <a:rPr lang="en-IN" b="1" dirty="0"/>
              <a:t>Previewed</a:t>
            </a:r>
          </a:p>
          <a:p>
            <a:pPr>
              <a:buClr>
                <a:schemeClr val="accent1">
                  <a:lumMod val="75000"/>
                </a:schemeClr>
              </a:buClr>
              <a:buSzPct val="116000"/>
            </a:pPr>
            <a:r>
              <a:rPr lang="en-IN" b="1" dirty="0"/>
              <a:t> one image using  index value from  the loaded  dataset</a:t>
            </a:r>
            <a:endParaRPr lang="en-US" b="1" dirty="0"/>
          </a:p>
        </p:txBody>
      </p:sp>
      <p:pic>
        <p:nvPicPr>
          <p:cNvPr id="6" name="Picture 5" descr="Screenshot (15).png"/>
          <p:cNvPicPr>
            <a:picLocks noChangeAspect="1"/>
          </p:cNvPicPr>
          <p:nvPr/>
        </p:nvPicPr>
        <p:blipFill>
          <a:blip r:embed="rId2"/>
          <a:stretch>
            <a:fillRect/>
          </a:stretch>
        </p:blipFill>
        <p:spPr>
          <a:xfrm>
            <a:off x="4643438" y="3071810"/>
            <a:ext cx="4500562" cy="3786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dbl" dirty="0">
                <a:solidFill>
                  <a:srgbClr val="002060"/>
                </a:solidFill>
                <a:uFill>
                  <a:solidFill>
                    <a:schemeClr val="tx1"/>
                  </a:solidFill>
                </a:uFill>
              </a:rPr>
              <a:t>Train-Test split</a:t>
            </a:r>
          </a:p>
        </p:txBody>
      </p:sp>
      <p:sp>
        <p:nvSpPr>
          <p:cNvPr id="3" name="Content Placeholder 2"/>
          <p:cNvSpPr>
            <a:spLocks noGrp="1"/>
          </p:cNvSpPr>
          <p:nvPr>
            <p:ph idx="4294967295"/>
          </p:nvPr>
        </p:nvSpPr>
        <p:spPr>
          <a:xfrm>
            <a:off x="357158" y="1143000"/>
            <a:ext cx="8786842" cy="1643058"/>
          </a:xfrm>
        </p:spPr>
        <p:txBody>
          <a:bodyPr>
            <a:normAutofit/>
          </a:bodyPr>
          <a:lstStyle/>
          <a:p>
            <a:pPr>
              <a:buNone/>
            </a:pPr>
            <a:endParaRPr lang="en-US" dirty="0"/>
          </a:p>
          <a:p>
            <a:pPr>
              <a:buClr>
                <a:srgbClr val="002060"/>
              </a:buClr>
              <a:buSzPct val="160000"/>
              <a:buFont typeface="Wingdings" pitchFamily="2" charset="2"/>
              <a:buChar char="§"/>
            </a:pPr>
            <a:r>
              <a:rPr lang="en-IN" b="1" dirty="0">
                <a:solidFill>
                  <a:schemeClr val="tx1"/>
                </a:solidFill>
              </a:rPr>
              <a:t>  80% of dataset for training the model </a:t>
            </a:r>
          </a:p>
          <a:p>
            <a:pPr>
              <a:buClr>
                <a:srgbClr val="002060"/>
              </a:buClr>
              <a:buSzPct val="160000"/>
              <a:buFont typeface="Wingdings" pitchFamily="2" charset="2"/>
              <a:buChar char="§"/>
            </a:pPr>
            <a:r>
              <a:rPr lang="en-IN" b="1" dirty="0">
                <a:solidFill>
                  <a:schemeClr val="tx1"/>
                </a:solidFill>
              </a:rPr>
              <a:t>20 % of dataset for testing the model</a:t>
            </a:r>
            <a:endParaRPr lang="en-US" dirty="0"/>
          </a:p>
          <a:p>
            <a:endParaRPr lang="en-US" dirty="0"/>
          </a:p>
        </p:txBody>
      </p:sp>
      <p:sp>
        <p:nvSpPr>
          <p:cNvPr id="4" name="Rectangle 3"/>
          <p:cNvSpPr/>
          <p:nvPr/>
        </p:nvSpPr>
        <p:spPr>
          <a:xfrm>
            <a:off x="428596" y="2857496"/>
            <a:ext cx="7572428" cy="646331"/>
          </a:xfrm>
          <a:prstGeom prst="rect">
            <a:avLst/>
          </a:prstGeom>
        </p:spPr>
        <p:txBody>
          <a:bodyPr wrap="square">
            <a:spAutoFit/>
          </a:bodyPr>
          <a:lstStyle/>
          <a:p>
            <a:pPr algn="ctr"/>
            <a:r>
              <a:rPr lang="en-US" sz="3600" b="1" i="1" u="dbl" dirty="0">
                <a:solidFill>
                  <a:schemeClr val="accent1"/>
                </a:solidFill>
                <a:uFill>
                  <a:solidFill>
                    <a:schemeClr val="tx1"/>
                  </a:solidFill>
                </a:uFill>
              </a:rPr>
              <a:t>Fit the model</a:t>
            </a:r>
            <a:endParaRPr lang="en-US" sz="3600" dirty="0">
              <a:solidFill>
                <a:schemeClr val="accent1"/>
              </a:solidFill>
            </a:endParaRPr>
          </a:p>
        </p:txBody>
      </p:sp>
      <p:sp>
        <p:nvSpPr>
          <p:cNvPr id="5" name="Rectangle 4"/>
          <p:cNvSpPr/>
          <p:nvPr/>
        </p:nvSpPr>
        <p:spPr>
          <a:xfrm>
            <a:off x="1142976" y="3857629"/>
            <a:ext cx="8001024" cy="1569660"/>
          </a:xfrm>
          <a:prstGeom prst="rect">
            <a:avLst/>
          </a:prstGeom>
        </p:spPr>
        <p:txBody>
          <a:bodyPr wrap="square">
            <a:spAutoFit/>
          </a:bodyPr>
          <a:lstStyle/>
          <a:p>
            <a:pPr>
              <a:buClr>
                <a:srgbClr val="C8713C"/>
              </a:buClr>
              <a:buSzPct val="161000"/>
              <a:buFont typeface="Wingdings" pitchFamily="2" charset="2"/>
              <a:buChar char="ü"/>
            </a:pPr>
            <a:endParaRPr lang="en-US" sz="2400" dirty="0"/>
          </a:p>
          <a:p>
            <a:pPr>
              <a:buClr>
                <a:srgbClr val="C8713C"/>
              </a:buClr>
              <a:buSzPct val="161000"/>
              <a:buFont typeface="Wingdings" pitchFamily="2" charset="2"/>
              <a:buChar char="ü"/>
            </a:pPr>
            <a:r>
              <a:rPr lang="en-IN" sz="2400" b="1" dirty="0"/>
              <a:t>Fit the model using svc  &amp; save the model using </a:t>
            </a:r>
            <a:r>
              <a:rPr lang="en-IN" sz="2400" b="1" dirty="0" err="1"/>
              <a:t>joblib</a:t>
            </a:r>
            <a:endParaRPr lang="en-US" sz="2400" dirty="0"/>
          </a:p>
          <a:p>
            <a:endParaRPr lang="en-US" sz="2400" dirty="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en-US" sz="4800" b="1" i="1" u="dbl" dirty="0">
                <a:solidFill>
                  <a:srgbClr val="FF0000"/>
                </a:solidFill>
                <a:uFill>
                  <a:solidFill>
                    <a:schemeClr val="tx1"/>
                  </a:solidFill>
                </a:uFill>
              </a:rPr>
              <a:t>calculate accuracy</a:t>
            </a:r>
          </a:p>
        </p:txBody>
      </p:sp>
      <p:sp>
        <p:nvSpPr>
          <p:cNvPr id="3" name="Content Placeholder 2"/>
          <p:cNvSpPr>
            <a:spLocks noGrp="1"/>
          </p:cNvSpPr>
          <p:nvPr>
            <p:ph idx="4294967295"/>
          </p:nvPr>
        </p:nvSpPr>
        <p:spPr>
          <a:xfrm>
            <a:off x="0" y="1571625"/>
            <a:ext cx="8572528" cy="1428747"/>
          </a:xfrm>
        </p:spPr>
        <p:txBody>
          <a:bodyPr>
            <a:normAutofit/>
          </a:bodyPr>
          <a:lstStyle/>
          <a:p>
            <a:pPr>
              <a:buClr>
                <a:srgbClr val="DF09C6"/>
              </a:buClr>
              <a:buSzPct val="150000"/>
              <a:buFont typeface="Wingdings" pitchFamily="2" charset="2"/>
              <a:buChar char="v"/>
            </a:pPr>
            <a:endParaRPr lang="en-US" dirty="0"/>
          </a:p>
          <a:p>
            <a:pPr>
              <a:buClr>
                <a:srgbClr val="DF09C6"/>
              </a:buClr>
              <a:buSzPct val="150000"/>
              <a:buFont typeface="Wingdings" pitchFamily="2" charset="2"/>
              <a:buChar char="v"/>
            </a:pPr>
            <a:r>
              <a:rPr lang="en-IN" b="1" dirty="0">
                <a:solidFill>
                  <a:schemeClr val="tx1"/>
                </a:solidFill>
              </a:rPr>
              <a:t>Testing dataset x test &amp; y test is used to predict the image  &amp; calculate its accuracy</a:t>
            </a:r>
            <a:endParaRPr lang="en-US" b="1" dirty="0">
              <a:solidFill>
                <a:schemeClr val="tx1"/>
              </a:solidFill>
            </a:endParaRPr>
          </a:p>
        </p:txBody>
      </p:sp>
      <p:pic>
        <p:nvPicPr>
          <p:cNvPr id="6" name="Picture 5">
            <a:extLst>
              <a:ext uri="{FF2B5EF4-FFF2-40B4-BE49-F238E27FC236}">
                <a16:creationId xmlns:a16="http://schemas.microsoft.com/office/drawing/2014/main" xmlns="" id="{9B77A55F-68FE-4816-B4A3-A1CF730B1CE0}"/>
              </a:ext>
            </a:extLst>
          </p:cNvPr>
          <p:cNvPicPr>
            <a:picLocks noChangeAspect="1"/>
          </p:cNvPicPr>
          <p:nvPr/>
        </p:nvPicPr>
        <p:blipFill rotWithShape="1">
          <a:blip r:embed="rId2"/>
          <a:srcRect l="2750" t="42997" r="3538" b="24787"/>
          <a:stretch/>
        </p:blipFill>
        <p:spPr>
          <a:xfrm>
            <a:off x="253999" y="3189887"/>
            <a:ext cx="8815321" cy="2810881"/>
          </a:xfrm>
          <a:prstGeom prst="rect">
            <a:avLst/>
          </a:prstGeom>
          <a:ln>
            <a:noFill/>
          </a:ln>
          <a:effectLst>
            <a:softEdge rad="112500"/>
          </a:effectLst>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79512" y="214290"/>
            <a:ext cx="8607330" cy="71438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i="1" u="dbl" dirty="0">
                <a:solidFill>
                  <a:schemeClr val="accent4"/>
                </a:solidFill>
                <a:uFill>
                  <a:solidFill>
                    <a:schemeClr val="tx1"/>
                  </a:solidFill>
                </a:uFill>
              </a:rPr>
              <a:t>Prediction of image drawn in paint</a:t>
            </a:r>
            <a:r>
              <a:rPr lang="en-IN" sz="3200" b="1" dirty="0">
                <a:solidFill>
                  <a:schemeClr val="tx1"/>
                </a:solidFill>
              </a:rPr>
              <a:t/>
            </a:r>
            <a:br>
              <a:rPr lang="en-IN" sz="3200" b="1" dirty="0">
                <a:solidFill>
                  <a:schemeClr val="tx1"/>
                </a:solidFill>
              </a:rPr>
            </a:br>
            <a:endParaRPr lang="en-US" sz="3200" dirty="0"/>
          </a:p>
        </p:txBody>
      </p:sp>
      <p:sp>
        <p:nvSpPr>
          <p:cNvPr id="5" name="Content Placeholder 2"/>
          <p:cNvSpPr>
            <a:spLocks noGrp="1"/>
          </p:cNvSpPr>
          <p:nvPr/>
        </p:nvSpPr>
        <p:spPr>
          <a:xfrm>
            <a:off x="214282" y="1142984"/>
            <a:ext cx="8643966" cy="5500726"/>
          </a:xfrm>
          <a:prstGeom prst="rect">
            <a:avLst/>
          </a:prstGeom>
          <a:solidFill>
            <a:schemeClr val="accent1">
              <a:lumMod val="60000"/>
              <a:lumOff val="40000"/>
            </a:schemeClr>
          </a:solidFill>
          <a:ln/>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rgbClr val="00B0F0"/>
              </a:buClr>
              <a:buSzPct val="134000"/>
              <a:buFont typeface="Wingdings" pitchFamily="2" charset="2"/>
              <a:buChar char="v"/>
            </a:pPr>
            <a:r>
              <a:rPr lang="en-IN" b="1" dirty="0"/>
              <a:t>   </a:t>
            </a:r>
            <a:r>
              <a:rPr lang="en-IN" sz="2000" b="1" dirty="0"/>
              <a:t>predicting image  using  paint &amp; </a:t>
            </a:r>
            <a:r>
              <a:rPr lang="en-IN" sz="2000" b="1" dirty="0" err="1"/>
              <a:t>pyscreenshot</a:t>
            </a:r>
            <a:endParaRPr lang="en-IN" sz="2000" b="1" dirty="0"/>
          </a:p>
          <a:p>
            <a:pPr>
              <a:buClr>
                <a:srgbClr val="00B0F0"/>
              </a:buClr>
              <a:buSzPct val="130000"/>
              <a:buFont typeface="Wingdings" pitchFamily="2" charset="2"/>
              <a:buChar char="v"/>
            </a:pPr>
            <a:r>
              <a:rPr lang="en-IN" sz="2000" b="1" dirty="0"/>
              <a:t>And then using time module  it will predict after completion of that time</a:t>
            </a:r>
          </a:p>
          <a:p>
            <a:pPr>
              <a:buFont typeface="Courier New" pitchFamily="49" charset="0"/>
              <a:buChar char="o"/>
            </a:pPr>
            <a:endParaRPr lang="en-IN" b="1" dirty="0"/>
          </a:p>
          <a:p>
            <a:pPr>
              <a:buClr>
                <a:srgbClr val="C00000"/>
              </a:buClr>
              <a:buSzPct val="156000"/>
              <a:buFont typeface="Wingdings" pitchFamily="2" charset="2"/>
              <a:buChar char="§"/>
            </a:pPr>
            <a:r>
              <a:rPr lang="en-IN" sz="2000" b="1" dirty="0"/>
              <a:t>Threshold the image</a:t>
            </a:r>
          </a:p>
          <a:p>
            <a:pPr algn="ctr">
              <a:buFont typeface="Wingdings" pitchFamily="2" charset="2"/>
              <a:buChar char="§"/>
            </a:pPr>
            <a:endParaRPr lang="en-IN" sz="2400" b="1" dirty="0"/>
          </a:p>
          <a:p>
            <a:pPr algn="ctr">
              <a:buFont typeface="Wingdings" pitchFamily="2" charset="2"/>
              <a:buChar char="§"/>
            </a:pPr>
            <a:endParaRPr lang="en-IN" sz="2000" b="1" dirty="0"/>
          </a:p>
          <a:p>
            <a:pPr algn="ctr">
              <a:buNone/>
            </a:pPr>
            <a:r>
              <a:rPr lang="en-IN" sz="3600" b="1" dirty="0"/>
              <a:t>And then finally it will predict </a:t>
            </a:r>
            <a:r>
              <a:rPr lang="en-IN" sz="3600" b="1" dirty="0" err="1"/>
              <a:t>succesfully</a:t>
            </a:r>
            <a:endParaRPr lang="en-IN" sz="3600" b="1" dirty="0"/>
          </a:p>
        </p:txBody>
      </p:sp>
      <p:sp>
        <p:nvSpPr>
          <p:cNvPr id="6" name="Rectangle 5"/>
          <p:cNvSpPr/>
          <p:nvPr/>
        </p:nvSpPr>
        <p:spPr>
          <a:xfrm>
            <a:off x="285721" y="3143248"/>
            <a:ext cx="5000660"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C00000"/>
              </a:buClr>
              <a:buSzPct val="157000"/>
              <a:buFont typeface="Wingdings" pitchFamily="2" charset="2"/>
              <a:buChar char="§"/>
            </a:pPr>
            <a:r>
              <a:rPr lang="en-US" sz="2000" b="1" i="1" dirty="0">
                <a:uFill>
                  <a:solidFill>
                    <a:schemeClr val="tx1"/>
                  </a:solidFill>
                </a:uFill>
              </a:rPr>
              <a:t>  Add pixel one by one into data array</a:t>
            </a:r>
            <a:endParaRPr lang="en-US" sz="2000" dirty="0"/>
          </a:p>
        </p:txBody>
      </p:sp>
      <p:sp>
        <p:nvSpPr>
          <p:cNvPr id="7" name="Text Placeholder 6"/>
          <p:cNvSpPr>
            <a:spLocks noGrp="1"/>
          </p:cNvSpPr>
          <p:nvPr>
            <p:ph type="body" idx="1"/>
          </p:nvPr>
        </p:nvSpPr>
        <p:spPr>
          <a:xfrm flipH="1">
            <a:off x="6692574" y="5572140"/>
            <a:ext cx="308317" cy="153860"/>
          </a:xfrm>
        </p:spPr>
        <p:txBody>
          <a:bodyPr/>
          <a:lstStyle/>
          <a:p>
            <a:pPr>
              <a:buNone/>
            </a:pPr>
            <a:r>
              <a:rPr lang="en-IN" dirty="0">
                <a:solidFill>
                  <a:schemeClr val="accent1"/>
                </a:solidFill>
              </a:rPr>
              <a:t>.</a:t>
            </a:r>
            <a:endParaRPr lang="en-US" dirty="0">
              <a:solidFill>
                <a:schemeClr val="accent1"/>
              </a:solidFill>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A336208-5625-4644-ACF7-3E2B7D4C77C9}"/>
              </a:ext>
            </a:extLst>
          </p:cNvPr>
          <p:cNvSpPr txBox="1">
            <a:spLocks/>
          </p:cNvSpPr>
          <p:nvPr/>
        </p:nvSpPr>
        <p:spPr>
          <a:xfrm>
            <a:off x="899592" y="252903"/>
            <a:ext cx="5436704" cy="1015857"/>
          </a:xfrm>
          <a:prstGeom prst="rect">
            <a:avLst/>
          </a:prstGeom>
        </p:spPr>
        <p:txBody>
          <a:bodyP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chemeClr val="tx1"/>
                </a:solidFill>
                <a:latin typeface="Algerian" panose="04020705040A02060702" pitchFamily="82" charset="0"/>
              </a:rPr>
              <a:t>LITERATURE SURVEY</a:t>
            </a:r>
          </a:p>
        </p:txBody>
      </p:sp>
      <p:graphicFrame>
        <p:nvGraphicFramePr>
          <p:cNvPr id="4" name="Table 3">
            <a:extLst>
              <a:ext uri="{FF2B5EF4-FFF2-40B4-BE49-F238E27FC236}">
                <a16:creationId xmlns:a16="http://schemas.microsoft.com/office/drawing/2014/main" xmlns="" id="{FDAF9D81-06F8-479E-B40D-761CF639BB6F}"/>
              </a:ext>
            </a:extLst>
          </p:cNvPr>
          <p:cNvGraphicFramePr>
            <a:graphicFrameLocks noGrp="1"/>
          </p:cNvGraphicFramePr>
          <p:nvPr/>
        </p:nvGraphicFramePr>
        <p:xfrm>
          <a:off x="1" y="1577340"/>
          <a:ext cx="9144000" cy="2484120"/>
        </p:xfrm>
        <a:graphic>
          <a:graphicData uri="http://schemas.openxmlformats.org/drawingml/2006/table">
            <a:tbl>
              <a:tblPr firstRow="1" lastRow="1">
                <a:tableStyleId>{5C22544A-7EE6-4342-B048-85BDC9FD1C3A}</a:tableStyleId>
              </a:tblPr>
              <a:tblGrid>
                <a:gridCol w="397565">
                  <a:extLst>
                    <a:ext uri="{9D8B030D-6E8A-4147-A177-3AD203B41FA5}">
                      <a16:colId xmlns:a16="http://schemas.microsoft.com/office/drawing/2014/main" xmlns="" val="20000"/>
                    </a:ext>
                  </a:extLst>
                </a:gridCol>
                <a:gridCol w="1649897">
                  <a:extLst>
                    <a:ext uri="{9D8B030D-6E8A-4147-A177-3AD203B41FA5}">
                      <a16:colId xmlns:a16="http://schemas.microsoft.com/office/drawing/2014/main" xmlns="" val="20001"/>
                    </a:ext>
                  </a:extLst>
                </a:gridCol>
                <a:gridCol w="1341782">
                  <a:extLst>
                    <a:ext uri="{9D8B030D-6E8A-4147-A177-3AD203B41FA5}">
                      <a16:colId xmlns:a16="http://schemas.microsoft.com/office/drawing/2014/main" xmlns="" val="20002"/>
                    </a:ext>
                  </a:extLst>
                </a:gridCol>
                <a:gridCol w="1818861">
                  <a:extLst>
                    <a:ext uri="{9D8B030D-6E8A-4147-A177-3AD203B41FA5}">
                      <a16:colId xmlns:a16="http://schemas.microsoft.com/office/drawing/2014/main" xmlns="" val="20003"/>
                    </a:ext>
                  </a:extLst>
                </a:gridCol>
                <a:gridCol w="3935895">
                  <a:extLst>
                    <a:ext uri="{9D8B030D-6E8A-4147-A177-3AD203B41FA5}">
                      <a16:colId xmlns:a16="http://schemas.microsoft.com/office/drawing/2014/main" xmlns="" val="20004"/>
                    </a:ext>
                  </a:extLst>
                </a:gridCol>
              </a:tblGrid>
              <a:tr h="685800">
                <a:tc>
                  <a:txBody>
                    <a:bodyPr/>
                    <a:lstStyle/>
                    <a:p>
                      <a:r>
                        <a:rPr lang="en-IN" sz="1400" dirty="0">
                          <a:solidFill>
                            <a:schemeClr val="bg1"/>
                          </a:solidFill>
                        </a:rPr>
                        <a:t>S.NO</a:t>
                      </a:r>
                      <a:endParaRPr lang="en-US" sz="1400" dirty="0">
                        <a:solidFill>
                          <a:schemeClr val="bg1"/>
                        </a:solidFill>
                      </a:endParaRPr>
                    </a:p>
                  </a:txBody>
                  <a:tcPr marL="68580" marR="68580" marT="34290" marB="34290">
                    <a:solidFill>
                      <a:srgbClr val="DFA131"/>
                    </a:solidFill>
                  </a:tcPr>
                </a:tc>
                <a:tc>
                  <a:txBody>
                    <a:bodyPr/>
                    <a:lstStyle/>
                    <a:p>
                      <a:pPr algn="ctr"/>
                      <a:endParaRPr lang="en-IN" sz="1400" u="sng" dirty="0">
                        <a:solidFill>
                          <a:schemeClr val="bg1"/>
                        </a:solidFill>
                        <a:effectLst>
                          <a:outerShdw blurRad="38100" dist="38100" dir="2700000" algn="tl">
                            <a:srgbClr val="000000">
                              <a:alpha val="43137"/>
                            </a:srgbClr>
                          </a:outerShdw>
                        </a:effectLst>
                      </a:endParaRPr>
                    </a:p>
                    <a:p>
                      <a:pPr algn="ctr"/>
                      <a:r>
                        <a:rPr lang="en-IN" sz="1400" u="sng" dirty="0">
                          <a:solidFill>
                            <a:schemeClr val="bg1"/>
                          </a:solidFill>
                          <a:effectLst>
                            <a:outerShdw blurRad="38100" dist="38100" dir="2700000" algn="tl">
                              <a:srgbClr val="000000">
                                <a:alpha val="43137"/>
                              </a:srgbClr>
                            </a:outerShdw>
                          </a:effectLst>
                        </a:rPr>
                        <a:t>TITLE</a:t>
                      </a:r>
                      <a:endParaRPr lang="en-US" sz="1400" i="1" u="sng" dirty="0">
                        <a:solidFill>
                          <a:schemeClr val="bg1"/>
                        </a:solidFill>
                        <a:effectLst>
                          <a:outerShdw blurRad="38100" dist="38100" dir="2700000" algn="tl">
                            <a:srgbClr val="000000">
                              <a:alpha val="43137"/>
                            </a:srgbClr>
                          </a:outerShdw>
                        </a:effectLst>
                      </a:endParaRPr>
                    </a:p>
                  </a:txBody>
                  <a:tcPr marL="68580" marR="68580" marT="34290" marB="34290">
                    <a:solidFill>
                      <a:srgbClr val="DFA131"/>
                    </a:solidFill>
                  </a:tcPr>
                </a:tc>
                <a:tc>
                  <a:txBody>
                    <a:bodyPr/>
                    <a:lstStyle/>
                    <a:p>
                      <a:pPr algn="ctr"/>
                      <a:endParaRPr lang="en-IN" sz="1400" u="sng" dirty="0">
                        <a:solidFill>
                          <a:schemeClr val="bg1"/>
                        </a:solidFill>
                      </a:endParaRPr>
                    </a:p>
                    <a:p>
                      <a:pPr algn="ctr"/>
                      <a:r>
                        <a:rPr lang="en-IN" sz="1400" u="sng" dirty="0">
                          <a:solidFill>
                            <a:schemeClr val="bg1"/>
                          </a:solidFill>
                        </a:rPr>
                        <a:t>AUTHOR(S)</a:t>
                      </a:r>
                      <a:endParaRPr lang="en-US" sz="1400" b="1" i="1" u="sng" dirty="0">
                        <a:solidFill>
                          <a:schemeClr val="bg1"/>
                        </a:solidFill>
                      </a:endParaRPr>
                    </a:p>
                  </a:txBody>
                  <a:tcPr marL="68580" marR="68580" marT="34290" marB="34290">
                    <a:solidFill>
                      <a:srgbClr val="DFA131"/>
                    </a:solidFill>
                  </a:tcPr>
                </a:tc>
                <a:tc>
                  <a:txBody>
                    <a:bodyPr/>
                    <a:lstStyle/>
                    <a:p>
                      <a:pPr algn="ctr"/>
                      <a:r>
                        <a:rPr lang="en-IN" sz="1400" u="sng" dirty="0">
                          <a:solidFill>
                            <a:schemeClr val="bg1"/>
                          </a:solidFill>
                        </a:rPr>
                        <a:t>SOURCE</a:t>
                      </a:r>
                    </a:p>
                    <a:p>
                      <a:pPr algn="ctr"/>
                      <a:r>
                        <a:rPr lang="en-IN" sz="1400" u="sng" dirty="0">
                          <a:solidFill>
                            <a:schemeClr val="bg1"/>
                          </a:solidFill>
                        </a:rPr>
                        <a:t>(DETAILS OF PUBLICATION)</a:t>
                      </a:r>
                      <a:endParaRPr lang="en-US" sz="1400" i="1" u="sng" dirty="0">
                        <a:solidFill>
                          <a:schemeClr val="bg1"/>
                        </a:solidFill>
                      </a:endParaRPr>
                    </a:p>
                  </a:txBody>
                  <a:tcPr marL="68580" marR="68580" marT="34290" marB="34290">
                    <a:solidFill>
                      <a:srgbClr val="DFA131"/>
                    </a:solidFill>
                  </a:tcPr>
                </a:tc>
                <a:tc>
                  <a:txBody>
                    <a:bodyPr/>
                    <a:lstStyle/>
                    <a:p>
                      <a:pPr algn="ctr"/>
                      <a:endParaRPr lang="en-IN" sz="1400" u="sng" dirty="0">
                        <a:solidFill>
                          <a:schemeClr val="bg1"/>
                        </a:solidFill>
                      </a:endParaRPr>
                    </a:p>
                    <a:p>
                      <a:pPr algn="ctr"/>
                      <a:r>
                        <a:rPr lang="en-IN" sz="1400" u="sng" dirty="0">
                          <a:solidFill>
                            <a:schemeClr val="bg1"/>
                          </a:solidFill>
                        </a:rPr>
                        <a:t>FINDINGS</a:t>
                      </a:r>
                      <a:endParaRPr lang="en-US" sz="1400" b="1" i="1" u="sng" dirty="0">
                        <a:solidFill>
                          <a:schemeClr val="bg1"/>
                        </a:solidFill>
                      </a:endParaRPr>
                    </a:p>
                  </a:txBody>
                  <a:tcPr marL="68580" marR="68580" marT="34290" marB="34290">
                    <a:solidFill>
                      <a:srgbClr val="DFA131"/>
                    </a:solidFill>
                  </a:tcPr>
                </a:tc>
                <a:extLst>
                  <a:ext uri="{0D108BD9-81ED-4DB2-BD59-A6C34878D82A}">
                    <a16:rowId xmlns:a16="http://schemas.microsoft.com/office/drawing/2014/main" xmlns="" val="10000"/>
                  </a:ext>
                </a:extLst>
              </a:tr>
              <a:tr h="1702412">
                <a:tc>
                  <a:txBody>
                    <a:bodyPr/>
                    <a:lstStyle/>
                    <a:p>
                      <a:r>
                        <a:rPr lang="en-US" sz="1400" dirty="0">
                          <a:solidFill>
                            <a:schemeClr val="tx1"/>
                          </a:solidFill>
                        </a:rPr>
                        <a:t>1</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rPr>
                        <a:t>Using Random Forests for Handwritten Digit Recognition</a:t>
                      </a:r>
                      <a:endParaRPr lang="en-US" sz="1400" dirty="0">
                        <a:solidFill>
                          <a:schemeClr val="bg1"/>
                        </a:solidFill>
                      </a:endParaRPr>
                    </a:p>
                  </a:txBody>
                  <a:tcPr marL="68580" marR="68580" marT="34290" marB="34290"/>
                </a:tc>
                <a:tc>
                  <a:txBody>
                    <a:bodyPr/>
                    <a:lstStyle/>
                    <a:p>
                      <a:pPr>
                        <a:buFont typeface="Wingdings" pitchFamily="2" charset="2"/>
                        <a:buChar char="v"/>
                      </a:pPr>
                      <a:r>
                        <a:rPr lang="en-US" sz="1400" u="none" strike="noStrike" kern="1200" dirty="0">
                          <a:solidFill>
                            <a:schemeClr val="bg1"/>
                          </a:solidFill>
                        </a:rPr>
                        <a:t>S. Bernard</a:t>
                      </a:r>
                    </a:p>
                    <a:p>
                      <a:pPr>
                        <a:buFont typeface="Wingdings" pitchFamily="2" charset="2"/>
                        <a:buChar char="v"/>
                      </a:pPr>
                      <a:r>
                        <a:rPr lang="en-US" sz="1400" u="none" strike="noStrike" kern="1200" dirty="0">
                          <a:solidFill>
                            <a:schemeClr val="bg1"/>
                          </a:solidFill>
                        </a:rPr>
                        <a:t>S. Adam</a:t>
                      </a:r>
                    </a:p>
                    <a:p>
                      <a:pPr>
                        <a:buFont typeface="Wingdings" pitchFamily="2" charset="2"/>
                        <a:buChar char="v"/>
                      </a:pPr>
                      <a:r>
                        <a:rPr lang="en-US" sz="1400" u="sng" kern="1200" dirty="0">
                          <a:solidFill>
                            <a:schemeClr val="bg1"/>
                          </a:solidFill>
                        </a:rPr>
                        <a:t>L. </a:t>
                      </a:r>
                      <a:r>
                        <a:rPr lang="en-US" sz="1400" u="sng" kern="1200" dirty="0" err="1">
                          <a:solidFill>
                            <a:schemeClr val="bg1"/>
                          </a:solidFill>
                        </a:rPr>
                        <a:t>Heutte</a:t>
                      </a:r>
                      <a:r>
                        <a:rPr lang="fr-FR" sz="1400" dirty="0">
                          <a:solidFill>
                            <a:schemeClr val="bg1"/>
                          </a:solidFill>
                        </a:rPr>
                        <a:t/>
                      </a:r>
                      <a:br>
                        <a:rPr lang="fr-FR" sz="1400" dirty="0">
                          <a:solidFill>
                            <a:schemeClr val="bg1"/>
                          </a:solidFill>
                        </a:rPr>
                      </a:br>
                      <a:endParaRPr lang="en-US" sz="1400" dirty="0">
                        <a:solidFill>
                          <a:schemeClr val="bg1"/>
                        </a:solidFill>
                      </a:endParaRPr>
                    </a:p>
                  </a:txBody>
                  <a:tcPr marL="68580" marR="68580" marT="34290" marB="34290"/>
                </a:tc>
                <a:tc>
                  <a:txBody>
                    <a:bodyPr/>
                    <a:lstStyle/>
                    <a:p>
                      <a:r>
                        <a:rPr lang="en-IN" sz="1400" dirty="0">
                          <a:solidFill>
                            <a:schemeClr val="bg1"/>
                          </a:solidFill>
                        </a:rPr>
                        <a:t>IEEE</a:t>
                      </a:r>
                      <a:r>
                        <a:rPr lang="en-IN" sz="1400" baseline="0" dirty="0">
                          <a:solidFill>
                            <a:schemeClr val="bg1"/>
                          </a:solidFill>
                        </a:rPr>
                        <a:t> </a:t>
                      </a:r>
                    </a:p>
                    <a:p>
                      <a:r>
                        <a:rPr lang="en-IN" sz="1400" baseline="0" dirty="0">
                          <a:solidFill>
                            <a:schemeClr val="bg1"/>
                          </a:solidFill>
                        </a:rPr>
                        <a:t>(</a:t>
                      </a:r>
                      <a:r>
                        <a:rPr lang="en-US" sz="1400" kern="1200" dirty="0">
                          <a:solidFill>
                            <a:schemeClr val="bg1"/>
                          </a:solidFill>
                        </a:rPr>
                        <a:t> </a:t>
                      </a:r>
                      <a:r>
                        <a:rPr lang="en-US" sz="1400" u="none" strike="noStrike" kern="1200" dirty="0">
                          <a:solidFill>
                            <a:schemeClr val="bg1"/>
                          </a:solidFill>
                        </a:rPr>
                        <a:t>Ninth International Conference on Document Analysis and Recognition (ICDAR 2007)</a:t>
                      </a:r>
                      <a:r>
                        <a:rPr lang="en-IN" sz="1400" baseline="0" dirty="0">
                          <a:solidFill>
                            <a:schemeClr val="bg1"/>
                          </a:solidFill>
                        </a:rPr>
                        <a:t>)</a:t>
                      </a:r>
                      <a:endParaRPr lang="en-US" sz="1400" dirty="0">
                        <a:solidFill>
                          <a:schemeClr val="bg1"/>
                        </a:solidFill>
                      </a:endParaRPr>
                    </a:p>
                  </a:txBody>
                  <a:tcPr marL="68580" marR="68580" marT="34290" marB="34290"/>
                </a:tc>
                <a:tc>
                  <a:txBody>
                    <a:bodyPr/>
                    <a:lstStyle/>
                    <a:p>
                      <a:pPr>
                        <a:buClr>
                          <a:schemeClr val="tx1"/>
                        </a:buClr>
                        <a:buSzPct val="147000"/>
                        <a:buFont typeface="Wingdings" pitchFamily="2" charset="2"/>
                        <a:buChar char="§"/>
                      </a:pPr>
                      <a:r>
                        <a:rPr lang="en-US" sz="1400" kern="1200" dirty="0">
                          <a:solidFill>
                            <a:schemeClr val="bg1"/>
                          </a:solidFill>
                        </a:rPr>
                        <a:t>This aims at studying those methods in a strictly pragmatic approach, in order to provide rules on parameter settings for practitioners.</a:t>
                      </a:r>
                    </a:p>
                    <a:p>
                      <a:pPr>
                        <a:buClr>
                          <a:schemeClr val="tx1"/>
                        </a:buClr>
                        <a:buSzPct val="147000"/>
                        <a:buFont typeface="Wingdings" pitchFamily="2" charset="2"/>
                        <a:buChar char="§"/>
                      </a:pPr>
                      <a:r>
                        <a:rPr lang="en-US" sz="1400" kern="1200" dirty="0">
                          <a:solidFill>
                            <a:schemeClr val="bg1"/>
                          </a:solidFill>
                        </a:rPr>
                        <a:t>For that purpose we have experimented the forest-RI algorithm, considered as the random forest reference method, on the MNIST handwritten digits database.</a:t>
                      </a:r>
                      <a:endParaRPr lang="en-US" sz="1400" b="0" i="0" kern="1200" dirty="0">
                        <a:solidFill>
                          <a:schemeClr val="bg1"/>
                        </a:solidFill>
                        <a:latin typeface="+mn-lt"/>
                        <a:ea typeface="+mn-ea"/>
                        <a:cs typeface="+mn-cs"/>
                      </a:endParaRPr>
                    </a:p>
                  </a:txBody>
                  <a:tcPr marL="68580" marR="68580" marT="34290" marB="34290"/>
                </a:tc>
                <a:extLst>
                  <a:ext uri="{0D108BD9-81ED-4DB2-BD59-A6C34878D82A}">
                    <a16:rowId xmlns:a16="http://schemas.microsoft.com/office/drawing/2014/main" xmlns="" val="10001"/>
                  </a:ext>
                </a:extLst>
              </a:tr>
            </a:tbl>
          </a:graphicData>
        </a:graphic>
      </p:graphicFrame>
      <p:graphicFrame>
        <p:nvGraphicFramePr>
          <p:cNvPr id="5" name="Table 4">
            <a:extLst>
              <a:ext uri="{FF2B5EF4-FFF2-40B4-BE49-F238E27FC236}">
                <a16:creationId xmlns:a16="http://schemas.microsoft.com/office/drawing/2014/main" xmlns="" id="{88B5D687-CB84-49BD-BBEB-D79DE5618610}"/>
              </a:ext>
            </a:extLst>
          </p:cNvPr>
          <p:cNvGraphicFramePr>
            <a:graphicFrameLocks noGrp="1"/>
          </p:cNvGraphicFramePr>
          <p:nvPr/>
        </p:nvGraphicFramePr>
        <p:xfrm>
          <a:off x="0" y="4080510"/>
          <a:ext cx="9144000" cy="1988820"/>
        </p:xfrm>
        <a:graphic>
          <a:graphicData uri="http://schemas.openxmlformats.org/drawingml/2006/table">
            <a:tbl>
              <a:tblPr firstRow="1" lastRow="1" bandRow="1">
                <a:tableStyleId>{5C22544A-7EE6-4342-B048-85BDC9FD1C3A}</a:tableStyleId>
              </a:tblPr>
              <a:tblGrid>
                <a:gridCol w="387626">
                  <a:extLst>
                    <a:ext uri="{9D8B030D-6E8A-4147-A177-3AD203B41FA5}">
                      <a16:colId xmlns:a16="http://schemas.microsoft.com/office/drawing/2014/main" xmlns="" val="20000"/>
                    </a:ext>
                  </a:extLst>
                </a:gridCol>
                <a:gridCol w="1649896">
                  <a:extLst>
                    <a:ext uri="{9D8B030D-6E8A-4147-A177-3AD203B41FA5}">
                      <a16:colId xmlns:a16="http://schemas.microsoft.com/office/drawing/2014/main" xmlns="" val="20001"/>
                    </a:ext>
                  </a:extLst>
                </a:gridCol>
                <a:gridCol w="1361660">
                  <a:extLst>
                    <a:ext uri="{9D8B030D-6E8A-4147-A177-3AD203B41FA5}">
                      <a16:colId xmlns:a16="http://schemas.microsoft.com/office/drawing/2014/main" xmlns="" val="20002"/>
                    </a:ext>
                  </a:extLst>
                </a:gridCol>
                <a:gridCol w="2178659">
                  <a:extLst>
                    <a:ext uri="{9D8B030D-6E8A-4147-A177-3AD203B41FA5}">
                      <a16:colId xmlns:a16="http://schemas.microsoft.com/office/drawing/2014/main" xmlns="" val="20003"/>
                    </a:ext>
                  </a:extLst>
                </a:gridCol>
                <a:gridCol w="3566159">
                  <a:extLst>
                    <a:ext uri="{9D8B030D-6E8A-4147-A177-3AD203B41FA5}">
                      <a16:colId xmlns:a16="http://schemas.microsoft.com/office/drawing/2014/main" xmlns="" val="20004"/>
                    </a:ext>
                  </a:extLst>
                </a:gridCol>
              </a:tblGrid>
              <a:tr h="1920240">
                <a:tc>
                  <a:txBody>
                    <a:bodyPr/>
                    <a:lstStyle/>
                    <a:p>
                      <a:r>
                        <a:rPr lang="en-IN" sz="1400" b="1" dirty="0">
                          <a:solidFill>
                            <a:schemeClr val="bg1"/>
                          </a:solidFill>
                        </a:rPr>
                        <a:t>2</a:t>
                      </a:r>
                      <a:endParaRPr lang="en-US" sz="1400" b="1" dirty="0">
                        <a:solidFill>
                          <a:schemeClr val="bg1"/>
                        </a:solidFill>
                      </a:endParaRPr>
                    </a:p>
                  </a:txBody>
                  <a:tcPr marL="68580" marR="68580" marT="34290" marB="34290"/>
                </a:tc>
                <a:tc>
                  <a:txBody>
                    <a:bodyPr/>
                    <a:lstStyle/>
                    <a:p>
                      <a:r>
                        <a:rPr lang="en-US" sz="1400" b="1" i="0" kern="1200" dirty="0">
                          <a:solidFill>
                            <a:schemeClr val="bg1"/>
                          </a:solidFill>
                          <a:latin typeface="+mn-lt"/>
                          <a:ea typeface="+mn-ea"/>
                          <a:cs typeface="+mn-cs"/>
                        </a:rPr>
                        <a:t>On-line handwritten digit recognition based on trajectory and velocity modeling</a:t>
                      </a:r>
                    </a:p>
                  </a:txBody>
                  <a:tcPr marL="68580" marR="68580" marT="34290" marB="34290"/>
                </a:tc>
                <a:tc>
                  <a:txBody>
                    <a:bodyPr/>
                    <a:lstStyle/>
                    <a:p>
                      <a:pPr>
                        <a:buFont typeface="Wingdings" pitchFamily="2" charset="2"/>
                        <a:buChar char="§"/>
                      </a:pPr>
                      <a:r>
                        <a:rPr lang="en-US" sz="1400" b="1" i="0" u="none" strike="noStrike" kern="1200" dirty="0" err="1">
                          <a:solidFill>
                            <a:schemeClr val="bg1"/>
                          </a:solidFill>
                          <a:latin typeface="+mn-lt"/>
                          <a:ea typeface="+mn-ea"/>
                          <a:cs typeface="+mn-cs"/>
                        </a:rPr>
                        <a:t>MonjiKheralla</a:t>
                      </a:r>
                      <a:endParaRPr lang="en-US" sz="1400" b="1" i="0" u="none" strike="noStrike" kern="1200" dirty="0">
                        <a:solidFill>
                          <a:schemeClr val="bg1"/>
                        </a:solidFill>
                        <a:latin typeface="+mn-lt"/>
                        <a:ea typeface="+mn-ea"/>
                        <a:cs typeface="+mn-cs"/>
                      </a:endParaRPr>
                    </a:p>
                    <a:p>
                      <a:pPr>
                        <a:buFont typeface="Wingdings" pitchFamily="2" charset="2"/>
                        <a:buChar char="§"/>
                      </a:pPr>
                      <a:r>
                        <a:rPr lang="en-US" sz="1400" b="1" i="0" u="none" strike="noStrike" kern="1200" dirty="0" err="1">
                          <a:solidFill>
                            <a:schemeClr val="bg1"/>
                          </a:solidFill>
                          <a:latin typeface="+mn-lt"/>
                          <a:ea typeface="+mn-ea"/>
                          <a:cs typeface="+mn-cs"/>
                        </a:rPr>
                        <a:t>LobnaHaddad</a:t>
                      </a:r>
                      <a:endParaRPr lang="en-US" sz="1400" b="1" i="0" u="none" strike="noStrike" kern="1200" dirty="0">
                        <a:solidFill>
                          <a:schemeClr val="bg1"/>
                        </a:solidFill>
                        <a:latin typeface="+mn-lt"/>
                        <a:ea typeface="+mn-ea"/>
                        <a:cs typeface="+mn-cs"/>
                      </a:endParaRPr>
                    </a:p>
                    <a:p>
                      <a:pPr>
                        <a:buFont typeface="Wingdings" pitchFamily="2" charset="2"/>
                        <a:buChar char="§"/>
                      </a:pPr>
                      <a:r>
                        <a:rPr lang="en-US" sz="1400" b="1" i="0" u="none" strike="noStrike" kern="1200" dirty="0">
                          <a:solidFill>
                            <a:schemeClr val="bg1"/>
                          </a:solidFill>
                          <a:latin typeface="+mn-lt"/>
                          <a:ea typeface="+mn-ea"/>
                          <a:cs typeface="+mn-cs"/>
                        </a:rPr>
                        <a:t>Adel </a:t>
                      </a:r>
                      <a:r>
                        <a:rPr lang="en-US" sz="1400" b="1" i="0" u="none" strike="noStrike" kern="1200" dirty="0" err="1">
                          <a:solidFill>
                            <a:schemeClr val="bg1"/>
                          </a:solidFill>
                          <a:latin typeface="+mn-lt"/>
                          <a:ea typeface="+mn-ea"/>
                          <a:cs typeface="+mn-cs"/>
                        </a:rPr>
                        <a:t>M.Alimi</a:t>
                      </a:r>
                      <a:endParaRPr lang="en-US" sz="1400" b="1" i="0" u="none" strike="noStrike" kern="1200" dirty="0">
                        <a:solidFill>
                          <a:schemeClr val="bg1"/>
                        </a:solidFill>
                        <a:latin typeface="+mn-lt"/>
                        <a:ea typeface="+mn-ea"/>
                        <a:cs typeface="+mn-cs"/>
                      </a:endParaRPr>
                    </a:p>
                    <a:p>
                      <a:pPr>
                        <a:buFont typeface="Wingdings" pitchFamily="2" charset="2"/>
                        <a:buChar char="§"/>
                      </a:pPr>
                      <a:r>
                        <a:rPr lang="en-US" sz="1400" b="1" i="0" u="none" strike="noStrike" kern="1200" dirty="0" err="1">
                          <a:solidFill>
                            <a:schemeClr val="bg1"/>
                          </a:solidFill>
                          <a:latin typeface="+mn-lt"/>
                          <a:ea typeface="+mn-ea"/>
                          <a:cs typeface="+mn-cs"/>
                        </a:rPr>
                        <a:t>AmarMitiche</a:t>
                      </a:r>
                      <a:endParaRPr lang="en-US" sz="1400" b="1" i="0" u="none" strike="noStrike" kern="1200" dirty="0">
                        <a:solidFill>
                          <a:schemeClr val="bg1"/>
                        </a:solidFill>
                        <a:latin typeface="+mn-lt"/>
                        <a:ea typeface="+mn-ea"/>
                        <a:cs typeface="+mn-cs"/>
                      </a:endParaRPr>
                    </a:p>
                  </a:txBody>
                  <a:tcPr marL="68580" marR="68580" marT="34290" marB="34290"/>
                </a:tc>
                <a:tc>
                  <a:txBody>
                    <a:bodyPr/>
                    <a:lstStyle/>
                    <a:p>
                      <a:r>
                        <a:rPr lang="en-US" sz="1400" b="1" i="0" kern="1200" dirty="0">
                          <a:solidFill>
                            <a:schemeClr val="bg1"/>
                          </a:solidFill>
                          <a:latin typeface="+mn-lt"/>
                          <a:ea typeface="+mn-ea"/>
                          <a:cs typeface="+mn-cs"/>
                        </a:rPr>
                        <a:t>Elsevier--</a:t>
                      </a:r>
                    </a:p>
                    <a:p>
                      <a:r>
                        <a:rPr lang="en-US" sz="1400" b="1" i="0" kern="1200" dirty="0">
                          <a:solidFill>
                            <a:schemeClr val="bg1"/>
                          </a:solidFill>
                          <a:latin typeface="+mn-lt"/>
                          <a:ea typeface="+mn-ea"/>
                          <a:cs typeface="+mn-cs"/>
                        </a:rPr>
                        <a:t>The General Direction of Scientific Research and Technological Renovation (DGRSRT), Tunisia, under the ARUB program</a:t>
                      </a:r>
                    </a:p>
                    <a:p>
                      <a:r>
                        <a:rPr lang="en-US" sz="1400" b="1" i="0" kern="1200" dirty="0">
                          <a:solidFill>
                            <a:schemeClr val="bg1"/>
                          </a:solidFill>
                          <a:latin typeface="+mn-lt"/>
                          <a:ea typeface="+mn-ea"/>
                          <a:cs typeface="+mn-cs"/>
                        </a:rPr>
                        <a:t>, 2008</a:t>
                      </a:r>
                    </a:p>
                    <a:p>
                      <a:r>
                        <a:rPr lang="en-US" sz="1400" b="1" i="0" kern="1200" dirty="0">
                          <a:solidFill>
                            <a:schemeClr val="bg1"/>
                          </a:solidFill>
                          <a:latin typeface="+mn-lt"/>
                          <a:ea typeface="+mn-ea"/>
                          <a:cs typeface="+mn-cs"/>
                        </a:rPr>
                        <a:t> </a:t>
                      </a:r>
                      <a:endParaRPr lang="en-US" sz="1400" b="1" dirty="0">
                        <a:solidFill>
                          <a:schemeClr val="bg1"/>
                        </a:solidFill>
                      </a:endParaRPr>
                    </a:p>
                  </a:txBody>
                  <a:tcPr marL="68580" marR="68580" marT="34290" marB="34290"/>
                </a:tc>
                <a:tc>
                  <a:txBody>
                    <a:bodyPr/>
                    <a:lstStyle/>
                    <a:p>
                      <a:pPr>
                        <a:buClr>
                          <a:srgbClr val="EE1246"/>
                        </a:buClr>
                        <a:buSzPct val="124000"/>
                        <a:buFont typeface="Wingdings" pitchFamily="2" charset="2"/>
                        <a:buChar char="ü"/>
                      </a:pPr>
                      <a:r>
                        <a:rPr lang="en-US" sz="1400" b="1" i="0" kern="1200" dirty="0">
                          <a:solidFill>
                            <a:schemeClr val="bg1"/>
                          </a:solidFill>
                          <a:latin typeface="+mn-lt"/>
                          <a:ea typeface="+mn-ea"/>
                          <a:cs typeface="+mn-cs"/>
                        </a:rPr>
                        <a:t> A system and associated methodology recognizes an Arabic like alphanumeric character using fuzzy modeling.</a:t>
                      </a:r>
                    </a:p>
                    <a:p>
                      <a:pPr>
                        <a:buClr>
                          <a:srgbClr val="EE1246"/>
                        </a:buClr>
                        <a:buSzPct val="124000"/>
                        <a:buFont typeface="Wingdings" pitchFamily="2" charset="2"/>
                        <a:buChar char="ü"/>
                      </a:pPr>
                      <a:r>
                        <a:rPr lang="en-US" sz="1400" b="1" i="0" kern="1200" dirty="0">
                          <a:solidFill>
                            <a:schemeClr val="bg1"/>
                          </a:solidFill>
                          <a:latin typeface="+mn-lt"/>
                          <a:ea typeface="+mn-ea"/>
                          <a:cs typeface="+mn-cs"/>
                        </a:rPr>
                        <a:t>The method receives a handwritten Arabic like alphanumeric character, stores fuzzy models of a plurality of Arabic like alphanumeric characters…</a:t>
                      </a:r>
                      <a:endParaRPr lang="en-US" sz="1400" b="1" dirty="0">
                        <a:solidFill>
                          <a:schemeClr val="bg1"/>
                        </a:solidFill>
                      </a:endParaRPr>
                    </a:p>
                  </a:txBody>
                  <a:tcPr marL="68580" marR="68580" marT="34290" marB="34290"/>
                </a:tc>
                <a:extLst>
                  <a:ext uri="{0D108BD9-81ED-4DB2-BD59-A6C34878D82A}">
                    <a16:rowId xmlns:a16="http://schemas.microsoft.com/office/drawing/2014/main" xmlns=""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080880"/>
          <a:ext cx="9143999" cy="2415540"/>
        </p:xfrm>
        <a:graphic>
          <a:graphicData uri="http://schemas.openxmlformats.org/drawingml/2006/table">
            <a:tbl>
              <a:tblPr firstRow="1" bandRow="1">
                <a:tableStyleId>{5C22544A-7EE6-4342-B048-85BDC9FD1C3A}</a:tableStyleId>
              </a:tblPr>
              <a:tblGrid>
                <a:gridCol w="242761">
                  <a:extLst>
                    <a:ext uri="{9D8B030D-6E8A-4147-A177-3AD203B41FA5}">
                      <a16:colId xmlns:a16="http://schemas.microsoft.com/office/drawing/2014/main" xmlns="" val="20000"/>
                    </a:ext>
                  </a:extLst>
                </a:gridCol>
                <a:gridCol w="1650315">
                  <a:extLst>
                    <a:ext uri="{9D8B030D-6E8A-4147-A177-3AD203B41FA5}">
                      <a16:colId xmlns:a16="http://schemas.microsoft.com/office/drawing/2014/main" xmlns="" val="20001"/>
                    </a:ext>
                  </a:extLst>
                </a:gridCol>
                <a:gridCol w="1277507">
                  <a:extLst>
                    <a:ext uri="{9D8B030D-6E8A-4147-A177-3AD203B41FA5}">
                      <a16:colId xmlns:a16="http://schemas.microsoft.com/office/drawing/2014/main" xmlns="" val="20002"/>
                    </a:ext>
                  </a:extLst>
                </a:gridCol>
                <a:gridCol w="2580144">
                  <a:extLst>
                    <a:ext uri="{9D8B030D-6E8A-4147-A177-3AD203B41FA5}">
                      <a16:colId xmlns:a16="http://schemas.microsoft.com/office/drawing/2014/main" xmlns="" val="20003"/>
                    </a:ext>
                  </a:extLst>
                </a:gridCol>
                <a:gridCol w="3393272">
                  <a:extLst>
                    <a:ext uri="{9D8B030D-6E8A-4147-A177-3AD203B41FA5}">
                      <a16:colId xmlns:a16="http://schemas.microsoft.com/office/drawing/2014/main" xmlns="" val="20004"/>
                    </a:ext>
                  </a:extLst>
                </a:gridCol>
              </a:tblGrid>
              <a:tr h="2415209">
                <a:tc>
                  <a:txBody>
                    <a:bodyPr/>
                    <a:lstStyle/>
                    <a:p>
                      <a:r>
                        <a:rPr lang="en-IN" sz="1400" b="1" dirty="0">
                          <a:solidFill>
                            <a:schemeClr val="bg1"/>
                          </a:solidFill>
                        </a:rPr>
                        <a:t>3</a:t>
                      </a:r>
                      <a:endParaRPr lang="en-US" sz="1400" b="1" dirty="0">
                        <a:solidFill>
                          <a:schemeClr val="bg1"/>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bg1"/>
                          </a:solidFill>
                          <a:latin typeface="+mn-lt"/>
                          <a:ea typeface="+mn-ea"/>
                          <a:cs typeface="+mn-cs"/>
                        </a:rPr>
                        <a:t>Handwritten Digit Recognition Using Chemical Reaction Optimization</a:t>
                      </a:r>
                    </a:p>
                  </a:txBody>
                  <a:tcPr marL="68580" marR="68580" marT="34290" marB="34290"/>
                </a:tc>
                <a:tc>
                  <a:txBody>
                    <a:bodyPr/>
                    <a:lstStyle/>
                    <a:p>
                      <a:pPr>
                        <a:buFont typeface="Wingdings" pitchFamily="2" charset="2"/>
                        <a:buChar char="ü"/>
                      </a:pPr>
                      <a:r>
                        <a:rPr lang="en-US" sz="1400" b="1" i="0" u="none" strike="noStrike" kern="1200" dirty="0" err="1">
                          <a:solidFill>
                            <a:schemeClr val="bg1"/>
                          </a:solidFill>
                          <a:latin typeface="+mn-lt"/>
                          <a:ea typeface="+mn-ea"/>
                          <a:cs typeface="+mn-cs"/>
                        </a:rPr>
                        <a:t>Pritam</a:t>
                      </a:r>
                      <a:r>
                        <a:rPr lang="en-US" sz="1400" b="1" i="0" u="none" strike="noStrike" kern="1200" dirty="0">
                          <a:solidFill>
                            <a:schemeClr val="bg1"/>
                          </a:solidFill>
                          <a:latin typeface="+mn-lt"/>
                          <a:ea typeface="+mn-ea"/>
                          <a:cs typeface="+mn-cs"/>
                        </a:rPr>
                        <a:t> Khan </a:t>
                      </a:r>
                      <a:r>
                        <a:rPr lang="en-US" sz="1400" b="1" i="0" u="none" strike="noStrike" kern="1200" dirty="0" err="1">
                          <a:solidFill>
                            <a:schemeClr val="bg1"/>
                          </a:solidFill>
                          <a:latin typeface="+mn-lt"/>
                          <a:ea typeface="+mn-ea"/>
                          <a:cs typeface="+mn-cs"/>
                        </a:rPr>
                        <a:t>Boni</a:t>
                      </a:r>
                      <a:endParaRPr lang="en-US" sz="1400" b="1" i="0" u="none" strike="noStrike" kern="1200" dirty="0">
                        <a:solidFill>
                          <a:schemeClr val="bg1"/>
                        </a:solidFill>
                        <a:latin typeface="+mn-lt"/>
                        <a:ea typeface="+mn-ea"/>
                        <a:cs typeface="+mn-cs"/>
                      </a:endParaRPr>
                    </a:p>
                    <a:p>
                      <a:pPr>
                        <a:buFont typeface="Wingdings" pitchFamily="2" charset="2"/>
                        <a:buChar char="ü"/>
                      </a:pPr>
                      <a:r>
                        <a:rPr lang="en-US" sz="1400" b="1" i="0" u="none" strike="noStrike" kern="1200" dirty="0" err="1">
                          <a:solidFill>
                            <a:schemeClr val="bg1"/>
                          </a:solidFill>
                          <a:latin typeface="+mn-lt"/>
                          <a:ea typeface="+mn-ea"/>
                          <a:cs typeface="+mn-cs"/>
                        </a:rPr>
                        <a:t>Bappy</a:t>
                      </a:r>
                      <a:r>
                        <a:rPr lang="en-US" sz="1400" b="1" i="0" u="none" strike="noStrike" kern="1200" dirty="0">
                          <a:solidFill>
                            <a:schemeClr val="bg1"/>
                          </a:solidFill>
                          <a:latin typeface="+mn-lt"/>
                          <a:ea typeface="+mn-ea"/>
                          <a:cs typeface="+mn-cs"/>
                        </a:rPr>
                        <a:t> </a:t>
                      </a:r>
                      <a:r>
                        <a:rPr lang="en-US" sz="1400" b="1" i="0" u="none" strike="noStrike" kern="1200" dirty="0" err="1">
                          <a:solidFill>
                            <a:schemeClr val="bg1"/>
                          </a:solidFill>
                          <a:latin typeface="+mn-lt"/>
                          <a:ea typeface="+mn-ea"/>
                          <a:cs typeface="+mn-cs"/>
                        </a:rPr>
                        <a:t>Shahriar</a:t>
                      </a:r>
                      <a:r>
                        <a:rPr lang="en-US" sz="1400" b="1" i="0" u="none" strike="noStrike" kern="1200" dirty="0">
                          <a:solidFill>
                            <a:schemeClr val="bg1"/>
                          </a:solidFill>
                          <a:latin typeface="+mn-lt"/>
                          <a:ea typeface="+mn-ea"/>
                          <a:cs typeface="+mn-cs"/>
                        </a:rPr>
                        <a:t> </a:t>
                      </a:r>
                      <a:r>
                        <a:rPr lang="en-US" sz="1400" b="1" i="0" u="none" strike="noStrike" kern="1200" dirty="0" err="1">
                          <a:solidFill>
                            <a:schemeClr val="bg1"/>
                          </a:solidFill>
                          <a:latin typeface="+mn-lt"/>
                          <a:ea typeface="+mn-ea"/>
                          <a:cs typeface="+mn-cs"/>
                        </a:rPr>
                        <a:t>Abir</a:t>
                      </a:r>
                      <a:endParaRPr lang="en-US" sz="1400" b="1" i="0" u="none" strike="noStrike" kern="1200" dirty="0">
                        <a:solidFill>
                          <a:schemeClr val="bg1"/>
                        </a:solidFill>
                        <a:latin typeface="+mn-lt"/>
                        <a:ea typeface="+mn-ea"/>
                        <a:cs typeface="+mn-cs"/>
                      </a:endParaRPr>
                    </a:p>
                    <a:p>
                      <a:pPr>
                        <a:buFont typeface="Wingdings" pitchFamily="2" charset="2"/>
                        <a:buChar char="ü"/>
                      </a:pPr>
                      <a:r>
                        <a:rPr lang="en-US" sz="1400" b="1" i="0" u="none" strike="noStrike" kern="1200" dirty="0" err="1">
                          <a:solidFill>
                            <a:schemeClr val="bg1"/>
                          </a:solidFill>
                          <a:latin typeface="+mn-lt"/>
                          <a:ea typeface="+mn-ea"/>
                          <a:cs typeface="+mn-cs"/>
                        </a:rPr>
                        <a:t>Md</a:t>
                      </a:r>
                      <a:r>
                        <a:rPr lang="en-US" sz="1400" b="1" i="0" u="none" strike="noStrike" kern="1200" dirty="0">
                          <a:solidFill>
                            <a:schemeClr val="bg1"/>
                          </a:solidFill>
                          <a:latin typeface="+mn-lt"/>
                          <a:ea typeface="+mn-ea"/>
                          <a:cs typeface="+mn-cs"/>
                        </a:rPr>
                        <a:t> </a:t>
                      </a:r>
                      <a:r>
                        <a:rPr lang="en-US" sz="1400" b="1" i="0" u="none" strike="noStrike" kern="1200" dirty="0" err="1">
                          <a:solidFill>
                            <a:schemeClr val="bg1"/>
                          </a:solidFill>
                          <a:latin typeface="+mn-lt"/>
                          <a:ea typeface="+mn-ea"/>
                          <a:cs typeface="+mn-cs"/>
                        </a:rPr>
                        <a:t>Rafiqul</a:t>
                      </a:r>
                      <a:r>
                        <a:rPr lang="en-US" sz="1400" b="1" i="0" u="none" strike="noStrike" kern="1200" dirty="0">
                          <a:solidFill>
                            <a:schemeClr val="bg1"/>
                          </a:solidFill>
                          <a:latin typeface="+mn-lt"/>
                          <a:ea typeface="+mn-ea"/>
                          <a:cs typeface="+mn-cs"/>
                        </a:rPr>
                        <a:t> Islam</a:t>
                      </a:r>
                    </a:p>
                    <a:p>
                      <a:pPr>
                        <a:buFont typeface="Wingdings" pitchFamily="2" charset="2"/>
                        <a:buChar char="ü"/>
                      </a:pPr>
                      <a:r>
                        <a:rPr lang="en-US" sz="1400" b="1" i="0" u="none" strike="noStrike" kern="1200" dirty="0">
                          <a:solidFill>
                            <a:schemeClr val="bg1"/>
                          </a:solidFill>
                          <a:latin typeface="+mn-lt"/>
                          <a:ea typeface="+mn-ea"/>
                          <a:cs typeface="+mn-cs"/>
                        </a:rPr>
                        <a:t>H.M. </a:t>
                      </a:r>
                      <a:r>
                        <a:rPr lang="en-US" sz="1400" b="1" i="0" u="none" strike="noStrike" kern="1200" dirty="0" err="1">
                          <a:solidFill>
                            <a:schemeClr val="bg1"/>
                          </a:solidFill>
                          <a:latin typeface="+mn-lt"/>
                          <a:ea typeface="+mn-ea"/>
                          <a:cs typeface="+mn-cs"/>
                        </a:rPr>
                        <a:t>Mehedi</a:t>
                      </a:r>
                      <a:r>
                        <a:rPr lang="en-US" sz="1400" b="1" i="0" u="none" strike="noStrike" kern="1200" dirty="0">
                          <a:solidFill>
                            <a:schemeClr val="bg1"/>
                          </a:solidFill>
                          <a:latin typeface="+mn-lt"/>
                          <a:ea typeface="+mn-ea"/>
                          <a:cs typeface="+mn-cs"/>
                        </a:rPr>
                        <a:t> </a:t>
                      </a:r>
                      <a:r>
                        <a:rPr lang="en-US" sz="1400" b="1" i="0" u="none" strike="noStrike" kern="1200" dirty="0" err="1">
                          <a:solidFill>
                            <a:schemeClr val="bg1"/>
                          </a:solidFill>
                          <a:latin typeface="+mn-lt"/>
                          <a:ea typeface="+mn-ea"/>
                          <a:cs typeface="+mn-cs"/>
                        </a:rPr>
                        <a:t>Hasan</a:t>
                      </a:r>
                      <a:endParaRPr lang="en-US" sz="1400" b="1" i="0" kern="1200" dirty="0">
                        <a:solidFill>
                          <a:schemeClr val="bg1"/>
                        </a:solidFill>
                        <a:latin typeface="+mn-lt"/>
                        <a:ea typeface="+mn-ea"/>
                        <a:cs typeface="+mn-cs"/>
                      </a:endParaRPr>
                    </a:p>
                  </a:txBody>
                  <a:tcPr marL="68580" marR="68580" marT="34290" marB="34290"/>
                </a:tc>
                <a:tc>
                  <a:txBody>
                    <a:bodyPr/>
                    <a:lstStyle/>
                    <a:p>
                      <a:r>
                        <a:rPr lang="en-IN" sz="1400" b="1" i="0" u="sng" kern="1200" dirty="0">
                          <a:solidFill>
                            <a:schemeClr val="bg1"/>
                          </a:solidFill>
                          <a:latin typeface="+mn-lt"/>
                          <a:ea typeface="+mn-ea"/>
                          <a:cs typeface="+mn-cs"/>
                        </a:rPr>
                        <a:t>IEEE</a:t>
                      </a:r>
                      <a:endParaRPr lang="en-US" sz="1400" b="1" i="0" u="sng" kern="1200" dirty="0">
                        <a:solidFill>
                          <a:schemeClr val="bg1"/>
                        </a:solidFill>
                        <a:latin typeface="+mn-lt"/>
                        <a:ea typeface="+mn-ea"/>
                        <a:cs typeface="+mn-cs"/>
                      </a:endParaRPr>
                    </a:p>
                    <a:p>
                      <a:r>
                        <a:rPr lang="en-US" sz="1400" b="1" i="0" u="sng" kern="1200" dirty="0">
                          <a:solidFill>
                            <a:schemeClr val="bg1"/>
                          </a:solidFill>
                          <a:latin typeface="+mn-lt"/>
                          <a:ea typeface="+mn-ea"/>
                          <a:cs typeface="+mn-cs"/>
                        </a:rPr>
                        <a:t>2018 9th International Conference on Computing, Communication and Networking Technologies (ICCCNT)</a:t>
                      </a:r>
                      <a:endParaRPr lang="en-US" sz="1400" b="1" dirty="0">
                        <a:solidFill>
                          <a:schemeClr val="bg1"/>
                        </a:solidFill>
                      </a:endParaRPr>
                    </a:p>
                  </a:txBody>
                  <a:tcPr marL="68580" marR="68580" marT="34290" marB="34290"/>
                </a:tc>
                <a:tc>
                  <a:txBody>
                    <a:bodyPr/>
                    <a:lstStyle/>
                    <a:p>
                      <a:pPr>
                        <a:buClr>
                          <a:srgbClr val="FF0000"/>
                        </a:buClr>
                        <a:buSzPct val="110000"/>
                        <a:buFont typeface="Wingdings" pitchFamily="2" charset="2"/>
                        <a:buChar char="Ø"/>
                      </a:pPr>
                      <a:r>
                        <a:rPr lang="en-US" sz="1400" b="1" i="0" kern="1200" dirty="0">
                          <a:solidFill>
                            <a:schemeClr val="bg1"/>
                          </a:solidFill>
                          <a:latin typeface="+mn-lt"/>
                          <a:ea typeface="+mn-ea"/>
                          <a:cs typeface="+mn-cs"/>
                        </a:rPr>
                        <a:t> This paper propose a new methodology to recognize handwritten Bengali numerals using a recently established </a:t>
                      </a:r>
                      <a:r>
                        <a:rPr lang="en-US" sz="1400" b="1" i="0" kern="1200" dirty="0" err="1">
                          <a:solidFill>
                            <a:schemeClr val="bg1"/>
                          </a:solidFill>
                          <a:latin typeface="+mn-lt"/>
                          <a:ea typeface="+mn-ea"/>
                          <a:cs typeface="+mn-cs"/>
                        </a:rPr>
                        <a:t>metaheuristic</a:t>
                      </a:r>
                      <a:r>
                        <a:rPr lang="en-US" sz="1400" b="1" i="0" kern="1200" dirty="0">
                          <a:solidFill>
                            <a:schemeClr val="bg1"/>
                          </a:solidFill>
                          <a:latin typeface="+mn-lt"/>
                          <a:ea typeface="+mn-ea"/>
                          <a:cs typeface="+mn-cs"/>
                        </a:rPr>
                        <a:t> algorithm known as Chemical Reaction Optimization (CRO) in order to increase the recognition accuracy. </a:t>
                      </a:r>
                    </a:p>
                    <a:p>
                      <a:pPr>
                        <a:buClr>
                          <a:srgbClr val="FF0000"/>
                        </a:buClr>
                        <a:buSzPct val="110000"/>
                        <a:buFont typeface="Wingdings" pitchFamily="2" charset="2"/>
                        <a:buChar char="Ø"/>
                      </a:pPr>
                      <a:r>
                        <a:rPr lang="en-US" sz="1400" b="1" i="0" kern="1200" dirty="0">
                          <a:solidFill>
                            <a:schemeClr val="bg1"/>
                          </a:solidFill>
                          <a:latin typeface="+mn-lt"/>
                          <a:ea typeface="+mn-ea"/>
                          <a:cs typeface="+mn-cs"/>
                        </a:rPr>
                        <a:t>The proposed method produces a higher accuracy rate, 98.96% which is higher than the outcome of any other proposed method.</a:t>
                      </a:r>
                      <a:endParaRPr lang="en-US" sz="1400" b="1" dirty="0">
                        <a:solidFill>
                          <a:schemeClr val="bg1"/>
                        </a:solidFill>
                      </a:endParaRPr>
                    </a:p>
                  </a:txBody>
                  <a:tcPr marL="68580" marR="68580" marT="34290" marB="34290"/>
                </a:tc>
                <a:extLst>
                  <a:ext uri="{0D108BD9-81ED-4DB2-BD59-A6C34878D82A}">
                    <a16:rowId xmlns:a16="http://schemas.microsoft.com/office/drawing/2014/main" xmlns="" val="10000"/>
                  </a:ext>
                </a:extLst>
              </a:tr>
            </a:tbl>
          </a:graphicData>
        </a:graphic>
      </p:graphicFrame>
      <p:graphicFrame>
        <p:nvGraphicFramePr>
          <p:cNvPr id="3" name="Table 2">
            <a:extLst>
              <a:ext uri="{FF2B5EF4-FFF2-40B4-BE49-F238E27FC236}">
                <a16:creationId xmlns:a16="http://schemas.microsoft.com/office/drawing/2014/main" xmlns="" id="{6694B27E-4CD8-4E67-9953-6B7F1AA8CFB6}"/>
              </a:ext>
            </a:extLst>
          </p:cNvPr>
          <p:cNvGraphicFramePr>
            <a:graphicFrameLocks noGrp="1"/>
          </p:cNvGraphicFramePr>
          <p:nvPr/>
        </p:nvGraphicFramePr>
        <p:xfrm>
          <a:off x="1" y="3734629"/>
          <a:ext cx="9144000" cy="2202180"/>
        </p:xfrm>
        <a:graphic>
          <a:graphicData uri="http://schemas.openxmlformats.org/drawingml/2006/table">
            <a:tbl>
              <a:tblPr firstRow="1" bandRow="1">
                <a:effectLst>
                  <a:outerShdw blurRad="50800" dist="50800" dir="5400000" algn="ctr" rotWithShape="0">
                    <a:schemeClr val="accent6">
                      <a:lumMod val="40000"/>
                      <a:lumOff val="60000"/>
                    </a:schemeClr>
                  </a:outerShdw>
                </a:effectLst>
                <a:tableStyleId>{073A0DAA-6AF3-43AB-8588-CEC1D06C72B9}</a:tableStyleId>
              </a:tblPr>
              <a:tblGrid>
                <a:gridCol w="268357">
                  <a:extLst>
                    <a:ext uri="{9D8B030D-6E8A-4147-A177-3AD203B41FA5}">
                      <a16:colId xmlns:a16="http://schemas.microsoft.com/office/drawing/2014/main" xmlns="" val="20000"/>
                    </a:ext>
                  </a:extLst>
                </a:gridCol>
                <a:gridCol w="1620899">
                  <a:extLst>
                    <a:ext uri="{9D8B030D-6E8A-4147-A177-3AD203B41FA5}">
                      <a16:colId xmlns:a16="http://schemas.microsoft.com/office/drawing/2014/main" xmlns="" val="20001"/>
                    </a:ext>
                  </a:extLst>
                </a:gridCol>
                <a:gridCol w="1284695">
                  <a:extLst>
                    <a:ext uri="{9D8B030D-6E8A-4147-A177-3AD203B41FA5}">
                      <a16:colId xmlns:a16="http://schemas.microsoft.com/office/drawing/2014/main" xmlns="" val="20002"/>
                    </a:ext>
                  </a:extLst>
                </a:gridCol>
                <a:gridCol w="2569388">
                  <a:extLst>
                    <a:ext uri="{9D8B030D-6E8A-4147-A177-3AD203B41FA5}">
                      <a16:colId xmlns:a16="http://schemas.microsoft.com/office/drawing/2014/main" xmlns="" val="20003"/>
                    </a:ext>
                  </a:extLst>
                </a:gridCol>
                <a:gridCol w="3400661">
                  <a:extLst>
                    <a:ext uri="{9D8B030D-6E8A-4147-A177-3AD203B41FA5}">
                      <a16:colId xmlns:a16="http://schemas.microsoft.com/office/drawing/2014/main" xmlns="" val="20004"/>
                    </a:ext>
                  </a:extLst>
                </a:gridCol>
              </a:tblGrid>
              <a:tr h="2042491">
                <a:tc>
                  <a:txBody>
                    <a:bodyPr/>
                    <a:lstStyle/>
                    <a:p>
                      <a:r>
                        <a:rPr lang="en-IN" sz="1400" b="1" dirty="0">
                          <a:solidFill>
                            <a:schemeClr val="bg1"/>
                          </a:solidFill>
                        </a:rPr>
                        <a:t>4</a:t>
                      </a:r>
                      <a:endParaRPr lang="en-US" sz="1400" b="1" dirty="0">
                        <a:solidFill>
                          <a:schemeClr val="bg1"/>
                        </a:solidFill>
                      </a:endParaRPr>
                    </a:p>
                  </a:txBody>
                  <a:tcPr marL="68580" marR="68580" marT="34290" marB="34290">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bg1"/>
                          </a:solidFill>
                          <a:latin typeface="+mn-lt"/>
                          <a:ea typeface="+mn-ea"/>
                          <a:cs typeface="+mn-cs"/>
                        </a:rPr>
                        <a:t>Effective handwritten digit recognition based on multi-feature extraction and deep analysis</a:t>
                      </a:r>
                    </a:p>
                    <a:p>
                      <a:endParaRPr lang="en-US" sz="1400" b="1" dirty="0">
                        <a:solidFill>
                          <a:schemeClr val="bg1"/>
                        </a:solidFill>
                      </a:endParaRPr>
                    </a:p>
                  </a:txBody>
                  <a:tcPr marL="68580" marR="68580" marT="34290" marB="34290">
                    <a:solidFill>
                      <a:schemeClr val="accent1"/>
                    </a:solidFill>
                  </a:tcPr>
                </a:tc>
                <a:tc>
                  <a:txBody>
                    <a:bodyPr/>
                    <a:lstStyle/>
                    <a:p>
                      <a:pPr>
                        <a:buFont typeface="Wingdings" pitchFamily="2" charset="2"/>
                        <a:buChar char="v"/>
                      </a:pPr>
                      <a:r>
                        <a:rPr lang="en-US" sz="1400" b="1" i="0" u="none" strike="noStrike" kern="1200" dirty="0" err="1">
                          <a:solidFill>
                            <a:schemeClr val="bg1"/>
                          </a:solidFill>
                          <a:latin typeface="+mn-lt"/>
                          <a:ea typeface="+mn-ea"/>
                          <a:cs typeface="+mn-cs"/>
                        </a:rPr>
                        <a:t>Caiyun</a:t>
                      </a:r>
                      <a:r>
                        <a:rPr lang="en-US" sz="1400" b="1" i="0" u="none" strike="noStrike" kern="1200" dirty="0">
                          <a:solidFill>
                            <a:schemeClr val="bg1"/>
                          </a:solidFill>
                          <a:latin typeface="+mn-lt"/>
                          <a:ea typeface="+mn-ea"/>
                          <a:cs typeface="+mn-cs"/>
                        </a:rPr>
                        <a:t> Ma</a:t>
                      </a:r>
                    </a:p>
                    <a:p>
                      <a:pPr>
                        <a:buFont typeface="Wingdings" pitchFamily="2" charset="2"/>
                        <a:buChar char="v"/>
                      </a:pPr>
                      <a:r>
                        <a:rPr lang="en-US" sz="1400" b="1" i="0" u="none" strike="noStrike" kern="1200" dirty="0">
                          <a:solidFill>
                            <a:schemeClr val="bg1"/>
                          </a:solidFill>
                          <a:latin typeface="+mn-lt"/>
                          <a:ea typeface="+mn-ea"/>
                          <a:cs typeface="+mn-cs"/>
                        </a:rPr>
                        <a:t>Hong Zhang</a:t>
                      </a:r>
                      <a:endParaRPr lang="en-US" sz="1400" b="1" i="0" kern="1200" dirty="0">
                        <a:solidFill>
                          <a:schemeClr val="bg1"/>
                        </a:solidFill>
                        <a:latin typeface="+mn-lt"/>
                        <a:ea typeface="+mn-ea"/>
                        <a:cs typeface="+mn-cs"/>
                      </a:endParaRPr>
                    </a:p>
                    <a:p>
                      <a:endParaRPr lang="en-US" sz="1400" b="1" dirty="0">
                        <a:solidFill>
                          <a:schemeClr val="bg1"/>
                        </a:solidFill>
                      </a:endParaRPr>
                    </a:p>
                  </a:txBody>
                  <a:tcPr marL="68580" marR="68580" marT="34290" marB="34290">
                    <a:solidFill>
                      <a:schemeClr val="accent1"/>
                    </a:solidFill>
                  </a:tcPr>
                </a:tc>
                <a:tc>
                  <a:txBody>
                    <a:bodyPr/>
                    <a:lstStyle/>
                    <a:p>
                      <a:r>
                        <a:rPr lang="en-IN" sz="1400" b="1" i="0" kern="1200" dirty="0">
                          <a:solidFill>
                            <a:schemeClr val="bg1"/>
                          </a:solidFill>
                          <a:latin typeface="+mn-lt"/>
                          <a:ea typeface="+mn-ea"/>
                          <a:cs typeface="+mn-cs"/>
                        </a:rPr>
                        <a:t>IEEE</a:t>
                      </a:r>
                      <a:endParaRPr lang="en-US" sz="1400" b="1" i="0" kern="1200" dirty="0">
                        <a:solidFill>
                          <a:schemeClr val="bg1"/>
                        </a:solidFill>
                        <a:latin typeface="+mn-lt"/>
                        <a:ea typeface="+mn-ea"/>
                        <a:cs typeface="+mn-cs"/>
                      </a:endParaRPr>
                    </a:p>
                    <a:p>
                      <a:r>
                        <a:rPr lang="en-US" sz="1400" b="1" i="0" kern="1200" dirty="0">
                          <a:solidFill>
                            <a:schemeClr val="bg1"/>
                          </a:solidFill>
                          <a:latin typeface="+mn-lt"/>
                          <a:ea typeface="+mn-ea"/>
                          <a:cs typeface="+mn-cs"/>
                        </a:rPr>
                        <a:t> </a:t>
                      </a:r>
                      <a:r>
                        <a:rPr lang="en-US" sz="1400" b="1" i="0" u="none" strike="noStrike" kern="1200" dirty="0">
                          <a:solidFill>
                            <a:schemeClr val="bg1"/>
                          </a:solidFill>
                          <a:latin typeface="+mn-lt"/>
                          <a:ea typeface="+mn-ea"/>
                          <a:cs typeface="+mn-cs"/>
                        </a:rPr>
                        <a:t>2015 12th International Conference on Fuzzy Systems and Knowledge Discovery (FSKD)</a:t>
                      </a:r>
                      <a:endParaRPr lang="en-US" sz="1400" b="1" dirty="0">
                        <a:solidFill>
                          <a:schemeClr val="bg1"/>
                        </a:solidFill>
                      </a:endParaRPr>
                    </a:p>
                  </a:txBody>
                  <a:tcPr marL="68580" marR="68580" marT="34290" marB="34290">
                    <a:solidFill>
                      <a:schemeClr val="accent1"/>
                    </a:solidFill>
                  </a:tcPr>
                </a:tc>
                <a:tc>
                  <a:txBody>
                    <a:bodyPr/>
                    <a:lstStyle/>
                    <a:p>
                      <a:pPr>
                        <a:buClr>
                          <a:srgbClr val="EB1903"/>
                        </a:buClr>
                        <a:buSzPct val="110000"/>
                        <a:buFont typeface="Wingdings" pitchFamily="2" charset="2"/>
                        <a:buChar char="q"/>
                      </a:pPr>
                      <a:r>
                        <a:rPr lang="en-US" sz="1400" b="1" i="0" kern="1200" dirty="0">
                          <a:solidFill>
                            <a:schemeClr val="bg1"/>
                          </a:solidFill>
                          <a:latin typeface="+mn-lt"/>
                          <a:ea typeface="+mn-ea"/>
                          <a:cs typeface="+mn-cs"/>
                        </a:rPr>
                        <a:t>It propose specific feature definitions, including structure features, distribution features and projection features</a:t>
                      </a:r>
                    </a:p>
                    <a:p>
                      <a:pPr>
                        <a:buClr>
                          <a:srgbClr val="EB1903"/>
                        </a:buClr>
                        <a:buSzPct val="110000"/>
                        <a:buFont typeface="Wingdings" pitchFamily="2" charset="2"/>
                        <a:buChar char="q"/>
                      </a:pPr>
                      <a:r>
                        <a:rPr lang="en-US" sz="1400" b="1" i="0" kern="1200" dirty="0">
                          <a:solidFill>
                            <a:schemeClr val="bg1"/>
                          </a:solidFill>
                          <a:latin typeface="+mn-lt"/>
                          <a:ea typeface="+mn-ea"/>
                          <a:cs typeface="+mn-cs"/>
                        </a:rPr>
                        <a:t>It results  on benchmark database of MNIST handwritten digit images show that the performance of our algorithm is remarkable and demonstrate its superiority over several existing algorithms.</a:t>
                      </a:r>
                      <a:endParaRPr lang="en-US" sz="1400" b="1" dirty="0">
                        <a:solidFill>
                          <a:schemeClr val="bg1"/>
                        </a:solidFill>
                      </a:endParaRPr>
                    </a:p>
                  </a:txBody>
                  <a:tcPr marL="68580" marR="68580" marT="34290" marB="34290">
                    <a:solidFill>
                      <a:schemeClr val="accent1"/>
                    </a:solidFill>
                  </a:tcPr>
                </a:tc>
                <a:extLst>
                  <a:ext uri="{0D108BD9-81ED-4DB2-BD59-A6C34878D82A}">
                    <a16:rowId xmlns:a16="http://schemas.microsoft.com/office/drawing/2014/main" xmlns=""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B39725-1FEB-4292-874C-2ECDB8620286}"/>
              </a:ext>
            </a:extLst>
          </p:cNvPr>
          <p:cNvSpPr>
            <a:spLocks noGrp="1"/>
          </p:cNvSpPr>
          <p:nvPr>
            <p:ph type="title"/>
          </p:nvPr>
        </p:nvSpPr>
        <p:spPr>
          <a:xfrm>
            <a:off x="467544" y="260648"/>
            <a:ext cx="6607723" cy="908569"/>
          </a:xfrm>
        </p:spPr>
        <p:txBody>
          <a:bodyPr/>
          <a:lstStyle/>
          <a:p>
            <a:r>
              <a:rPr lang="en-US" u="sng" dirty="0">
                <a:solidFill>
                  <a:srgbClr val="FD7BEA"/>
                </a:solidFill>
              </a:rPr>
              <a:t>REFERENCES</a:t>
            </a:r>
            <a:endParaRPr lang="en-IN" u="sng" dirty="0">
              <a:solidFill>
                <a:srgbClr val="FD7BEA"/>
              </a:solidFill>
            </a:endParaRPr>
          </a:p>
        </p:txBody>
      </p:sp>
      <p:sp>
        <p:nvSpPr>
          <p:cNvPr id="3" name="Content Placeholder 2">
            <a:extLst>
              <a:ext uri="{FF2B5EF4-FFF2-40B4-BE49-F238E27FC236}">
                <a16:creationId xmlns:a16="http://schemas.microsoft.com/office/drawing/2014/main" xmlns="" id="{6204DDC1-3AB3-405D-B5A0-BBF9410038C3}"/>
              </a:ext>
            </a:extLst>
          </p:cNvPr>
          <p:cNvSpPr>
            <a:spLocks noGrp="1"/>
          </p:cNvSpPr>
          <p:nvPr>
            <p:ph idx="1"/>
          </p:nvPr>
        </p:nvSpPr>
        <p:spPr>
          <a:xfrm>
            <a:off x="575030" y="1556793"/>
            <a:ext cx="7993940" cy="4608512"/>
          </a:xfrm>
        </p:spPr>
        <p:txBody>
          <a:bodyPr>
            <a:noAutofit/>
          </a:bodyPr>
          <a:lstStyle/>
          <a:p>
            <a:r>
              <a:rPr lang="en-IN" sz="1800" b="1" dirty="0">
                <a:solidFill>
                  <a:srgbClr val="0070C0"/>
                </a:solidFill>
                <a:latin typeface="Times New Roman" panose="02020603050405020304" pitchFamily="18" charset="0"/>
                <a:cs typeface="Times New Roman" panose="02020603050405020304" pitchFamily="18" charset="0"/>
              </a:rPr>
              <a:t>Y. </a:t>
            </a:r>
            <a:r>
              <a:rPr lang="en-IN" sz="1800" b="1" dirty="0" err="1">
                <a:solidFill>
                  <a:srgbClr val="0070C0"/>
                </a:solidFill>
                <a:latin typeface="Times New Roman" panose="02020603050405020304" pitchFamily="18" charset="0"/>
                <a:cs typeface="Times New Roman" panose="02020603050405020304" pitchFamily="18" charset="0"/>
              </a:rPr>
              <a:t>LeCun</a:t>
            </a:r>
            <a:r>
              <a:rPr lang="en-IN" sz="1800" b="1" dirty="0">
                <a:solidFill>
                  <a:srgbClr val="0070C0"/>
                </a:solidFill>
                <a:latin typeface="Times New Roman" panose="02020603050405020304" pitchFamily="18" charset="0"/>
                <a:cs typeface="Times New Roman" panose="02020603050405020304" pitchFamily="18" charset="0"/>
              </a:rPr>
              <a:t> et al., "Backpropagation applied to handwritten zip code recognition," Neural computation, vol. 1, no. 4, pp. 541- 551, 1989. </a:t>
            </a:r>
          </a:p>
          <a:p>
            <a:r>
              <a:rPr lang="en-IN" sz="1800" b="1" dirty="0">
                <a:solidFill>
                  <a:srgbClr val="0070C0"/>
                </a:solidFill>
                <a:latin typeface="Times New Roman" panose="02020603050405020304" pitchFamily="18" charset="0"/>
                <a:cs typeface="Times New Roman" panose="02020603050405020304" pitchFamily="18" charset="0"/>
              </a:rPr>
              <a:t>A. </a:t>
            </a:r>
            <a:r>
              <a:rPr lang="en-IN" sz="1800" b="1" dirty="0" err="1">
                <a:solidFill>
                  <a:srgbClr val="0070C0"/>
                </a:solidFill>
                <a:latin typeface="Times New Roman" panose="02020603050405020304" pitchFamily="18" charset="0"/>
                <a:cs typeface="Times New Roman" panose="02020603050405020304" pitchFamily="18" charset="0"/>
              </a:rPr>
              <a:t>Krizhevsky</a:t>
            </a:r>
            <a:r>
              <a:rPr lang="en-IN" sz="1800" b="1" dirty="0">
                <a:solidFill>
                  <a:srgbClr val="0070C0"/>
                </a:solidFill>
                <a:latin typeface="Times New Roman" panose="02020603050405020304" pitchFamily="18" charset="0"/>
                <a:cs typeface="Times New Roman" panose="02020603050405020304" pitchFamily="18" charset="0"/>
              </a:rPr>
              <a:t>, I. </a:t>
            </a:r>
            <a:r>
              <a:rPr lang="en-IN" sz="1800" b="1" dirty="0" err="1">
                <a:solidFill>
                  <a:srgbClr val="0070C0"/>
                </a:solidFill>
                <a:latin typeface="Times New Roman" panose="02020603050405020304" pitchFamily="18" charset="0"/>
                <a:cs typeface="Times New Roman" panose="02020603050405020304" pitchFamily="18" charset="0"/>
              </a:rPr>
              <a:t>Sutskever</a:t>
            </a:r>
            <a:r>
              <a:rPr lang="en-IN" sz="1800" b="1" dirty="0">
                <a:solidFill>
                  <a:srgbClr val="0070C0"/>
                </a:solidFill>
                <a:latin typeface="Times New Roman" panose="02020603050405020304" pitchFamily="18" charset="0"/>
                <a:cs typeface="Times New Roman" panose="02020603050405020304" pitchFamily="18" charset="0"/>
              </a:rPr>
              <a:t>, and G. E. Hinton, "</a:t>
            </a:r>
            <a:r>
              <a:rPr lang="en-IN" sz="1800" b="1" dirty="0" err="1">
                <a:solidFill>
                  <a:srgbClr val="0070C0"/>
                </a:solidFill>
                <a:latin typeface="Times New Roman" panose="02020603050405020304" pitchFamily="18" charset="0"/>
                <a:cs typeface="Times New Roman" panose="02020603050405020304" pitchFamily="18" charset="0"/>
              </a:rPr>
              <a:t>Imagenet</a:t>
            </a:r>
            <a:r>
              <a:rPr lang="en-IN" sz="1800" b="1" dirty="0">
                <a:solidFill>
                  <a:srgbClr val="0070C0"/>
                </a:solidFill>
                <a:latin typeface="Times New Roman" panose="02020603050405020304" pitchFamily="18" charset="0"/>
                <a:cs typeface="Times New Roman" panose="02020603050405020304" pitchFamily="18" charset="0"/>
              </a:rPr>
              <a:t> classification with deep convolutional neural networks," in Advances in neural information processing systems, 2012, pp. 1097-1105. </a:t>
            </a:r>
          </a:p>
          <a:p>
            <a:r>
              <a:rPr lang="en-IN" sz="1800" b="1" dirty="0">
                <a:solidFill>
                  <a:srgbClr val="0070C0"/>
                </a:solidFill>
                <a:latin typeface="Times New Roman" panose="02020603050405020304" pitchFamily="18" charset="0"/>
                <a:cs typeface="Times New Roman" panose="02020603050405020304" pitchFamily="18" charset="0"/>
              </a:rPr>
              <a:t>D. Hubel and T. Wiesel, "Aberrant visual projections in the Siamese cat," The Journal of physiology, vol. 218, no. 1, pp. 33- 62, 1971. </a:t>
            </a:r>
          </a:p>
          <a:p>
            <a:r>
              <a:rPr lang="en-IN" sz="1800" b="1" dirty="0">
                <a:solidFill>
                  <a:srgbClr val="0070C0"/>
                </a:solidFill>
                <a:latin typeface="Times New Roman" panose="02020603050405020304" pitchFamily="18" charset="0"/>
                <a:cs typeface="Times New Roman" panose="02020603050405020304" pitchFamily="18" charset="0"/>
              </a:rPr>
              <a:t>Y. </a:t>
            </a:r>
            <a:r>
              <a:rPr lang="en-IN" sz="1800" b="1" dirty="0" err="1">
                <a:solidFill>
                  <a:srgbClr val="0070C0"/>
                </a:solidFill>
                <a:latin typeface="Times New Roman" panose="02020603050405020304" pitchFamily="18" charset="0"/>
                <a:cs typeface="Times New Roman" panose="02020603050405020304" pitchFamily="18" charset="0"/>
              </a:rPr>
              <a:t>LeCun</a:t>
            </a:r>
            <a:r>
              <a:rPr lang="en-IN" sz="1800" b="1" dirty="0">
                <a:solidFill>
                  <a:srgbClr val="0070C0"/>
                </a:solidFill>
                <a:latin typeface="Times New Roman" panose="02020603050405020304" pitchFamily="18" charset="0"/>
                <a:cs typeface="Times New Roman" panose="02020603050405020304" pitchFamily="18" charset="0"/>
              </a:rPr>
              <a:t>, Y. </a:t>
            </a:r>
            <a:r>
              <a:rPr lang="en-IN" sz="1800" b="1" dirty="0" err="1">
                <a:solidFill>
                  <a:srgbClr val="0070C0"/>
                </a:solidFill>
                <a:latin typeface="Times New Roman" panose="02020603050405020304" pitchFamily="18" charset="0"/>
                <a:cs typeface="Times New Roman" panose="02020603050405020304" pitchFamily="18" charset="0"/>
              </a:rPr>
              <a:t>Bengio</a:t>
            </a:r>
            <a:r>
              <a:rPr lang="en-IN" sz="1800" b="1" dirty="0">
                <a:solidFill>
                  <a:srgbClr val="0070C0"/>
                </a:solidFill>
                <a:latin typeface="Times New Roman" panose="02020603050405020304" pitchFamily="18" charset="0"/>
                <a:cs typeface="Times New Roman" panose="02020603050405020304" pitchFamily="18" charset="0"/>
              </a:rPr>
              <a:t>, and G. Hinton, "Deep learning," nature, vol. 521, no. 7553, p. 436, 2015. </a:t>
            </a:r>
          </a:p>
          <a:p>
            <a:r>
              <a:rPr lang="en-IN" sz="1800" b="1" dirty="0">
                <a:solidFill>
                  <a:srgbClr val="0070C0"/>
                </a:solidFill>
                <a:latin typeface="Times New Roman" panose="02020603050405020304" pitchFamily="18" charset="0"/>
                <a:cs typeface="Times New Roman" panose="02020603050405020304" pitchFamily="18" charset="0"/>
              </a:rPr>
              <a:t>D. </a:t>
            </a:r>
            <a:r>
              <a:rPr lang="en-IN" sz="1800" b="1" dirty="0" err="1">
                <a:solidFill>
                  <a:srgbClr val="0070C0"/>
                </a:solidFill>
                <a:latin typeface="Times New Roman" panose="02020603050405020304" pitchFamily="18" charset="0"/>
                <a:cs typeface="Times New Roman" panose="02020603050405020304" pitchFamily="18" charset="0"/>
              </a:rPr>
              <a:t>Cireşan</a:t>
            </a:r>
            <a:r>
              <a:rPr lang="en-IN" sz="1800" b="1" dirty="0">
                <a:solidFill>
                  <a:srgbClr val="0070C0"/>
                </a:solidFill>
                <a:latin typeface="Times New Roman" panose="02020603050405020304" pitchFamily="18" charset="0"/>
                <a:cs typeface="Times New Roman" panose="02020603050405020304" pitchFamily="18" charset="0"/>
              </a:rPr>
              <a:t>, U. Meier, and J. </a:t>
            </a:r>
            <a:r>
              <a:rPr lang="en-IN" sz="1800" b="1" dirty="0" err="1">
                <a:solidFill>
                  <a:srgbClr val="0070C0"/>
                </a:solidFill>
                <a:latin typeface="Times New Roman" panose="02020603050405020304" pitchFamily="18" charset="0"/>
                <a:cs typeface="Times New Roman" panose="02020603050405020304" pitchFamily="18" charset="0"/>
              </a:rPr>
              <a:t>Schmidhuber</a:t>
            </a:r>
            <a:r>
              <a:rPr lang="en-IN" sz="1800" b="1" dirty="0">
                <a:solidFill>
                  <a:srgbClr val="0070C0"/>
                </a:solidFill>
                <a:latin typeface="Times New Roman" panose="02020603050405020304" pitchFamily="18" charset="0"/>
                <a:cs typeface="Times New Roman" panose="02020603050405020304" pitchFamily="18" charset="0"/>
              </a:rPr>
              <a:t>, "Multi-column deep neural networks for image classification," </a:t>
            </a:r>
            <a:r>
              <a:rPr lang="en-IN" sz="1800" b="1" dirty="0" err="1">
                <a:solidFill>
                  <a:srgbClr val="0070C0"/>
                </a:solidFill>
                <a:latin typeface="Times New Roman" panose="02020603050405020304" pitchFamily="18" charset="0"/>
                <a:cs typeface="Times New Roman" panose="02020603050405020304" pitchFamily="18" charset="0"/>
              </a:rPr>
              <a:t>arXiv</a:t>
            </a:r>
            <a:r>
              <a:rPr lang="en-IN" sz="1800" b="1" dirty="0">
                <a:solidFill>
                  <a:srgbClr val="0070C0"/>
                </a:solidFill>
                <a:latin typeface="Times New Roman" panose="02020603050405020304" pitchFamily="18" charset="0"/>
                <a:cs typeface="Times New Roman" panose="02020603050405020304" pitchFamily="18" charset="0"/>
              </a:rPr>
              <a:t> preprint arXiv:1202.2745, 2012. </a:t>
            </a:r>
          </a:p>
          <a:p>
            <a:r>
              <a:rPr lang="en-IN" sz="1800" b="1" dirty="0">
                <a:solidFill>
                  <a:srgbClr val="0070C0"/>
                </a:solidFill>
                <a:latin typeface="Times New Roman" panose="02020603050405020304" pitchFamily="18" charset="0"/>
                <a:cs typeface="Times New Roman" panose="02020603050405020304" pitchFamily="18" charset="0"/>
              </a:rPr>
              <a:t>K. Fukushima and S. Miyake, "</a:t>
            </a:r>
            <a:r>
              <a:rPr lang="en-IN" sz="1800" b="1" dirty="0" err="1">
                <a:solidFill>
                  <a:srgbClr val="0070C0"/>
                </a:solidFill>
                <a:latin typeface="Times New Roman" panose="02020603050405020304" pitchFamily="18" charset="0"/>
                <a:cs typeface="Times New Roman" panose="02020603050405020304" pitchFamily="18" charset="0"/>
              </a:rPr>
              <a:t>Neocognitron</a:t>
            </a:r>
            <a:r>
              <a:rPr lang="en-IN" sz="1800" b="1" dirty="0">
                <a:solidFill>
                  <a:srgbClr val="0070C0"/>
                </a:solidFill>
                <a:latin typeface="Times New Roman" panose="02020603050405020304" pitchFamily="18" charset="0"/>
                <a:cs typeface="Times New Roman" panose="02020603050405020304" pitchFamily="18" charset="0"/>
              </a:rPr>
              <a:t>: A self-organizing neural network model for a mechanism of visual pattern recognition," in Competition and cooperation in neural nets: Springer, 1982, pp. 267-285.</a:t>
            </a:r>
          </a:p>
        </p:txBody>
      </p:sp>
    </p:spTree>
    <p:extLst>
      <p:ext uri="{BB962C8B-B14F-4D97-AF65-F5344CB8AC3E}">
        <p14:creationId xmlns:p14="http://schemas.microsoft.com/office/powerpoint/2010/main" xmlns="" val="16005826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E886F-800F-4142-8601-2B052064C254}"/>
              </a:ext>
            </a:extLst>
          </p:cNvPr>
          <p:cNvSpPr>
            <a:spLocks noGrp="1"/>
          </p:cNvSpPr>
          <p:nvPr>
            <p:ph type="title"/>
          </p:nvPr>
        </p:nvSpPr>
        <p:spPr>
          <a:xfrm>
            <a:off x="428596" y="142852"/>
            <a:ext cx="8229600" cy="1143000"/>
          </a:xfrm>
        </p:spPr>
        <p:txBody>
          <a:bodyPr>
            <a:normAutofit/>
          </a:bodyPr>
          <a:lstStyle/>
          <a:p>
            <a:pPr algn="ctr"/>
            <a:r>
              <a:rPr lang="en-US" sz="4000" b="1" i="1" u="dbl" dirty="0">
                <a:solidFill>
                  <a:srgbClr val="DF09C6"/>
                </a:solidFill>
                <a:uFill>
                  <a:solidFill>
                    <a:schemeClr val="tx1"/>
                  </a:solidFill>
                </a:uFill>
                <a:latin typeface="Arial Black" pitchFamily="34" charset="0"/>
              </a:rPr>
              <a:t>RESULTS AND OUTPUTS :</a:t>
            </a:r>
            <a:endParaRPr lang="en-IN" sz="4000" b="1" i="1" u="dbl" dirty="0">
              <a:solidFill>
                <a:srgbClr val="DF09C6"/>
              </a:solidFill>
              <a:uFill>
                <a:solidFill>
                  <a:schemeClr val="tx1"/>
                </a:solidFill>
              </a:uFill>
              <a:latin typeface="Arial Black" pitchFamily="34" charset="0"/>
            </a:endParaRPr>
          </a:p>
        </p:txBody>
      </p:sp>
      <p:pic>
        <p:nvPicPr>
          <p:cNvPr id="4" name="Picture 3">
            <a:extLst>
              <a:ext uri="{FF2B5EF4-FFF2-40B4-BE49-F238E27FC236}">
                <a16:creationId xmlns:a16="http://schemas.microsoft.com/office/drawing/2014/main" xmlns="" id="{745961BC-1136-449E-A66B-8836ED223FA4}"/>
              </a:ext>
            </a:extLst>
          </p:cNvPr>
          <p:cNvPicPr>
            <a:picLocks noChangeAspect="1"/>
          </p:cNvPicPr>
          <p:nvPr/>
        </p:nvPicPr>
        <p:blipFill rotWithShape="1">
          <a:blip r:embed="rId2"/>
          <a:srcRect l="35739" t="301" b="-301"/>
          <a:stretch/>
        </p:blipFill>
        <p:spPr>
          <a:xfrm>
            <a:off x="0" y="2177479"/>
            <a:ext cx="4139952" cy="4680521"/>
          </a:xfrm>
          <a:prstGeom prst="rect">
            <a:avLst/>
          </a:prstGeom>
        </p:spPr>
      </p:pic>
      <p:pic>
        <p:nvPicPr>
          <p:cNvPr id="5" name="Picture 4">
            <a:extLst>
              <a:ext uri="{FF2B5EF4-FFF2-40B4-BE49-F238E27FC236}">
                <a16:creationId xmlns:a16="http://schemas.microsoft.com/office/drawing/2014/main" xmlns="" id="{CFB9D8C6-D87A-47DC-A335-BC3F01F46154}"/>
              </a:ext>
            </a:extLst>
          </p:cNvPr>
          <p:cNvPicPr>
            <a:picLocks noChangeAspect="1"/>
          </p:cNvPicPr>
          <p:nvPr/>
        </p:nvPicPr>
        <p:blipFill rotWithShape="1">
          <a:blip r:embed="rId3"/>
          <a:srcRect l="35038"/>
          <a:stretch/>
        </p:blipFill>
        <p:spPr>
          <a:xfrm>
            <a:off x="4322756" y="2167956"/>
            <a:ext cx="4821244" cy="4688690"/>
          </a:xfrm>
          <a:prstGeom prst="rect">
            <a:avLst/>
          </a:prstGeom>
        </p:spPr>
      </p:pic>
      <p:sp>
        <p:nvSpPr>
          <p:cNvPr id="3" name="TextBox 2">
            <a:extLst>
              <a:ext uri="{FF2B5EF4-FFF2-40B4-BE49-F238E27FC236}">
                <a16:creationId xmlns:a16="http://schemas.microsoft.com/office/drawing/2014/main" xmlns="" id="{428FB22B-3C22-4F03-965C-1D4DD0AA9D89}"/>
              </a:ext>
            </a:extLst>
          </p:cNvPr>
          <p:cNvSpPr txBox="1"/>
          <p:nvPr/>
        </p:nvSpPr>
        <p:spPr>
          <a:xfrm>
            <a:off x="0" y="1285860"/>
            <a:ext cx="8893050" cy="646331"/>
          </a:xfrm>
          <a:prstGeom prst="rect">
            <a:avLst/>
          </a:prstGeom>
          <a:noFill/>
        </p:spPr>
        <p:txBody>
          <a:bodyPr wrap="square" rtlCol="0">
            <a:spAutoFit/>
          </a:bodyPr>
          <a:lstStyle/>
          <a:p>
            <a:r>
              <a:rPr lang="en-US" sz="3600" b="1" i="1" u="dashLongHeavy" dirty="0">
                <a:solidFill>
                  <a:srgbClr val="FFC000"/>
                </a:solidFill>
                <a:effectLst>
                  <a:outerShdw blurRad="38100" dist="38100" dir="2700000" algn="tl">
                    <a:srgbClr val="000000">
                      <a:alpha val="43137"/>
                    </a:srgbClr>
                  </a:outerShdw>
                </a:effectLst>
                <a:uFill>
                  <a:solidFill>
                    <a:schemeClr val="tx1"/>
                  </a:solidFill>
                </a:uFill>
              </a:rPr>
              <a:t>FOR SINGLE DIGITS </a:t>
            </a:r>
            <a:endParaRPr lang="en-IN" sz="3600" b="1" i="1" u="dashLongHeavy" dirty="0">
              <a:solidFill>
                <a:srgbClr val="FFC000"/>
              </a:solidFill>
              <a:effectLst>
                <a:outerShdw blurRad="38100" dist="38100" dir="2700000" algn="tl">
                  <a:srgbClr val="000000">
                    <a:alpha val="43137"/>
                  </a:srgbClr>
                </a:outerShdw>
              </a:effectLst>
              <a:uFill>
                <a:solidFill>
                  <a:schemeClr val="tx1"/>
                </a:solidFill>
              </a:uFill>
            </a:endParaRPr>
          </a:p>
        </p:txBody>
      </p:sp>
    </p:spTree>
    <p:extLst>
      <p:ext uri="{BB962C8B-B14F-4D97-AF65-F5344CB8AC3E}">
        <p14:creationId xmlns:p14="http://schemas.microsoft.com/office/powerpoint/2010/main" xmlns="" val="1767312398"/>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A5A0A-902C-4E36-996E-0DA0BD0403E4}"/>
              </a:ext>
            </a:extLst>
          </p:cNvPr>
          <p:cNvSpPr>
            <a:spLocks noGrp="1"/>
          </p:cNvSpPr>
          <p:nvPr>
            <p:ph type="title" idx="4294967295"/>
          </p:nvPr>
        </p:nvSpPr>
        <p:spPr>
          <a:xfrm>
            <a:off x="0" y="260350"/>
            <a:ext cx="6446838" cy="803275"/>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i="1" u="heavy"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Fill>
                  <a:solidFill>
                    <a:srgbClr val="0070C0"/>
                  </a:solidFill>
                </a:uFill>
              </a:rPr>
              <a:t>FOR DOUBLE DIGITS :</a:t>
            </a:r>
            <a:endParaRPr lang="en-IN" i="1" u="heavy"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Fill>
                <a:solidFill>
                  <a:srgbClr val="0070C0"/>
                </a:solidFill>
              </a:uFill>
            </a:endParaRPr>
          </a:p>
        </p:txBody>
      </p:sp>
      <p:pic>
        <p:nvPicPr>
          <p:cNvPr id="4" name="Picture 3">
            <a:extLst>
              <a:ext uri="{FF2B5EF4-FFF2-40B4-BE49-F238E27FC236}">
                <a16:creationId xmlns:a16="http://schemas.microsoft.com/office/drawing/2014/main" xmlns="" id="{1EE7FFA4-3AB5-4E39-B922-1BCA2E2839BE}"/>
              </a:ext>
            </a:extLst>
          </p:cNvPr>
          <p:cNvPicPr>
            <a:picLocks noChangeAspect="1"/>
          </p:cNvPicPr>
          <p:nvPr/>
        </p:nvPicPr>
        <p:blipFill rotWithShape="1">
          <a:blip r:embed="rId2"/>
          <a:srcRect l="35825"/>
          <a:stretch/>
        </p:blipFill>
        <p:spPr>
          <a:xfrm>
            <a:off x="0" y="1684534"/>
            <a:ext cx="4427984" cy="4437112"/>
          </a:xfrm>
          <a:prstGeom prst="rect">
            <a:avLst/>
          </a:prstGeom>
        </p:spPr>
      </p:pic>
      <p:pic>
        <p:nvPicPr>
          <p:cNvPr id="5" name="Picture 4">
            <a:extLst>
              <a:ext uri="{FF2B5EF4-FFF2-40B4-BE49-F238E27FC236}">
                <a16:creationId xmlns:a16="http://schemas.microsoft.com/office/drawing/2014/main" xmlns="" id="{F6E629EA-9503-45A7-A94E-121F140684B7}"/>
              </a:ext>
            </a:extLst>
          </p:cNvPr>
          <p:cNvPicPr>
            <a:picLocks noChangeAspect="1"/>
          </p:cNvPicPr>
          <p:nvPr/>
        </p:nvPicPr>
        <p:blipFill rotWithShape="1">
          <a:blip r:embed="rId3"/>
          <a:srcRect l="36000"/>
          <a:stretch/>
        </p:blipFill>
        <p:spPr>
          <a:xfrm>
            <a:off x="4716016" y="1684534"/>
            <a:ext cx="4427984" cy="4437112"/>
          </a:xfrm>
          <a:prstGeom prst="rect">
            <a:avLst/>
          </a:prstGeom>
        </p:spPr>
      </p:pic>
    </p:spTree>
    <p:extLst>
      <p:ext uri="{BB962C8B-B14F-4D97-AF65-F5344CB8AC3E}">
        <p14:creationId xmlns:p14="http://schemas.microsoft.com/office/powerpoint/2010/main" xmlns="" val="2718182241"/>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buNone/>
            </a:pPr>
            <a:r>
              <a:rPr lang="en-IN" dirty="0"/>
              <a:t>.</a:t>
            </a:r>
            <a:endParaRPr lang="en-US" dirty="0"/>
          </a:p>
        </p:txBody>
      </p:sp>
      <p:sp>
        <p:nvSpPr>
          <p:cNvPr id="2" name="Title 1">
            <a:extLst>
              <a:ext uri="{FF2B5EF4-FFF2-40B4-BE49-F238E27FC236}">
                <a16:creationId xmlns:a16="http://schemas.microsoft.com/office/drawing/2014/main" xmlns="" id="{2A445FB1-50D9-4FF4-A534-CCCABC0A5B90}"/>
              </a:ext>
            </a:extLst>
          </p:cNvPr>
          <p:cNvSpPr>
            <a:spLocks noGrp="1"/>
          </p:cNvSpPr>
          <p:nvPr>
            <p:ph type="title" idx="4294967295"/>
          </p:nvPr>
        </p:nvSpPr>
        <p:spPr>
          <a:xfrm>
            <a:off x="0" y="333375"/>
            <a:ext cx="6446838" cy="730250"/>
          </a:xfrm>
        </p:spPr>
        <p:txBody>
          <a:bodyPr/>
          <a:lstStyle/>
          <a:p>
            <a:r>
              <a:rPr lang="en-US" u="heavy"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uFill>
                  <a:solidFill>
                    <a:schemeClr val="tx1"/>
                  </a:solidFill>
                </a:uFill>
              </a:rPr>
              <a:t>FOR CHARACTERS :</a:t>
            </a:r>
            <a:endParaRPr lang="en-IN" u="heavy"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uFill>
                <a:solidFill>
                  <a:schemeClr val="tx1"/>
                </a:solidFill>
              </a:uFill>
            </a:endParaRPr>
          </a:p>
        </p:txBody>
      </p:sp>
      <p:pic>
        <p:nvPicPr>
          <p:cNvPr id="4" name="Picture 3">
            <a:extLst>
              <a:ext uri="{FF2B5EF4-FFF2-40B4-BE49-F238E27FC236}">
                <a16:creationId xmlns:a16="http://schemas.microsoft.com/office/drawing/2014/main" xmlns="" id="{ED973ED8-5696-4941-BEC0-6FE827D4612B}"/>
              </a:ext>
            </a:extLst>
          </p:cNvPr>
          <p:cNvPicPr>
            <a:picLocks noChangeAspect="1"/>
          </p:cNvPicPr>
          <p:nvPr/>
        </p:nvPicPr>
        <p:blipFill rotWithShape="1">
          <a:blip r:embed="rId2"/>
          <a:srcRect l="35038"/>
          <a:stretch/>
        </p:blipFill>
        <p:spPr>
          <a:xfrm>
            <a:off x="1" y="2060848"/>
            <a:ext cx="4572000" cy="4464496"/>
          </a:xfrm>
          <a:prstGeom prst="rect">
            <a:avLst/>
          </a:prstGeom>
        </p:spPr>
      </p:pic>
      <p:pic>
        <p:nvPicPr>
          <p:cNvPr id="5" name="Picture 4">
            <a:extLst>
              <a:ext uri="{FF2B5EF4-FFF2-40B4-BE49-F238E27FC236}">
                <a16:creationId xmlns:a16="http://schemas.microsoft.com/office/drawing/2014/main" xmlns="" id="{2BD16C99-DF7E-4916-B37E-09A7A4F697D3}"/>
              </a:ext>
            </a:extLst>
          </p:cNvPr>
          <p:cNvPicPr>
            <a:picLocks noChangeAspect="1"/>
          </p:cNvPicPr>
          <p:nvPr/>
        </p:nvPicPr>
        <p:blipFill rotWithShape="1">
          <a:blip r:embed="rId3"/>
          <a:srcRect l="35825"/>
          <a:stretch/>
        </p:blipFill>
        <p:spPr>
          <a:xfrm>
            <a:off x="4716016" y="2060847"/>
            <a:ext cx="4427983" cy="4464496"/>
          </a:xfrm>
          <a:prstGeom prst="rect">
            <a:avLst/>
          </a:prstGeom>
        </p:spPr>
      </p:pic>
    </p:spTree>
    <p:extLst>
      <p:ext uri="{BB962C8B-B14F-4D97-AF65-F5344CB8AC3E}">
        <p14:creationId xmlns:p14="http://schemas.microsoft.com/office/powerpoint/2010/main" xmlns="" val="278724796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58290" y="4071942"/>
            <a:ext cx="185710" cy="654032"/>
          </a:xfrm>
        </p:spPr>
        <p:txBody>
          <a:bodyPr>
            <a:normAutofit fontScale="90000"/>
          </a:bodyPr>
          <a:lstStyle/>
          <a:p>
            <a:r>
              <a:rPr lang="en-IN" dirty="0">
                <a:solidFill>
                  <a:schemeClr val="bg1">
                    <a:lumMod val="75000"/>
                    <a:lumOff val="25000"/>
                  </a:schemeClr>
                </a:solidFill>
              </a:rPr>
              <a:t>.</a:t>
            </a:r>
            <a:endParaRPr lang="en-US" dirty="0">
              <a:solidFill>
                <a:schemeClr val="bg1">
                  <a:lumMod val="75000"/>
                  <a:lumOff val="25000"/>
                </a:schemeClr>
              </a:solidFill>
            </a:endParaRPr>
          </a:p>
        </p:txBody>
      </p:sp>
      <p:sp>
        <p:nvSpPr>
          <p:cNvPr id="6" name="Title 1"/>
          <p:cNvSpPr txBox="1">
            <a:spLocks/>
          </p:cNvSpPr>
          <p:nvPr/>
        </p:nvSpPr>
        <p:spPr>
          <a:xfrm>
            <a:off x="1571604" y="214290"/>
            <a:ext cx="5929354" cy="890574"/>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4400" b="1" i="1" u="dbl" strike="noStrike" kern="1200" cap="none" spc="0" normalizeH="0" baseline="0" noProof="0" dirty="0">
                <a:ln>
                  <a:noFill/>
                </a:ln>
                <a:solidFill>
                  <a:srgbClr val="FFC000"/>
                </a:solidFill>
                <a:effectLst>
                  <a:glow rad="228600">
                    <a:schemeClr val="accent1">
                      <a:satMod val="175000"/>
                      <a:alpha val="40000"/>
                    </a:schemeClr>
                  </a:glow>
                  <a:outerShdw blurRad="38100" dist="38100" dir="2700000" algn="tl">
                    <a:srgbClr val="000000">
                      <a:alpha val="43137"/>
                    </a:srgbClr>
                  </a:outerShdw>
                </a:effectLst>
                <a:uLnTx/>
                <a:uFill>
                  <a:solidFill>
                    <a:schemeClr val="tx1"/>
                  </a:solidFill>
                </a:uFill>
                <a:latin typeface="+mj-lt"/>
                <a:ea typeface="+mj-ea"/>
                <a:cs typeface="+mj-cs"/>
              </a:rPr>
              <a:t>Project objective:</a:t>
            </a:r>
            <a:endParaRPr kumimoji="0" lang="en-US" sz="4400" b="1" i="1" u="dbl" strike="noStrike" kern="1200" cap="none" spc="0" normalizeH="0" baseline="0" noProof="0" dirty="0">
              <a:ln>
                <a:noFill/>
              </a:ln>
              <a:solidFill>
                <a:srgbClr val="FFC000"/>
              </a:solidFill>
              <a:effectLst>
                <a:glow rad="228600">
                  <a:schemeClr val="accent1">
                    <a:satMod val="175000"/>
                    <a:alpha val="40000"/>
                  </a:schemeClr>
                </a:glow>
                <a:outerShdw blurRad="38100" dist="38100" dir="2700000" algn="tl">
                  <a:srgbClr val="000000">
                    <a:alpha val="43137"/>
                  </a:srgbClr>
                </a:outerShdw>
              </a:effectLst>
              <a:uLnTx/>
              <a:uFill>
                <a:solidFill>
                  <a:schemeClr val="tx1"/>
                </a:solidFill>
              </a:uFill>
              <a:latin typeface="+mj-lt"/>
              <a:ea typeface="+mj-ea"/>
              <a:cs typeface="+mj-cs"/>
            </a:endParaRPr>
          </a:p>
        </p:txBody>
      </p:sp>
      <p:sp>
        <p:nvSpPr>
          <p:cNvPr id="7" name="Content Placeholder 2"/>
          <p:cNvSpPr txBox="1">
            <a:spLocks/>
          </p:cNvSpPr>
          <p:nvPr/>
        </p:nvSpPr>
        <p:spPr>
          <a:xfrm>
            <a:off x="323528" y="1428736"/>
            <a:ext cx="8634762" cy="4608511"/>
          </a:xfrm>
          <a:prstGeom prst="rect">
            <a:avLst/>
          </a:prstGeom>
        </p:spPr>
        <p:txBody>
          <a:bodyPr>
            <a:normAutofit fontScale="92500" lnSpcReduction="20000"/>
          </a:bodyPr>
          <a:lstStyle/>
          <a:p>
            <a:pPr marL="365760" marR="0" lvl="0" indent="-256032" algn="l" defTabSz="914400" rtl="0" eaLnBrk="1" fontAlgn="auto" latinLnBrk="0" hangingPunct="1">
              <a:lnSpc>
                <a:spcPct val="150000"/>
              </a:lnSpc>
              <a:spcBef>
                <a:spcPts val="400"/>
              </a:spcBef>
              <a:spcAft>
                <a:spcPts val="0"/>
              </a:spcAft>
              <a:buClr>
                <a:srgbClr val="FFC000"/>
              </a:buClr>
              <a:buSzPct val="160000"/>
              <a:buFont typeface="Wingdings" pitchFamily="2" charset="2"/>
              <a:buChar char="Ø"/>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 The handwriting are not always of the same </a:t>
            </a:r>
          </a:p>
          <a:p>
            <a:pPr marL="0" marR="0" lvl="0" indent="0" algn="l" defTabSz="914400" rtl="0" eaLnBrk="1" fontAlgn="auto" latinLnBrk="0" hangingPunct="1">
              <a:lnSpc>
                <a:spcPct val="150000"/>
              </a:lnSpc>
              <a:spcBef>
                <a:spcPts val="400"/>
              </a:spcBef>
              <a:spcAft>
                <a:spcPts val="0"/>
              </a:spcAft>
              <a:buClr>
                <a:srgbClr val="FFC000"/>
              </a:buClr>
              <a:buSzPct val="160000"/>
              <a:buFont typeface="Wingdings 3"/>
              <a:buNone/>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     size , thickness, or orientation and position relative to the                     margins.</a:t>
            </a:r>
          </a:p>
          <a:p>
            <a:pPr marL="365760" marR="0" lvl="0" indent="-256032" algn="l" defTabSz="914400" rtl="0" eaLnBrk="1" fontAlgn="auto" latinLnBrk="0" hangingPunct="1">
              <a:lnSpc>
                <a:spcPct val="150000"/>
              </a:lnSpc>
              <a:spcBef>
                <a:spcPts val="400"/>
              </a:spcBef>
              <a:spcAft>
                <a:spcPts val="0"/>
              </a:spcAft>
              <a:buClr>
                <a:srgbClr val="FFC000"/>
              </a:buClr>
              <a:buSzPct val="160000"/>
              <a:buFont typeface="Wingdings" pitchFamily="2" charset="2"/>
              <a:buChar char="Ø"/>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It is a tough task for the machine because handwritten characters are not perfect. The same Characters differ in sizes, shapes and styles from person to person and even from time to time with the same person.</a:t>
            </a:r>
          </a:p>
          <a:p>
            <a:pPr marL="365760" marR="0" lvl="0" indent="-256032" algn="l" defTabSz="914400" rtl="0" eaLnBrk="1" fontAlgn="auto" latinLnBrk="0" hangingPunct="1">
              <a:lnSpc>
                <a:spcPct val="150000"/>
              </a:lnSpc>
              <a:spcBef>
                <a:spcPts val="400"/>
              </a:spcBef>
              <a:spcAft>
                <a:spcPts val="0"/>
              </a:spcAft>
              <a:buClr>
                <a:srgbClr val="FFC000"/>
              </a:buClr>
              <a:buSzPct val="160000"/>
              <a:buFont typeface="Wingdings" pitchFamily="2" charset="2"/>
              <a:buChar char="Ø"/>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Handwriting </a:t>
            </a:r>
            <a:r>
              <a:rPr lang="en-US" sz="2400" b="1" dirty="0"/>
              <a:t>R</a:t>
            </a:r>
            <a:r>
              <a:rPr kumimoji="0" lang="en-US" sz="2400" b="1" i="0" u="none" strike="noStrike" kern="1200" cap="none" spc="0" normalizeH="0" baseline="0" noProof="0" dirty="0" err="1">
                <a:ln>
                  <a:noFill/>
                </a:ln>
                <a:solidFill>
                  <a:schemeClr val="tx1"/>
                </a:solidFill>
                <a:effectLst/>
                <a:uLnTx/>
                <a:uFillTx/>
                <a:latin typeface="+mn-lt"/>
                <a:ea typeface="+mn-ea"/>
                <a:cs typeface="+mn-cs"/>
              </a:rPr>
              <a:t>ecognition</a:t>
            </a:r>
            <a:r>
              <a:rPr kumimoji="0" lang="en-US" sz="2400" b="1" i="0" u="none" strike="noStrike" kern="1200" cap="none" spc="0" normalizeH="0" baseline="0" noProof="0" dirty="0">
                <a:ln>
                  <a:noFill/>
                </a:ln>
                <a:solidFill>
                  <a:schemeClr val="tx1"/>
                </a:solidFill>
                <a:effectLst/>
                <a:uLnTx/>
                <a:uFillTx/>
                <a:latin typeface="+mn-lt"/>
                <a:ea typeface="+mn-ea"/>
                <a:cs typeface="+mn-cs"/>
              </a:rPr>
              <a:t> is the solution to this problem that uses the image of a Handwritten Characters and recognizes the </a:t>
            </a:r>
            <a:r>
              <a:rPr lang="en-US" sz="2400" b="1" dirty="0"/>
              <a:t>Characters </a:t>
            </a:r>
            <a:r>
              <a:rPr kumimoji="0" lang="en-US" sz="2400" b="1" i="0" u="none" strike="noStrike" kern="1200" cap="none" spc="0" normalizeH="0" baseline="0" noProof="0" dirty="0">
                <a:ln>
                  <a:noFill/>
                </a:ln>
                <a:solidFill>
                  <a:schemeClr val="tx1"/>
                </a:solidFill>
                <a:effectLst/>
                <a:uLnTx/>
                <a:uFillTx/>
                <a:latin typeface="+mn-lt"/>
                <a:ea typeface="+mn-ea"/>
                <a:cs typeface="+mn-cs"/>
              </a:rPr>
              <a:t>present in the image.</a:t>
            </a:r>
          </a:p>
          <a:p>
            <a:pPr marL="859536" marR="0" lvl="2" indent="-228600" algn="l" defTabSz="914400" rtl="0" eaLnBrk="1" fontAlgn="auto" latinLnBrk="0" hangingPunct="1">
              <a:lnSpc>
                <a:spcPct val="100000"/>
              </a:lnSpc>
              <a:spcBef>
                <a:spcPts val="350"/>
              </a:spcBef>
              <a:spcAft>
                <a:spcPts val="0"/>
              </a:spcAft>
              <a:buClr>
                <a:srgbClr val="FFC000"/>
              </a:buClr>
              <a:buSzPct val="152000"/>
              <a:buFont typeface="Arial" pitchFamily="34" charset="0"/>
              <a:buChar char="•"/>
              <a:tabLst/>
              <a:defRPr/>
            </a:pPr>
            <a:endParaRPr kumimoji="0" lang="en-US" sz="2600" b="1" i="0" u="none" strike="noStrike" kern="1200" cap="none" spc="0" normalizeH="0" baseline="0" noProof="0" dirty="0">
              <a:ln>
                <a:noFill/>
              </a:ln>
              <a:solidFill>
                <a:schemeClr val="tx1"/>
              </a:solidFill>
              <a:effectLst/>
              <a:uLnTx/>
              <a:uFillTx/>
              <a:latin typeface="+mn-lt"/>
              <a:ea typeface="+mn-ea"/>
              <a:cs typeface="+mn-cs"/>
            </a:endParaRPr>
          </a:p>
          <a:p>
            <a:pPr marL="859536" marR="0" lvl="2" indent="-228600" algn="l" defTabSz="914400" rtl="0" eaLnBrk="1" fontAlgn="auto" latinLnBrk="0" hangingPunct="1">
              <a:lnSpc>
                <a:spcPct val="100000"/>
              </a:lnSpc>
              <a:spcBef>
                <a:spcPts val="350"/>
              </a:spcBef>
              <a:spcAft>
                <a:spcPts val="0"/>
              </a:spcAft>
              <a:buClr>
                <a:srgbClr val="FFC000"/>
              </a:buClr>
              <a:buSzPct val="100000"/>
              <a:buFont typeface="Wingdings 2"/>
              <a:buChar char=""/>
              <a:tabLst/>
              <a:defRPr/>
            </a:pPr>
            <a:endParaRPr kumimoji="0" lang="en-GB" sz="21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rgbClr val="FFC000"/>
              </a:buClr>
              <a:buSzPct val="68000"/>
              <a:buFont typeface="Wingdings 3"/>
              <a:buChar char=""/>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48A957-5260-44BE-B8B0-2AEFF7EA339E}"/>
              </a:ext>
            </a:extLst>
          </p:cNvPr>
          <p:cNvSpPr>
            <a:spLocks noGrp="1"/>
          </p:cNvSpPr>
          <p:nvPr>
            <p:ph type="title" idx="4294967295"/>
          </p:nvPr>
        </p:nvSpPr>
        <p:spPr>
          <a:xfrm>
            <a:off x="0" y="285750"/>
            <a:ext cx="6446838" cy="730250"/>
          </a:xfrm>
          <a:solidFill>
            <a:srgbClr val="00B0F0"/>
          </a:solidFill>
          <a:ln/>
          <a:effectLst>
            <a:glow rad="228600">
              <a:schemeClr val="accent6">
                <a:satMod val="175000"/>
                <a:alpha val="40000"/>
              </a:schemeClr>
            </a:glow>
          </a:effectLst>
        </p:spPr>
        <p:style>
          <a:lnRef idx="2">
            <a:schemeClr val="accent1"/>
          </a:lnRef>
          <a:fillRef idx="1">
            <a:schemeClr val="lt1"/>
          </a:fillRef>
          <a:effectRef idx="0">
            <a:schemeClr val="accent1"/>
          </a:effectRef>
          <a:fontRef idx="minor">
            <a:schemeClr val="dk1"/>
          </a:fontRef>
        </p:style>
        <p:txBody>
          <a:bodyPr>
            <a:noAutofit/>
          </a:bodyPr>
          <a:lstStyle/>
          <a:p>
            <a:r>
              <a:rPr lang="en-US" sz="4400"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FOR WORDS :</a:t>
            </a:r>
            <a:endParaRPr lang="en-IN" sz="4400"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4" name="Picture 3">
            <a:extLst>
              <a:ext uri="{FF2B5EF4-FFF2-40B4-BE49-F238E27FC236}">
                <a16:creationId xmlns:a16="http://schemas.microsoft.com/office/drawing/2014/main" xmlns="" id="{75F0AA43-DA78-4BED-9689-06955CB42561}"/>
              </a:ext>
            </a:extLst>
          </p:cNvPr>
          <p:cNvPicPr>
            <a:picLocks noChangeAspect="1"/>
          </p:cNvPicPr>
          <p:nvPr/>
        </p:nvPicPr>
        <p:blipFill rotWithShape="1">
          <a:blip r:embed="rId2"/>
          <a:srcRect l="35825"/>
          <a:stretch/>
        </p:blipFill>
        <p:spPr>
          <a:xfrm>
            <a:off x="0" y="1520220"/>
            <a:ext cx="4355976" cy="4350038"/>
          </a:xfrm>
          <a:prstGeom prst="rect">
            <a:avLst/>
          </a:prstGeom>
        </p:spPr>
      </p:pic>
      <p:pic>
        <p:nvPicPr>
          <p:cNvPr id="5" name="Picture 4">
            <a:extLst>
              <a:ext uri="{FF2B5EF4-FFF2-40B4-BE49-F238E27FC236}">
                <a16:creationId xmlns:a16="http://schemas.microsoft.com/office/drawing/2014/main" xmlns="" id="{4A9DE78D-D819-4DE3-943E-1EC895721DE2}"/>
              </a:ext>
            </a:extLst>
          </p:cNvPr>
          <p:cNvPicPr>
            <a:picLocks noChangeAspect="1"/>
          </p:cNvPicPr>
          <p:nvPr/>
        </p:nvPicPr>
        <p:blipFill rotWithShape="1">
          <a:blip r:embed="rId3"/>
          <a:srcRect l="35825"/>
          <a:stretch/>
        </p:blipFill>
        <p:spPr>
          <a:xfrm>
            <a:off x="4572000" y="1520220"/>
            <a:ext cx="4572000" cy="4350038"/>
          </a:xfrm>
          <a:prstGeom prst="rect">
            <a:avLst/>
          </a:prstGeom>
        </p:spPr>
      </p:pic>
    </p:spTree>
    <p:extLst>
      <p:ext uri="{BB962C8B-B14F-4D97-AF65-F5344CB8AC3E}">
        <p14:creationId xmlns:p14="http://schemas.microsoft.com/office/powerpoint/2010/main" xmlns="" val="897132613"/>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31F14DE-DD04-40B4-A734-468FCDFDBCAF}"/>
              </a:ext>
            </a:extLst>
          </p:cNvPr>
          <p:cNvSpPr txBox="1"/>
          <p:nvPr/>
        </p:nvSpPr>
        <p:spPr>
          <a:xfrm>
            <a:off x="1205372" y="2492896"/>
            <a:ext cx="6733256" cy="1323439"/>
          </a:xfrm>
          <a:prstGeom prst="rect">
            <a:avLst/>
          </a:prstGeom>
          <a:effectLst>
            <a:glow rad="139700">
              <a:schemeClr val="accent2">
                <a:satMod val="175000"/>
                <a:alpha val="40000"/>
              </a:schemeClr>
            </a:glow>
            <a:outerShdw blurRad="50800" dist="38100" dir="5400000" rotWithShape="0">
              <a:srgbClr val="000000">
                <a:alpha val="35000"/>
              </a:srgb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8000" dirty="0">
                <a:solidFill>
                  <a:srgbClr val="C00000"/>
                </a:solidFill>
              </a:rPr>
              <a:t>THANK YOU</a:t>
            </a:r>
            <a:endParaRPr lang="en-IN" sz="8000" dirty="0">
              <a:solidFill>
                <a:srgbClr val="C00000"/>
              </a:solidFill>
            </a:endParaRPr>
          </a:p>
        </p:txBody>
      </p:sp>
    </p:spTree>
    <p:extLst>
      <p:ext uri="{BB962C8B-B14F-4D97-AF65-F5344CB8AC3E}">
        <p14:creationId xmlns:p14="http://schemas.microsoft.com/office/powerpoint/2010/main" xmlns="" val="166415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285720" y="5786454"/>
            <a:ext cx="605167" cy="806944"/>
          </a:xfrm>
        </p:spPr>
        <p:txBody>
          <a:bodyPr/>
          <a:lstStyle/>
          <a:p>
            <a:pPr>
              <a:buNone/>
            </a:pPr>
            <a:r>
              <a:rPr lang="en-IN" dirty="0">
                <a:solidFill>
                  <a:schemeClr val="accent1"/>
                </a:solidFill>
              </a:rPr>
              <a:t>.</a:t>
            </a:r>
            <a:endParaRPr lang="en-US" dirty="0">
              <a:solidFill>
                <a:schemeClr val="accent1"/>
              </a:solidFill>
            </a:endParaRPr>
          </a:p>
        </p:txBody>
      </p:sp>
      <p:sp>
        <p:nvSpPr>
          <p:cNvPr id="2" name="Title 1">
            <a:extLst>
              <a:ext uri="{FF2B5EF4-FFF2-40B4-BE49-F238E27FC236}">
                <a16:creationId xmlns:a16="http://schemas.microsoft.com/office/drawing/2014/main" xmlns="" id="{37C73D1A-5BA2-4A60-B643-E74971E5F0A7}"/>
              </a:ext>
            </a:extLst>
          </p:cNvPr>
          <p:cNvSpPr>
            <a:spLocks noGrp="1"/>
          </p:cNvSpPr>
          <p:nvPr>
            <p:ph type="title" idx="4294967295"/>
          </p:nvPr>
        </p:nvSpPr>
        <p:spPr>
          <a:xfrm flipH="1">
            <a:off x="0" y="0"/>
            <a:ext cx="71438" cy="357190"/>
          </a:xfrm>
        </p:spPr>
        <p:txBody>
          <a:bodyPr>
            <a:noAutofit/>
          </a:bodyPr>
          <a:lstStyle/>
          <a:p>
            <a:pPr algn="l"/>
            <a:r>
              <a:rPr lang="en-IN" sz="4000" dirty="0">
                <a:solidFill>
                  <a:schemeClr val="accent1"/>
                </a:solidFill>
              </a:rPr>
              <a:t>.</a:t>
            </a:r>
          </a:p>
        </p:txBody>
      </p:sp>
      <p:sp>
        <p:nvSpPr>
          <p:cNvPr id="7" name="Title 1"/>
          <p:cNvSpPr txBox="1">
            <a:spLocks/>
          </p:cNvSpPr>
          <p:nvPr/>
        </p:nvSpPr>
        <p:spPr>
          <a:xfrm>
            <a:off x="1000100" y="285728"/>
            <a:ext cx="5064131" cy="890574"/>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100" b="1" i="0" u="dbl" strike="noStrike" kern="1200" cap="none" spc="0" normalizeH="0" baseline="0" noProof="0" dirty="0">
              <a:ln>
                <a:noFill/>
              </a:ln>
              <a:solidFill>
                <a:srgbClr val="FFC000"/>
              </a:solidFill>
              <a:effectLst>
                <a:outerShdw blurRad="31750" dist="25400" dir="5400000" algn="tl" rotWithShape="0">
                  <a:srgbClr val="000000">
                    <a:alpha val="25000"/>
                  </a:srgbClr>
                </a:outerShdw>
              </a:effectLst>
              <a:uLnTx/>
              <a:uFill>
                <a:solidFill>
                  <a:schemeClr val="tx1"/>
                </a:solidFill>
              </a:uFill>
              <a:latin typeface="+mj-lt"/>
              <a:ea typeface="+mj-ea"/>
              <a:cs typeface="+mj-cs"/>
            </a:endParaRPr>
          </a:p>
        </p:txBody>
      </p:sp>
      <p:sp>
        <p:nvSpPr>
          <p:cNvPr id="8" name="Content Placeholder 2"/>
          <p:cNvSpPr txBox="1">
            <a:spLocks/>
          </p:cNvSpPr>
          <p:nvPr/>
        </p:nvSpPr>
        <p:spPr>
          <a:xfrm>
            <a:off x="634943" y="1448944"/>
            <a:ext cx="7143800" cy="4608511"/>
          </a:xfrm>
          <a:prstGeom prst="rect">
            <a:avLst/>
          </a:prstGeom>
        </p:spPr>
        <p:txBody>
          <a:bodyPr spcFirstLastPara="1" vert="horz" wrap="square" lIns="0" tIns="0" rIns="0" bIns="0" anchor="t" anchorCtr="0">
            <a:normAutofit/>
          </a:bodyPr>
          <a:lstStyle/>
          <a:p>
            <a:pPr marL="457200" marR="0" lvl="0" indent="-412750" algn="l" defTabSz="914400" rtl="0" eaLnBrk="1" fontAlgn="auto" latinLnBrk="0" hangingPunct="1">
              <a:lnSpc>
                <a:spcPct val="115000"/>
              </a:lnSpc>
              <a:spcBef>
                <a:spcPts val="600"/>
              </a:spcBef>
              <a:spcAft>
                <a:spcPts val="0"/>
              </a:spcAft>
              <a:buClr>
                <a:schemeClr val="lt1"/>
              </a:buClr>
              <a:buSzPts val="2900"/>
              <a:buFont typeface="Inter-Regular"/>
              <a:buChar char="●"/>
              <a:tabLst/>
              <a:defRPr/>
            </a:pPr>
            <a:endParaRPr kumimoji="0" lang="en-US" sz="2900" b="0" i="0" u="none" strike="noStrike" kern="1200" cap="none" spc="0" normalizeH="0" baseline="0" noProof="0" dirty="0">
              <a:ln>
                <a:noFill/>
              </a:ln>
              <a:solidFill>
                <a:schemeClr val="tx1"/>
              </a:solidFill>
              <a:effectLst/>
              <a:uLnTx/>
              <a:uFillTx/>
              <a:latin typeface="Inter-Regular"/>
              <a:ea typeface="Inter-Regular"/>
              <a:cs typeface="Inter-Regular"/>
              <a:sym typeface="Inter-Regular"/>
            </a:endParaRPr>
          </a:p>
        </p:txBody>
      </p:sp>
      <p:sp>
        <p:nvSpPr>
          <p:cNvPr id="10" name="Title 1"/>
          <p:cNvSpPr txBox="1">
            <a:spLocks/>
          </p:cNvSpPr>
          <p:nvPr/>
        </p:nvSpPr>
        <p:spPr>
          <a:xfrm>
            <a:off x="785786" y="0"/>
            <a:ext cx="7215238" cy="1285884"/>
          </a:xfrm>
          <a:prstGeom prst="rect">
            <a:avLst/>
          </a:prstGeom>
          <a:gradFill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reflection blurRad="6350" stA="50000" endA="300" endPos="55500" dist="50800" dir="5400000" sy="-100000" algn="bl" rotWithShape="0"/>
          </a:effectLst>
        </p:spPr>
        <p:style>
          <a:lnRef idx="1">
            <a:schemeClr val="accent1"/>
          </a:lnRef>
          <a:fillRef idx="2">
            <a:schemeClr val="accent1"/>
          </a:fillRef>
          <a:effectRef idx="1">
            <a:schemeClr val="accent1"/>
          </a:effectRef>
          <a:fontRef idx="minor">
            <a:schemeClr val="dk1"/>
          </a:fontRef>
        </p:style>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100" b="1" i="1"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glow rad="63500">
                    <a:schemeClr val="accent5">
                      <a:satMod val="175000"/>
                      <a:alpha val="40000"/>
                    </a:schemeClr>
                  </a:glow>
                  <a:outerShdw blurRad="41275" dist="20320" dir="1800000" algn="tl" rotWithShape="0">
                    <a:srgbClr val="000000">
                      <a:alpha val="40000"/>
                    </a:srgbClr>
                  </a:outerShdw>
                </a:effectLst>
                <a:uLnTx/>
                <a:uFillTx/>
                <a:latin typeface="+mn-lt"/>
                <a:ea typeface="+mn-ea"/>
                <a:cs typeface="+mn-cs"/>
              </a:rPr>
              <a:t>SVM</a:t>
            </a:r>
            <a:br>
              <a:rPr kumimoji="0" lang="en-IN" sz="4100" b="1" i="1"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glow rad="63500">
                    <a:schemeClr val="accent5">
                      <a:satMod val="175000"/>
                      <a:alpha val="40000"/>
                    </a:schemeClr>
                  </a:glow>
                  <a:outerShdw blurRad="41275" dist="20320" dir="1800000" algn="tl" rotWithShape="0">
                    <a:srgbClr val="000000">
                      <a:alpha val="40000"/>
                    </a:srgbClr>
                  </a:outerShdw>
                </a:effectLst>
                <a:uLnTx/>
                <a:uFillTx/>
                <a:latin typeface="+mn-lt"/>
                <a:ea typeface="+mn-ea"/>
                <a:cs typeface="+mn-cs"/>
              </a:rPr>
            </a:br>
            <a:r>
              <a:rPr kumimoji="0" lang="en-IN" sz="4100" b="1" i="1" u="none" strike="noStrike" kern="1200" cap="none" spc="0" normalizeH="0" baseline="0" noProof="0" dirty="0">
                <a:ln w="18000">
                  <a:solidFill>
                    <a:schemeClr val="accent2">
                      <a:satMod val="140000"/>
                    </a:schemeClr>
                  </a:solidFill>
                  <a:prstDash val="solid"/>
                  <a:miter lim="800000"/>
                </a:ln>
                <a:noFill/>
                <a:effectLst>
                  <a:glow rad="63500">
                    <a:schemeClr val="accent5">
                      <a:satMod val="175000"/>
                      <a:alpha val="40000"/>
                    </a:schemeClr>
                  </a:glow>
                  <a:outerShdw blurRad="25500" dist="23000" dir="7020000" algn="tl">
                    <a:srgbClr val="000000">
                      <a:alpha val="50000"/>
                    </a:srgbClr>
                  </a:outerShdw>
                </a:effectLst>
                <a:uLnTx/>
                <a:uFillTx/>
                <a:latin typeface="+mn-lt"/>
                <a:ea typeface="+mn-ea"/>
                <a:cs typeface="+mn-cs"/>
              </a:rPr>
              <a:t>(</a:t>
            </a:r>
            <a:r>
              <a:rPr kumimoji="0" lang="en-IN" sz="4100" b="1" i="1" u="none" strike="noStrike" kern="1200" cap="none" spc="0" normalizeH="0" baseline="0" noProof="0" dirty="0">
                <a:ln w="18000">
                  <a:solidFill>
                    <a:schemeClr val="accent2">
                      <a:satMod val="140000"/>
                    </a:schemeClr>
                  </a:solidFill>
                  <a:prstDash val="solid"/>
                  <a:miter lim="800000"/>
                </a:ln>
                <a:solidFill>
                  <a:srgbClr val="FF0000"/>
                </a:solidFill>
                <a:effectLst>
                  <a:glow rad="63500">
                    <a:schemeClr val="accent5">
                      <a:satMod val="175000"/>
                      <a:alpha val="40000"/>
                    </a:schemeClr>
                  </a:glow>
                  <a:outerShdw blurRad="25500" dist="23000" dir="7020000" algn="tl">
                    <a:srgbClr val="000000">
                      <a:alpha val="50000"/>
                    </a:srgbClr>
                  </a:outerShdw>
                </a:effectLst>
                <a:uLnTx/>
                <a:uFillTx/>
                <a:latin typeface="+mn-lt"/>
                <a:ea typeface="+mn-ea"/>
                <a:cs typeface="+mn-cs"/>
              </a:rPr>
              <a:t>Support Vector Machines</a:t>
            </a:r>
            <a:r>
              <a:rPr kumimoji="0" lang="en-IN" sz="4100" b="1" i="1" u="none" strike="noStrike" kern="1200" cap="none" spc="0" normalizeH="0" baseline="0" noProof="0" dirty="0">
                <a:ln w="18000">
                  <a:solidFill>
                    <a:schemeClr val="accent2">
                      <a:satMod val="140000"/>
                    </a:schemeClr>
                  </a:solidFill>
                  <a:prstDash val="solid"/>
                  <a:miter lim="800000"/>
                </a:ln>
                <a:noFill/>
                <a:effectLst>
                  <a:glow rad="63500">
                    <a:schemeClr val="accent5">
                      <a:satMod val="175000"/>
                      <a:alpha val="40000"/>
                    </a:schemeClr>
                  </a:glow>
                  <a:outerShdw blurRad="25500" dist="23000" dir="7020000" algn="tl">
                    <a:srgbClr val="000000">
                      <a:alpha val="50000"/>
                    </a:srgbClr>
                  </a:outerShdw>
                </a:effectLst>
                <a:uLnTx/>
                <a:uFillTx/>
                <a:latin typeface="+mn-lt"/>
                <a:ea typeface="+mn-ea"/>
                <a:cs typeface="+mn-cs"/>
              </a:rPr>
              <a:t>)</a:t>
            </a:r>
            <a:endParaRPr kumimoji="0" lang="en-US" sz="4100" b="1" i="1" u="none" strike="noStrike" kern="1200" cap="none" spc="0" normalizeH="0" baseline="0" noProof="0" dirty="0">
              <a:ln>
                <a:noFill/>
              </a:ln>
              <a:solidFill>
                <a:schemeClr val="dk1"/>
              </a:solidFill>
              <a:effectLst>
                <a:glow rad="63500">
                  <a:schemeClr val="accent5">
                    <a:satMod val="175000"/>
                    <a:alpha val="40000"/>
                  </a:schemeClr>
                </a:glow>
                <a:outerShdw blurRad="25500" dist="23000" dir="7020000" algn="tl">
                  <a:srgbClr val="000000">
                    <a:alpha val="50000"/>
                  </a:srgbClr>
                </a:outerShdw>
              </a:effectLst>
              <a:uLnTx/>
              <a:uFillTx/>
              <a:latin typeface="+mn-lt"/>
              <a:ea typeface="+mn-ea"/>
              <a:cs typeface="+mn-cs"/>
            </a:endParaRPr>
          </a:p>
        </p:txBody>
      </p:sp>
      <p:sp>
        <p:nvSpPr>
          <p:cNvPr id="11" name="Content Placeholder 2"/>
          <p:cNvSpPr txBox="1">
            <a:spLocks/>
          </p:cNvSpPr>
          <p:nvPr/>
        </p:nvSpPr>
        <p:spPr>
          <a:xfrm>
            <a:off x="0" y="1857364"/>
            <a:ext cx="9144000" cy="4623711"/>
          </a:xfrm>
          <a:prstGeom prst="rect">
            <a:avLst/>
          </a:prstGeom>
        </p:spPr>
        <p:txBody>
          <a:bodyPr spcFirstLastPara="1" vert="horz" wrap="square" lIns="0" tIns="0" rIns="0" bIns="0" anchor="t" anchorCtr="0">
            <a:noAutofit/>
          </a:bodyPr>
          <a:lstStyle/>
          <a:p>
            <a:pPr marL="457200" marR="0" lvl="0" indent="-412750" algn="l" defTabSz="914400" rtl="0" eaLnBrk="1" fontAlgn="auto" latinLnBrk="0" hangingPunct="1">
              <a:lnSpc>
                <a:spcPct val="150000"/>
              </a:lnSpc>
              <a:spcBef>
                <a:spcPts val="600"/>
              </a:spcBef>
              <a:spcAft>
                <a:spcPts val="0"/>
              </a:spcAft>
              <a:buClr>
                <a:schemeClr val="bg1"/>
              </a:buClr>
              <a:buSzPct val="168000"/>
              <a:buFont typeface="Wingdings" pitchFamily="2" charset="2"/>
              <a:buChar char="v"/>
              <a:tabLst/>
              <a:defRPr/>
            </a:pPr>
            <a:r>
              <a:rPr kumimoji="0" lang="en-US" b="1" i="0" u="none" strike="noStrike" kern="1200" cap="none" spc="0" normalizeH="0" baseline="0" noProof="0" dirty="0">
                <a:ln>
                  <a:noFill/>
                </a:ln>
                <a:effectLst/>
                <a:uLnTx/>
                <a:uFillTx/>
                <a:latin typeface="Arial" panose="020B0604020202020204" pitchFamily="34" charset="0"/>
                <a:ea typeface="Inter-Regular"/>
                <a:cs typeface="Arial" panose="020B0604020202020204" pitchFamily="34" charset="0"/>
                <a:sym typeface="Inter-Regular"/>
              </a:rPr>
              <a:t>In Machine Learning, Support Vector Machines (SVM) are supervised Learning models with associated learning algorithms that analyze data and recognize patterns, used for classification and regression analysis.</a:t>
            </a:r>
          </a:p>
          <a:p>
            <a:pPr marL="457200" marR="0" lvl="0" indent="-412750" algn="l" defTabSz="914400" rtl="0" eaLnBrk="1" fontAlgn="auto" latinLnBrk="0" hangingPunct="1">
              <a:lnSpc>
                <a:spcPct val="150000"/>
              </a:lnSpc>
              <a:spcBef>
                <a:spcPts val="600"/>
              </a:spcBef>
              <a:spcAft>
                <a:spcPts val="0"/>
              </a:spcAft>
              <a:buClr>
                <a:schemeClr val="bg1"/>
              </a:buClr>
              <a:buSzPct val="168000"/>
              <a:buFont typeface="Wingdings" pitchFamily="2" charset="2"/>
              <a:buChar char="v"/>
              <a:tabLst/>
              <a:defRPr/>
            </a:pPr>
            <a:r>
              <a:rPr kumimoji="0" lang="en-US" b="1" i="0" u="none" strike="noStrike" kern="1200" cap="none" spc="0" normalizeH="0" baseline="0" noProof="0" dirty="0">
                <a:ln>
                  <a:noFill/>
                </a:ln>
                <a:effectLst/>
                <a:uLnTx/>
                <a:uFillTx/>
                <a:latin typeface="Arial" panose="020B0604020202020204" pitchFamily="34" charset="0"/>
                <a:ea typeface="Inter-Regular"/>
                <a:cs typeface="Arial" panose="020B0604020202020204" pitchFamily="34" charset="0"/>
                <a:sym typeface="Inter-Regular"/>
              </a:rPr>
              <a:t>SVM is based on the concepts of decision planes that define decision boundaries.</a:t>
            </a:r>
          </a:p>
          <a:p>
            <a:pPr marL="457200" marR="0" lvl="0" indent="-412750" algn="l" defTabSz="914400" rtl="0" eaLnBrk="1" fontAlgn="auto" latinLnBrk="0" hangingPunct="1">
              <a:lnSpc>
                <a:spcPct val="150000"/>
              </a:lnSpc>
              <a:spcBef>
                <a:spcPts val="600"/>
              </a:spcBef>
              <a:spcAft>
                <a:spcPts val="0"/>
              </a:spcAft>
              <a:buClr>
                <a:schemeClr val="bg1"/>
              </a:buClr>
              <a:buSzPct val="168000"/>
              <a:buFont typeface="Wingdings" pitchFamily="2" charset="2"/>
              <a:buChar char="v"/>
              <a:tabLst/>
              <a:defRPr/>
            </a:pPr>
            <a:r>
              <a:rPr kumimoji="0" lang="en-US" b="1" i="0" u="none" strike="noStrike" kern="1200" cap="none" spc="0" normalizeH="0" baseline="0" noProof="0" dirty="0">
                <a:ln>
                  <a:noFill/>
                </a:ln>
                <a:effectLst/>
                <a:uLnTx/>
                <a:uFillTx/>
                <a:latin typeface="Arial" panose="020B0604020202020204" pitchFamily="34" charset="0"/>
                <a:ea typeface="Inter-Regular"/>
                <a:cs typeface="Arial" panose="020B0604020202020204" pitchFamily="34" charset="0"/>
                <a:sym typeface="Inter-Regular"/>
              </a:rPr>
              <a:t>A decision plane is one that separates between a set of objects having different class memberships.</a:t>
            </a:r>
          </a:p>
          <a:p>
            <a:pPr marL="457200" marR="0" lvl="0" indent="-412750" algn="l" defTabSz="914400" rtl="0" eaLnBrk="1" fontAlgn="auto" latinLnBrk="0" hangingPunct="1">
              <a:lnSpc>
                <a:spcPct val="150000"/>
              </a:lnSpc>
              <a:spcBef>
                <a:spcPts val="600"/>
              </a:spcBef>
              <a:spcAft>
                <a:spcPts val="0"/>
              </a:spcAft>
              <a:buClr>
                <a:schemeClr val="bg1"/>
              </a:buClr>
              <a:buSzPct val="168000"/>
              <a:buFont typeface="Wingdings" pitchFamily="2" charset="2"/>
              <a:buChar char="v"/>
              <a:tabLst/>
              <a:defRPr/>
            </a:pPr>
            <a:r>
              <a:rPr kumimoji="0" lang="en-US" b="1" i="0" u="none" strike="noStrike" kern="1200" cap="none" spc="0" normalizeH="0" baseline="0" noProof="0" dirty="0">
                <a:ln>
                  <a:noFill/>
                </a:ln>
                <a:effectLst/>
                <a:uLnTx/>
                <a:uFillTx/>
                <a:latin typeface="Arial" panose="020B0604020202020204" pitchFamily="34" charset="0"/>
                <a:ea typeface="Inter-Regular"/>
                <a:cs typeface="Arial" panose="020B0604020202020204" pitchFamily="34" charset="0"/>
                <a:sym typeface="Inter-Regular"/>
              </a:rPr>
              <a:t>SVM became famous when, using images as input, it gave accuracy comparable to neural-network with in a handwriting recognition task.</a:t>
            </a:r>
          </a:p>
          <a:p>
            <a:pPr marL="457200" marR="0" lvl="0" indent="-412750" algn="l" defTabSz="914400" rtl="0" eaLnBrk="1" fontAlgn="auto" latinLnBrk="0" hangingPunct="1">
              <a:lnSpc>
                <a:spcPct val="150000"/>
              </a:lnSpc>
              <a:spcBef>
                <a:spcPts val="600"/>
              </a:spcBef>
              <a:spcAft>
                <a:spcPts val="0"/>
              </a:spcAft>
              <a:buClr>
                <a:schemeClr val="bg1"/>
              </a:buClr>
              <a:buSzPct val="168000"/>
              <a:buFont typeface="Wingdings" pitchFamily="2" charset="2"/>
              <a:buChar char="v"/>
              <a:tabLst/>
              <a:defRPr/>
            </a:pPr>
            <a:r>
              <a:rPr kumimoji="0" lang="en-US" b="1" i="0" u="none" strike="noStrike" kern="1200" cap="none" spc="0" normalizeH="0" baseline="0" noProof="0" dirty="0">
                <a:ln>
                  <a:noFill/>
                </a:ln>
                <a:effectLst/>
                <a:uLnTx/>
                <a:uFillTx/>
                <a:latin typeface="Arial" panose="020B0604020202020204" pitchFamily="34" charset="0"/>
                <a:ea typeface="Inter-Regular"/>
                <a:cs typeface="Arial" panose="020B0604020202020204" pitchFamily="34" charset="0"/>
                <a:sym typeface="Inter-Regular"/>
              </a:rPr>
              <a:t>Currently, SVM is widely used in object detection &amp; recognition, content-based image retrieval, text recognition, biometrics, speech recognition etc..</a:t>
            </a:r>
          </a:p>
          <a:p>
            <a:pPr marL="457200" marR="0" lvl="0" indent="-412750" algn="l" defTabSz="914400" rtl="0" eaLnBrk="1" fontAlgn="auto" latinLnBrk="0" hangingPunct="1">
              <a:lnSpc>
                <a:spcPct val="150000"/>
              </a:lnSpc>
              <a:spcBef>
                <a:spcPts val="600"/>
              </a:spcBef>
              <a:spcAft>
                <a:spcPts val="0"/>
              </a:spcAft>
              <a:buClr>
                <a:schemeClr val="bg1"/>
              </a:buClr>
              <a:buSzPct val="168000"/>
              <a:buFont typeface="Wingdings" pitchFamily="2" charset="2"/>
              <a:buChar char="v"/>
              <a:tabLst/>
              <a:defRPr/>
            </a:pPr>
            <a:endParaRPr kumimoji="0" lang="en-IN" sz="800" b="1" i="0" u="none" strike="noStrike" kern="1200" cap="none" spc="0" normalizeH="0" baseline="0" noProof="0" dirty="0">
              <a:ln>
                <a:noFill/>
              </a:ln>
              <a:effectLst/>
              <a:uLnTx/>
              <a:uFillTx/>
              <a:latin typeface="Inter-Regular"/>
              <a:ea typeface="Inter-Regular"/>
              <a:cs typeface="Inter-Regular"/>
              <a:sym typeface="Inter-Regular"/>
            </a:endParaRPr>
          </a:p>
        </p:txBody>
      </p:sp>
    </p:spTree>
    <p:extLst>
      <p:ext uri="{BB962C8B-B14F-4D97-AF65-F5344CB8AC3E}">
        <p14:creationId xmlns:p14="http://schemas.microsoft.com/office/powerpoint/2010/main" xmlns="" val="2894053143"/>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72" y="332656"/>
            <a:ext cx="5992825" cy="747698"/>
          </a:xfrm>
        </p:spPr>
        <p:txBody>
          <a:bodyPr>
            <a:normAutofit/>
          </a:bodyPr>
          <a:lstStyle/>
          <a:p>
            <a:r>
              <a:rPr lang="en-US" sz="3800" b="1" i="1" u="dbl" dirty="0">
                <a:solidFill>
                  <a:srgbClr val="FFC000"/>
                </a:solidFill>
                <a:uFill>
                  <a:solidFill>
                    <a:schemeClr val="tx1"/>
                  </a:solidFill>
                </a:uFill>
              </a:rPr>
              <a:t>LIBRARIES : </a:t>
            </a:r>
          </a:p>
        </p:txBody>
      </p:sp>
      <p:sp>
        <p:nvSpPr>
          <p:cNvPr id="3" name="Content Placeholder 2"/>
          <p:cNvSpPr>
            <a:spLocks noGrp="1"/>
          </p:cNvSpPr>
          <p:nvPr>
            <p:ph idx="1"/>
          </p:nvPr>
        </p:nvSpPr>
        <p:spPr>
          <a:xfrm>
            <a:off x="5321251" y="1301220"/>
            <a:ext cx="5214974" cy="5580143"/>
          </a:xfrm>
        </p:spPr>
        <p:txBody>
          <a:bodyPr>
            <a:normAutofit/>
          </a:bodyPr>
          <a:lstStyle/>
          <a:p>
            <a:pPr>
              <a:buClr>
                <a:srgbClr val="FFC000"/>
              </a:buClr>
              <a:buSzPct val="140000"/>
              <a:buFont typeface="Wingdings" pitchFamily="2" charset="2"/>
              <a:buChar char="Ø"/>
            </a:pPr>
            <a:r>
              <a:rPr lang="en-IN" sz="2000" dirty="0"/>
              <a:t> </a:t>
            </a:r>
            <a:r>
              <a:rPr lang="en-IN" sz="2400" b="1" dirty="0" err="1"/>
              <a:t>Pyscreenshot</a:t>
            </a:r>
            <a:endParaRPr lang="en-IN" sz="2400" b="1" dirty="0"/>
          </a:p>
          <a:p>
            <a:pPr>
              <a:buClr>
                <a:srgbClr val="FFC000"/>
              </a:buClr>
              <a:buSzPct val="140000"/>
              <a:buFont typeface="Wingdings" pitchFamily="2" charset="2"/>
              <a:buChar char="Ø"/>
            </a:pPr>
            <a:r>
              <a:rPr lang="en-IN" sz="2400" b="1" dirty="0"/>
              <a:t>Pandas</a:t>
            </a:r>
          </a:p>
          <a:p>
            <a:pPr>
              <a:buClr>
                <a:srgbClr val="FFC000"/>
              </a:buClr>
              <a:buSzPct val="140000"/>
              <a:buFont typeface="Wingdings" pitchFamily="2" charset="2"/>
              <a:buChar char="Ø"/>
            </a:pPr>
            <a:r>
              <a:rPr lang="en-IN" sz="2400" b="1" dirty="0" err="1"/>
              <a:t>Scikit</a:t>
            </a:r>
            <a:r>
              <a:rPr lang="en-IN" sz="2400" b="1" dirty="0"/>
              <a:t>-learn</a:t>
            </a:r>
          </a:p>
          <a:p>
            <a:pPr>
              <a:buClr>
                <a:srgbClr val="FFC000"/>
              </a:buClr>
              <a:buSzPct val="140000"/>
              <a:buFont typeface="Wingdings" pitchFamily="2" charset="2"/>
              <a:buChar char="Ø"/>
            </a:pPr>
            <a:r>
              <a:rPr lang="en-IN" sz="2400" b="1" dirty="0" err="1"/>
              <a:t>Matplotlib</a:t>
            </a:r>
            <a:endParaRPr lang="en-IN" sz="2400" b="1" dirty="0"/>
          </a:p>
          <a:p>
            <a:pPr>
              <a:buClr>
                <a:srgbClr val="FFC000"/>
              </a:buClr>
              <a:buSzPct val="140000"/>
              <a:buFont typeface="Wingdings" pitchFamily="2" charset="2"/>
              <a:buChar char="Ø"/>
            </a:pPr>
            <a:r>
              <a:rPr lang="en-IN" sz="2400" b="1" dirty="0" err="1"/>
              <a:t>joblib</a:t>
            </a:r>
            <a:endParaRPr lang="en-IN" sz="2400" b="1" dirty="0"/>
          </a:p>
          <a:p>
            <a:pPr>
              <a:buClr>
                <a:srgbClr val="FFC000"/>
              </a:buClr>
              <a:buSzPct val="140000"/>
              <a:buFont typeface="Wingdings" pitchFamily="2" charset="2"/>
              <a:buChar char="Ø"/>
            </a:pPr>
            <a:r>
              <a:rPr lang="en-IN" sz="2400" b="1" dirty="0" err="1"/>
              <a:t>Numpy</a:t>
            </a:r>
            <a:endParaRPr lang="en-IN" sz="2400" b="1" dirty="0"/>
          </a:p>
          <a:p>
            <a:pPr>
              <a:buClr>
                <a:srgbClr val="FFC000"/>
              </a:buClr>
              <a:buSzPct val="140000"/>
              <a:buFont typeface="Wingdings" pitchFamily="2" charset="2"/>
              <a:buChar char="Ø"/>
            </a:pPr>
            <a:r>
              <a:rPr lang="en-IN" sz="2400" b="1" dirty="0" err="1"/>
              <a:t>Opencv</a:t>
            </a:r>
            <a:r>
              <a:rPr lang="en-IN" sz="2400" b="1" dirty="0"/>
              <a:t>-python</a:t>
            </a:r>
            <a:endParaRPr lang="en-IN" sz="2400" b="1" i="1" dirty="0">
              <a:solidFill>
                <a:schemeClr val="accent5"/>
              </a:solidFill>
            </a:endParaRPr>
          </a:p>
          <a:p>
            <a:pPr>
              <a:buClr>
                <a:schemeClr val="accent5"/>
              </a:buClr>
              <a:buSzPct val="140000"/>
              <a:buFont typeface="Wingdings" pitchFamily="2" charset="2"/>
              <a:buChar char="Ø"/>
            </a:pPr>
            <a:r>
              <a:rPr lang="en-IN" sz="2400" b="1" dirty="0"/>
              <a:t>Time</a:t>
            </a:r>
          </a:p>
          <a:p>
            <a:pPr>
              <a:buClr>
                <a:schemeClr val="accent5"/>
              </a:buClr>
              <a:buSzPct val="140000"/>
              <a:buFont typeface="Wingdings" pitchFamily="2" charset="2"/>
              <a:buChar char="Ø"/>
            </a:pPr>
            <a:r>
              <a:rPr lang="fr-FR" sz="2400" b="1" dirty="0"/>
              <a:t>cv2</a:t>
            </a:r>
          </a:p>
          <a:p>
            <a:pPr>
              <a:buClr>
                <a:schemeClr val="accent5"/>
              </a:buClr>
              <a:buSzPct val="140000"/>
              <a:buFont typeface="Wingdings" pitchFamily="2" charset="2"/>
              <a:buChar char="Ø"/>
            </a:pPr>
            <a:r>
              <a:rPr lang="fr-FR" sz="2400" b="1" dirty="0"/>
              <a:t>csv</a:t>
            </a:r>
          </a:p>
          <a:p>
            <a:pPr>
              <a:buClr>
                <a:schemeClr val="accent5"/>
              </a:buClr>
              <a:buSzPct val="140000"/>
              <a:buFont typeface="Wingdings" pitchFamily="2" charset="2"/>
              <a:buChar char="Ø"/>
            </a:pPr>
            <a:r>
              <a:rPr lang="fr-FR" sz="2400" b="1" dirty="0" err="1"/>
              <a:t>Glob</a:t>
            </a:r>
            <a:endParaRPr lang="fr-FR" sz="2400" b="1" dirty="0"/>
          </a:p>
          <a:p>
            <a:endParaRPr lang="en-US" dirty="0"/>
          </a:p>
        </p:txBody>
      </p:sp>
      <p:sp>
        <p:nvSpPr>
          <p:cNvPr id="4" name="Rectangle 3">
            <a:extLst>
              <a:ext uri="{FF2B5EF4-FFF2-40B4-BE49-F238E27FC236}">
                <a16:creationId xmlns:a16="http://schemas.microsoft.com/office/drawing/2014/main" xmlns="" id="{057E655E-74D8-47FE-909A-94706913E02A}"/>
              </a:ext>
            </a:extLst>
          </p:cNvPr>
          <p:cNvSpPr/>
          <p:nvPr/>
        </p:nvSpPr>
        <p:spPr>
          <a:xfrm>
            <a:off x="395536" y="1628800"/>
            <a:ext cx="4572000" cy="3108543"/>
          </a:xfrm>
          <a:prstGeom prst="rect">
            <a:avLst/>
          </a:prstGeom>
        </p:spPr>
        <p:txBody>
          <a:bodyPr>
            <a:spAutoFit/>
          </a:bodyPr>
          <a:lstStyle/>
          <a:p>
            <a:r>
              <a:rPr lang="en-US" sz="2800" b="1" i="1" u="dbl" dirty="0">
                <a:solidFill>
                  <a:srgbClr val="DF09C6"/>
                </a:solidFill>
                <a:uFill>
                  <a:solidFill>
                    <a:schemeClr val="tx1"/>
                  </a:solidFill>
                </a:uFill>
              </a:rPr>
              <a:t>PLATFORM</a:t>
            </a:r>
            <a:r>
              <a:rPr lang="en-US" sz="2800" b="1" u="dbl" dirty="0">
                <a:solidFill>
                  <a:srgbClr val="DF09C6"/>
                </a:solidFill>
                <a:uFill>
                  <a:solidFill>
                    <a:schemeClr val="tx1"/>
                  </a:solidFill>
                </a:uFill>
              </a:rPr>
              <a:t> </a:t>
            </a:r>
            <a:r>
              <a:rPr lang="en-US" sz="2800" b="1" dirty="0">
                <a:solidFill>
                  <a:srgbClr val="DF09C6"/>
                </a:solidFill>
              </a:rPr>
              <a:t>  </a:t>
            </a:r>
            <a:r>
              <a:rPr lang="en-US" sz="2800" b="1" dirty="0">
                <a:solidFill>
                  <a:srgbClr val="7030A0"/>
                </a:solidFill>
              </a:rPr>
              <a:t>:</a:t>
            </a:r>
            <a:r>
              <a:rPr lang="en-US" sz="2800" b="1" dirty="0">
                <a:solidFill>
                  <a:srgbClr val="DF09C6"/>
                </a:solidFill>
              </a:rPr>
              <a:t> </a:t>
            </a:r>
          </a:p>
          <a:p>
            <a:r>
              <a:rPr lang="en-US" sz="2800" b="1" dirty="0">
                <a:solidFill>
                  <a:srgbClr val="DF09C6"/>
                </a:solidFill>
              </a:rPr>
              <a:t>       </a:t>
            </a:r>
            <a:r>
              <a:rPr lang="en-US" sz="2800" b="1" dirty="0"/>
              <a:t>Anaconda Navigator</a:t>
            </a:r>
            <a:r>
              <a:rPr lang="en-US" sz="2800" b="1" dirty="0">
                <a:solidFill>
                  <a:srgbClr val="DF09C6"/>
                </a:solidFill>
              </a:rPr>
              <a:t/>
            </a:r>
            <a:br>
              <a:rPr lang="en-US" sz="2800" b="1" dirty="0">
                <a:solidFill>
                  <a:srgbClr val="DF09C6"/>
                </a:solidFill>
              </a:rPr>
            </a:br>
            <a:r>
              <a:rPr lang="en-US" sz="2800" b="1" dirty="0">
                <a:solidFill>
                  <a:srgbClr val="DF09C6"/>
                </a:solidFill>
              </a:rPr>
              <a:t/>
            </a:r>
            <a:br>
              <a:rPr lang="en-US" sz="2800" b="1" dirty="0">
                <a:solidFill>
                  <a:srgbClr val="DF09C6"/>
                </a:solidFill>
              </a:rPr>
            </a:br>
            <a:r>
              <a:rPr lang="en-US" sz="2800" b="1" i="1" u="dbl" dirty="0">
                <a:solidFill>
                  <a:srgbClr val="DF09C6"/>
                </a:solidFill>
                <a:uFill>
                  <a:solidFill>
                    <a:schemeClr val="tx1"/>
                  </a:solidFill>
                </a:uFill>
              </a:rPr>
              <a:t>LANGUAGE </a:t>
            </a:r>
            <a:r>
              <a:rPr lang="en-US" sz="2800" b="1" i="1" dirty="0">
                <a:solidFill>
                  <a:srgbClr val="DF09C6"/>
                </a:solidFill>
              </a:rPr>
              <a:t> </a:t>
            </a:r>
            <a:r>
              <a:rPr lang="en-US" sz="2800" b="1" dirty="0">
                <a:solidFill>
                  <a:srgbClr val="7030A0"/>
                </a:solidFill>
              </a:rPr>
              <a:t>:</a:t>
            </a:r>
            <a:r>
              <a:rPr lang="en-US" sz="2800" b="1" dirty="0">
                <a:solidFill>
                  <a:srgbClr val="DF09C6"/>
                </a:solidFill>
              </a:rPr>
              <a:t> </a:t>
            </a:r>
            <a:r>
              <a:rPr lang="en-US" sz="2800" b="1" dirty="0"/>
              <a:t>Python</a:t>
            </a:r>
            <a:r>
              <a:rPr lang="en-US" sz="2800" b="1" dirty="0">
                <a:solidFill>
                  <a:srgbClr val="DF09C6"/>
                </a:solidFill>
              </a:rPr>
              <a:t/>
            </a:r>
            <a:br>
              <a:rPr lang="en-US" sz="2800" b="1" dirty="0">
                <a:solidFill>
                  <a:srgbClr val="DF09C6"/>
                </a:solidFill>
              </a:rPr>
            </a:br>
            <a:r>
              <a:rPr lang="en-US" sz="2800" b="1" dirty="0">
                <a:solidFill>
                  <a:srgbClr val="DF09C6"/>
                </a:solidFill>
              </a:rPr>
              <a:t/>
            </a:r>
            <a:br>
              <a:rPr lang="en-US" sz="2800" b="1" dirty="0">
                <a:solidFill>
                  <a:srgbClr val="DF09C6"/>
                </a:solidFill>
              </a:rPr>
            </a:br>
            <a:r>
              <a:rPr lang="en-US" sz="2800" b="1" i="1" u="dbl" dirty="0">
                <a:solidFill>
                  <a:srgbClr val="DF09C6"/>
                </a:solidFill>
                <a:uFill>
                  <a:solidFill>
                    <a:schemeClr val="tx1"/>
                  </a:solidFill>
                </a:uFill>
              </a:rPr>
              <a:t>IDE</a:t>
            </a:r>
            <a:r>
              <a:rPr lang="en-US" sz="2800" b="1" u="dbl" dirty="0">
                <a:solidFill>
                  <a:srgbClr val="DF09C6"/>
                </a:solidFill>
                <a:uFill>
                  <a:solidFill>
                    <a:schemeClr val="tx1"/>
                  </a:solidFill>
                </a:uFill>
              </a:rPr>
              <a:t>   </a:t>
            </a:r>
            <a:r>
              <a:rPr lang="en-US" sz="2800" b="1" dirty="0">
                <a:solidFill>
                  <a:srgbClr val="DF09C6"/>
                </a:solidFill>
              </a:rPr>
              <a:t>        </a:t>
            </a:r>
            <a:r>
              <a:rPr lang="en-US" sz="2800" b="1" dirty="0"/>
              <a:t>       </a:t>
            </a:r>
            <a:r>
              <a:rPr lang="en-US" sz="2800" b="1" dirty="0">
                <a:solidFill>
                  <a:srgbClr val="7030A0"/>
                </a:solidFill>
              </a:rPr>
              <a:t>:</a:t>
            </a:r>
            <a:r>
              <a:rPr lang="en-US" sz="2800" b="1" dirty="0"/>
              <a:t> </a:t>
            </a:r>
          </a:p>
          <a:p>
            <a:r>
              <a:rPr lang="en-US" sz="2800" b="1" dirty="0"/>
              <a:t>	</a:t>
            </a:r>
            <a:r>
              <a:rPr lang="en-US" sz="2800" b="1" dirty="0" err="1"/>
              <a:t>Jupyter</a:t>
            </a:r>
            <a:r>
              <a:rPr lang="en-US" sz="2800" b="1" dirty="0"/>
              <a:t> Notebook</a:t>
            </a:r>
            <a:endParaRPr lang="en-IN" sz="2800" b="1"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40481"/>
            <a:ext cx="8237538" cy="1488319"/>
          </a:xfrm>
          <a:effectLst>
            <a:softEdge rad="635000"/>
          </a:effectLst>
        </p:spPr>
        <p:txBody>
          <a:bodyPr>
            <a:normAutofit fontScale="90000"/>
          </a:bodyPr>
          <a:lstStyle/>
          <a:p>
            <a:r>
              <a:rPr lang="en-IN" sz="4400" i="1" u="dbl" dirty="0">
                <a:solidFill>
                  <a:srgbClr val="FF0000"/>
                </a:solidFill>
                <a:effectLst>
                  <a:outerShdw blurRad="38100" dist="38100" dir="2700000" algn="tl">
                    <a:srgbClr val="000000">
                      <a:alpha val="43137"/>
                    </a:srgbClr>
                  </a:outerShdw>
                </a:effectLst>
                <a:uFill>
                  <a:solidFill>
                    <a:schemeClr val="tx1"/>
                  </a:solidFill>
                </a:uFill>
              </a:rPr>
              <a:t>PROPOSED WORK :</a:t>
            </a:r>
            <a:br>
              <a:rPr lang="en-IN" sz="4400" i="1" u="dbl" dirty="0">
                <a:solidFill>
                  <a:srgbClr val="FF0000"/>
                </a:solidFill>
                <a:effectLst>
                  <a:outerShdw blurRad="38100" dist="38100" dir="2700000" algn="tl">
                    <a:srgbClr val="000000">
                      <a:alpha val="43137"/>
                    </a:srgbClr>
                  </a:outerShdw>
                </a:effectLst>
                <a:uFill>
                  <a:solidFill>
                    <a:schemeClr val="tx1"/>
                  </a:solidFill>
                </a:uFill>
              </a:rPr>
            </a:br>
            <a:r>
              <a:rPr lang="en-IN" sz="4400" i="1" u="dbl" dirty="0">
                <a:solidFill>
                  <a:srgbClr val="FF0000"/>
                </a:solidFill>
                <a:effectLst>
                  <a:outerShdw blurRad="38100" dist="38100" dir="2700000" algn="tl">
                    <a:srgbClr val="000000">
                      <a:alpha val="43137"/>
                    </a:srgbClr>
                  </a:outerShdw>
                </a:effectLst>
                <a:uFill>
                  <a:solidFill>
                    <a:schemeClr val="tx1"/>
                  </a:solidFill>
                </a:uFill>
              </a:rPr>
              <a:t/>
            </a:r>
            <a:br>
              <a:rPr lang="en-IN" sz="4400" i="1" u="dbl" dirty="0">
                <a:solidFill>
                  <a:srgbClr val="FF0000"/>
                </a:solidFill>
                <a:effectLst>
                  <a:outerShdw blurRad="38100" dist="38100" dir="2700000" algn="tl">
                    <a:srgbClr val="000000">
                      <a:alpha val="43137"/>
                    </a:srgbClr>
                  </a:outerShdw>
                </a:effectLst>
                <a:uFill>
                  <a:solidFill>
                    <a:schemeClr val="tx1"/>
                  </a:solidFill>
                </a:uFill>
              </a:rPr>
            </a:br>
            <a:r>
              <a:rPr lang="en-IN" sz="3600" i="1" u="dbl" dirty="0">
                <a:solidFill>
                  <a:srgbClr val="FF0000"/>
                </a:solidFill>
                <a:effectLst>
                  <a:outerShdw blurRad="38100" dist="38100" dir="2700000" algn="tl">
                    <a:srgbClr val="000000">
                      <a:alpha val="43137"/>
                    </a:srgbClr>
                  </a:outerShdw>
                </a:effectLst>
                <a:uFill>
                  <a:solidFill>
                    <a:schemeClr val="tx1"/>
                  </a:solidFill>
                </a:uFill>
              </a:rPr>
              <a:t>STEPS INVOLVED</a:t>
            </a:r>
            <a:r>
              <a:rPr lang="en-IN" sz="3600" b="1" i="1" u="dbl" dirty="0">
                <a:solidFill>
                  <a:srgbClr val="FF0000"/>
                </a:solidFill>
                <a:uFill>
                  <a:solidFill>
                    <a:schemeClr val="tx1"/>
                  </a:solidFill>
                </a:uFill>
              </a:rPr>
              <a:t>: </a:t>
            </a:r>
            <a:endParaRPr lang="en-US" b="1" i="1" u="dbl" dirty="0">
              <a:solidFill>
                <a:srgbClr val="FF0000"/>
              </a:solidFill>
              <a:uFill>
                <a:solidFill>
                  <a:schemeClr val="tx1"/>
                </a:solidFill>
              </a:uFill>
            </a:endParaRPr>
          </a:p>
        </p:txBody>
      </p:sp>
      <p:sp>
        <p:nvSpPr>
          <p:cNvPr id="3" name="Content Placeholder 2"/>
          <p:cNvSpPr>
            <a:spLocks noGrp="1"/>
          </p:cNvSpPr>
          <p:nvPr>
            <p:ph idx="4294967295"/>
          </p:nvPr>
        </p:nvSpPr>
        <p:spPr>
          <a:xfrm>
            <a:off x="0" y="1628800"/>
            <a:ext cx="8215338" cy="5000625"/>
          </a:xfrm>
        </p:spPr>
        <p:txBody>
          <a:bodyPr>
            <a:normAutofit/>
          </a:bodyPr>
          <a:lstStyle/>
          <a:p>
            <a:pPr>
              <a:lnSpc>
                <a:spcPct val="200000"/>
              </a:lnSpc>
              <a:buClr>
                <a:srgbClr val="FF0000"/>
              </a:buClr>
              <a:buSzPct val="110000"/>
              <a:buNone/>
            </a:pPr>
            <a:r>
              <a:rPr lang="en-IN" sz="2400" b="1" dirty="0">
                <a:solidFill>
                  <a:schemeClr val="tx1"/>
                </a:solidFill>
              </a:rPr>
              <a:t>          Screen capture</a:t>
            </a:r>
          </a:p>
          <a:p>
            <a:pPr>
              <a:lnSpc>
                <a:spcPct val="200000"/>
              </a:lnSpc>
              <a:buClr>
                <a:srgbClr val="FF0000"/>
              </a:buClr>
              <a:buSzPct val="110000"/>
              <a:buNone/>
            </a:pPr>
            <a:r>
              <a:rPr lang="en-IN" sz="2400" b="1" dirty="0">
                <a:solidFill>
                  <a:schemeClr val="tx1"/>
                </a:solidFill>
              </a:rPr>
              <a:t>          Generate dataset and load it</a:t>
            </a:r>
          </a:p>
          <a:p>
            <a:pPr marL="514350" indent="-514350">
              <a:lnSpc>
                <a:spcPct val="200000"/>
              </a:lnSpc>
              <a:buClr>
                <a:srgbClr val="FF0000"/>
              </a:buClr>
              <a:buSzPct val="110000"/>
              <a:buNone/>
            </a:pPr>
            <a:r>
              <a:rPr lang="en-IN" sz="2400" b="1" dirty="0">
                <a:solidFill>
                  <a:schemeClr val="tx1"/>
                </a:solidFill>
              </a:rPr>
              <a:t>            Fit the model using SVC and calculate </a:t>
            </a:r>
            <a:r>
              <a:rPr lang="en-IN" sz="2400" b="1" dirty="0" err="1">
                <a:solidFill>
                  <a:schemeClr val="tx1"/>
                </a:solidFill>
              </a:rPr>
              <a:t>accurancy</a:t>
            </a:r>
            <a:endParaRPr lang="en-IN" sz="2400" b="1" dirty="0">
              <a:solidFill>
                <a:schemeClr val="tx1"/>
              </a:solidFill>
            </a:endParaRPr>
          </a:p>
          <a:p>
            <a:pPr>
              <a:lnSpc>
                <a:spcPct val="200000"/>
              </a:lnSpc>
              <a:buClr>
                <a:srgbClr val="FF0000"/>
              </a:buClr>
              <a:buSzPct val="110000"/>
              <a:buNone/>
            </a:pPr>
            <a:r>
              <a:rPr lang="en-IN" sz="2400" b="1" dirty="0">
                <a:solidFill>
                  <a:schemeClr val="tx1"/>
                </a:solidFill>
              </a:rPr>
              <a:t>           Prediction of image drawn in paint</a:t>
            </a:r>
          </a:p>
          <a:p>
            <a:pPr>
              <a:buClr>
                <a:srgbClr val="FF0000"/>
              </a:buClr>
              <a:buSzPct val="110000"/>
              <a:buNone/>
            </a:pPr>
            <a:r>
              <a:rPr lang="en-IN" sz="2400" b="1" dirty="0">
                <a:solidFill>
                  <a:schemeClr val="tx1"/>
                </a:solidFill>
              </a:rPr>
              <a:t>           </a:t>
            </a:r>
            <a:endParaRPr lang="en-US" dirty="0"/>
          </a:p>
        </p:txBody>
      </p:sp>
      <p:sp>
        <p:nvSpPr>
          <p:cNvPr id="4" name="5-Point Star 3"/>
          <p:cNvSpPr/>
          <p:nvPr/>
        </p:nvSpPr>
        <p:spPr>
          <a:xfrm>
            <a:off x="500034" y="1928802"/>
            <a:ext cx="285752" cy="285752"/>
          </a:xfrm>
          <a:prstGeom prst="star5">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428596" y="2714620"/>
            <a:ext cx="285752" cy="285752"/>
          </a:xfrm>
          <a:prstGeom prst="star5">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500034" y="3500438"/>
            <a:ext cx="285752" cy="285752"/>
          </a:xfrm>
          <a:prstGeom prst="star5">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500034" y="4286256"/>
            <a:ext cx="285752" cy="285752"/>
          </a:xfrm>
          <a:prstGeom prst="star5">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4294967295"/>
          </p:nvPr>
        </p:nvSpPr>
        <p:spPr>
          <a:xfrm>
            <a:off x="0" y="0"/>
            <a:ext cx="3714750" cy="46038"/>
          </a:xfrm>
        </p:spPr>
        <p:txBody>
          <a:bodyPr>
            <a:normAutofit fontScale="25000" lnSpcReduction="20000"/>
          </a:bodyPr>
          <a:lstStyle/>
          <a:p>
            <a:r>
              <a:rPr lang="en-IN" dirty="0"/>
              <a:t>.</a:t>
            </a:r>
            <a:endParaRPr lang="en-US" dirty="0"/>
          </a:p>
        </p:txBody>
      </p:sp>
      <p:sp>
        <p:nvSpPr>
          <p:cNvPr id="11" name="Content Placeholder 2"/>
          <p:cNvSpPr txBox="1">
            <a:spLocks/>
          </p:cNvSpPr>
          <p:nvPr/>
        </p:nvSpPr>
        <p:spPr>
          <a:xfrm>
            <a:off x="357158" y="5643578"/>
            <a:ext cx="8286808" cy="642942"/>
          </a:xfrm>
          <a:prstGeom prst="rect">
            <a:avLst/>
          </a:prstGeom>
          <a:noFill/>
          <a:ln>
            <a:noFill/>
          </a:ln>
        </p:spPr>
        <p:txBody>
          <a:bodyPr spcFirstLastPara="1" wrap="square" lIns="0" tIns="0" rIns="0" bIns="0" anchor="t" anchorCtr="0">
            <a:noAutofit/>
          </a:bodyPr>
          <a:lstStyle/>
          <a:p>
            <a:pPr marL="457200" marR="0" lvl="0" indent="-228600" algn="ctr" defTabSz="914400" rtl="0" eaLnBrk="1" fontAlgn="auto" latinLnBrk="0" hangingPunct="1">
              <a:lnSpc>
                <a:spcPct val="115000"/>
              </a:lnSpc>
              <a:spcBef>
                <a:spcPts val="360"/>
              </a:spcBef>
              <a:spcAft>
                <a:spcPts val="0"/>
              </a:spcAft>
              <a:buClr>
                <a:schemeClr val="accent2"/>
              </a:buClr>
              <a:buSzPts val="1400"/>
              <a:buFont typeface="Open Sans Light"/>
              <a:buNone/>
              <a:tabLst/>
              <a:defRPr/>
            </a:pPr>
            <a:r>
              <a:rPr kumimoji="0" lang="en-US" sz="2000" b="1" i="0" u="none" strike="noStrike" kern="0" cap="none" spc="0" normalizeH="0" baseline="0" noProof="0" dirty="0" err="1">
                <a:ln>
                  <a:noFill/>
                </a:ln>
                <a:solidFill>
                  <a:srgbClr val="00B0F0"/>
                </a:solidFill>
                <a:uLnTx/>
                <a:uFillTx/>
                <a:latin typeface="Open Sans Light"/>
                <a:ea typeface="Open Sans Light"/>
                <a:cs typeface="Open Sans Light"/>
                <a:sym typeface="Open Sans Light"/>
              </a:rPr>
              <a:t>im</a:t>
            </a:r>
            <a:r>
              <a:rPr kumimoji="0" lang="en-US" sz="2000" b="1" i="0" u="none" strike="noStrike" kern="0" cap="none" spc="0" normalizeH="0" baseline="0" noProof="0" dirty="0">
                <a:ln>
                  <a:noFill/>
                </a:ln>
                <a:solidFill>
                  <a:srgbClr val="00B0F0"/>
                </a:solidFill>
                <a:uLnTx/>
                <a:uFillTx/>
                <a:latin typeface="Open Sans Light"/>
                <a:ea typeface="Open Sans Light"/>
                <a:cs typeface="Open Sans Light"/>
                <a:sym typeface="Open Sans Light"/>
              </a:rPr>
              <a:t>=</a:t>
            </a:r>
            <a:r>
              <a:rPr kumimoji="0" lang="en-US" sz="2000" b="1" i="0" u="none" strike="noStrike" kern="0" cap="none" spc="0" normalizeH="0" baseline="0" noProof="0" dirty="0" err="1">
                <a:ln>
                  <a:noFill/>
                </a:ln>
                <a:solidFill>
                  <a:srgbClr val="00B0F0"/>
                </a:solidFill>
                <a:uLnTx/>
                <a:uFillTx/>
                <a:latin typeface="Open Sans Light"/>
                <a:ea typeface="Open Sans Light"/>
                <a:cs typeface="Open Sans Light"/>
                <a:sym typeface="Open Sans Light"/>
              </a:rPr>
              <a:t>ImageGrab.grab</a:t>
            </a:r>
            <a:r>
              <a:rPr kumimoji="0" lang="en-US" sz="2000" b="1" i="0" u="none" strike="noStrike" kern="0" cap="none" spc="0" normalizeH="0" baseline="0" noProof="0" dirty="0">
                <a:ln>
                  <a:noFill/>
                </a:ln>
                <a:solidFill>
                  <a:srgbClr val="00B0F0"/>
                </a:solidFill>
                <a:uLnTx/>
                <a:uFillTx/>
                <a:latin typeface="Open Sans Light"/>
                <a:ea typeface="Open Sans Light"/>
                <a:cs typeface="Open Sans Light"/>
                <a:sym typeface="Open Sans Light"/>
              </a:rPr>
              <a:t>(</a:t>
            </a:r>
            <a:r>
              <a:rPr kumimoji="0" lang="en-US" sz="2000" b="1" i="0" u="none" strike="noStrike" kern="0" cap="none" spc="0" normalizeH="0" baseline="0" noProof="0" dirty="0" err="1">
                <a:ln>
                  <a:noFill/>
                </a:ln>
                <a:solidFill>
                  <a:srgbClr val="00B0F0"/>
                </a:solidFill>
                <a:uLnTx/>
                <a:uFillTx/>
                <a:latin typeface="Open Sans Light"/>
                <a:ea typeface="Open Sans Light"/>
                <a:cs typeface="Open Sans Light"/>
                <a:sym typeface="Open Sans Light"/>
              </a:rPr>
              <a:t>bbox</a:t>
            </a:r>
            <a:r>
              <a:rPr kumimoji="0" lang="en-US" sz="2000" b="1" i="0" u="none" strike="noStrike" kern="0" cap="none" spc="0" normalizeH="0" baseline="0" noProof="0" dirty="0">
                <a:ln>
                  <a:noFill/>
                </a:ln>
                <a:solidFill>
                  <a:srgbClr val="00B0F0"/>
                </a:solidFill>
                <a:uLnTx/>
                <a:uFillTx/>
                <a:latin typeface="Open Sans Light"/>
                <a:ea typeface="Open Sans Light"/>
                <a:cs typeface="Open Sans Light"/>
                <a:sym typeface="Open Sans Light"/>
              </a:rPr>
              <a:t>=(60,170,400,550)) #x1,y1,x2,y2</a:t>
            </a:r>
          </a:p>
          <a:p>
            <a:pPr marL="457200" marR="0" lvl="0" indent="-228600" algn="ctr" defTabSz="914400" rtl="0" eaLnBrk="1" fontAlgn="auto" latinLnBrk="0" hangingPunct="1">
              <a:lnSpc>
                <a:spcPct val="115000"/>
              </a:lnSpc>
              <a:spcBef>
                <a:spcPts val="360"/>
              </a:spcBef>
              <a:spcAft>
                <a:spcPts val="0"/>
              </a:spcAft>
              <a:buClr>
                <a:schemeClr val="accent2"/>
              </a:buClr>
              <a:buSzPts val="1400"/>
              <a:buFont typeface="Open Sans Light"/>
              <a:buNone/>
              <a:tabLst/>
              <a:defRPr/>
            </a:pPr>
            <a:endParaRPr kumimoji="0" lang="en-US" sz="1400" b="1" i="0" u="none" strike="noStrike" kern="0" cap="none" spc="0" normalizeH="0" baseline="0" noProof="0" dirty="0">
              <a:ln>
                <a:noFill/>
              </a:ln>
              <a:solidFill>
                <a:srgbClr val="00B0F0"/>
              </a:solidFill>
              <a:uLnTx/>
              <a:uFillTx/>
              <a:latin typeface="Open Sans Light"/>
              <a:ea typeface="Open Sans Light"/>
              <a:cs typeface="Open Sans Light"/>
              <a:sym typeface="Open Sans Light"/>
            </a:endParaRPr>
          </a:p>
        </p:txBody>
      </p:sp>
      <p:sp>
        <p:nvSpPr>
          <p:cNvPr id="12" name="Title 1"/>
          <p:cNvSpPr txBox="1">
            <a:spLocks/>
          </p:cNvSpPr>
          <p:nvPr/>
        </p:nvSpPr>
        <p:spPr>
          <a:xfrm flipH="1" flipV="1">
            <a:off x="462281" y="500042"/>
            <a:ext cx="45719" cy="125632"/>
          </a:xfrm>
          <a:prstGeom prst="rect">
            <a:avLst/>
          </a:prstGeom>
        </p:spPr>
        <p:txBody>
          <a:bodyPr>
            <a:normAutofit fontScale="25000" lnSpcReduction="20000"/>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a:ln>
                  <a:noFill/>
                </a:ln>
                <a:solidFill>
                  <a:srgbClr val="000000"/>
                </a:solidFill>
                <a:effectLst/>
                <a:uLnTx/>
                <a:uFillTx/>
                <a:latin typeface="Arial"/>
                <a:ea typeface="Arial"/>
                <a:cs typeface="Arial"/>
                <a:sym typeface="Arial"/>
              </a:rPr>
              <a:t>.</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3" name="Picture 12" descr="Screenshot (24).png"/>
          <p:cNvPicPr>
            <a:picLocks noChangeAspect="1"/>
          </p:cNvPicPr>
          <p:nvPr/>
        </p:nvPicPr>
        <p:blipFill>
          <a:blip r:embed="rId2"/>
          <a:stretch>
            <a:fillRect/>
          </a:stretch>
        </p:blipFill>
        <p:spPr>
          <a:xfrm>
            <a:off x="1000100" y="1571612"/>
            <a:ext cx="6786610" cy="3815606"/>
          </a:xfrm>
          <a:prstGeom prst="rect">
            <a:avLst/>
          </a:prstGeom>
        </p:spPr>
      </p:pic>
      <p:sp>
        <p:nvSpPr>
          <p:cNvPr id="14" name="Rectangle 13"/>
          <p:cNvSpPr/>
          <p:nvPr/>
        </p:nvSpPr>
        <p:spPr>
          <a:xfrm>
            <a:off x="285720" y="0"/>
            <a:ext cx="8143900" cy="707886"/>
          </a:xfrm>
          <a:prstGeom prst="rect">
            <a:avLst/>
          </a:prstGeom>
        </p:spPr>
        <p:txBody>
          <a:bodyPr wrap="square">
            <a:spAutoFit/>
          </a:bodyPr>
          <a:lstStyle/>
          <a:p>
            <a:r>
              <a:rPr lang="en-IN" sz="4000" b="1" i="1" u="dbl" dirty="0">
                <a:solidFill>
                  <a:srgbClr val="DF09C6"/>
                </a:solidFill>
                <a:effectLst>
                  <a:outerShdw blurRad="38100" dist="38100" dir="2700000" algn="tl">
                    <a:srgbClr val="000000">
                      <a:alpha val="43137"/>
                    </a:srgbClr>
                  </a:outerShdw>
                </a:effectLst>
                <a:uFill>
                  <a:solidFill>
                    <a:schemeClr val="tx1"/>
                  </a:solidFill>
                </a:uFill>
              </a:rPr>
              <a:t>Screen  capture</a:t>
            </a:r>
            <a:endParaRPr lang="en-US" sz="4000" dirty="0">
              <a:solidFill>
                <a:srgbClr val="DF09C6"/>
              </a:solidFill>
              <a:effectLst>
                <a:outerShdw blurRad="38100" dist="38100" dir="2700000" algn="tl">
                  <a:srgbClr val="000000">
                    <a:alpha val="43137"/>
                  </a:srgbClr>
                </a:outerShdw>
              </a:effectLst>
            </a:endParaRPr>
          </a:p>
        </p:txBody>
      </p:sp>
      <p:sp>
        <p:nvSpPr>
          <p:cNvPr id="15" name="Rectangle 14"/>
          <p:cNvSpPr/>
          <p:nvPr/>
        </p:nvSpPr>
        <p:spPr>
          <a:xfrm>
            <a:off x="1285852" y="928670"/>
            <a:ext cx="7215238" cy="461665"/>
          </a:xfrm>
          <a:prstGeom prst="rect">
            <a:avLst/>
          </a:prstGeom>
        </p:spPr>
        <p:txBody>
          <a:bodyPr wrap="square">
            <a:spAutoFit/>
          </a:bodyPr>
          <a:lstStyle/>
          <a:p>
            <a:pPr>
              <a:buClr>
                <a:srgbClr val="00B0F0"/>
              </a:buClr>
              <a:buSzPct val="144000"/>
              <a:buFont typeface="Wingdings" pitchFamily="2" charset="2"/>
              <a:buChar char="Ø"/>
            </a:pPr>
            <a:r>
              <a:rPr lang="en-IN" sz="2400" b="1" dirty="0">
                <a:solidFill>
                  <a:schemeClr val="accent3">
                    <a:lumMod val="40000"/>
                    <a:lumOff val="60000"/>
                  </a:schemeClr>
                </a:solidFill>
                <a:uFill>
                  <a:solidFill>
                    <a:srgbClr val="FFC000"/>
                  </a:solidFill>
                </a:uFill>
              </a:rPr>
              <a:t>Using </a:t>
            </a:r>
            <a:r>
              <a:rPr lang="en-IN" sz="2400" b="1" dirty="0" err="1">
                <a:solidFill>
                  <a:schemeClr val="accent3">
                    <a:lumMod val="40000"/>
                    <a:lumOff val="60000"/>
                  </a:schemeClr>
                </a:solidFill>
                <a:uFill>
                  <a:solidFill>
                    <a:srgbClr val="FFC000"/>
                  </a:solidFill>
                </a:uFill>
              </a:rPr>
              <a:t>pyscreenshot</a:t>
            </a:r>
            <a:r>
              <a:rPr lang="en-IN" sz="2400" b="1" dirty="0">
                <a:solidFill>
                  <a:schemeClr val="accent3">
                    <a:lumMod val="40000"/>
                    <a:lumOff val="60000"/>
                  </a:schemeClr>
                </a:solidFill>
                <a:uFill>
                  <a:solidFill>
                    <a:srgbClr val="FFC000"/>
                  </a:solidFill>
                </a:uFill>
              </a:rPr>
              <a:t> we created own dataset</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t>
            </a:r>
            <a:endParaRPr lang="en-US" dirty="0"/>
          </a:p>
        </p:txBody>
      </p:sp>
      <p:sp>
        <p:nvSpPr>
          <p:cNvPr id="3" name="Content Placeholder 2"/>
          <p:cNvSpPr>
            <a:spLocks noGrp="1"/>
          </p:cNvSpPr>
          <p:nvPr>
            <p:ph idx="4294967295"/>
          </p:nvPr>
        </p:nvSpPr>
        <p:spPr>
          <a:xfrm>
            <a:off x="214313" y="0"/>
            <a:ext cx="8929687" cy="2852738"/>
          </a:xfrm>
        </p:spPr>
        <p:txBody>
          <a:bodyPr>
            <a:normAutofit lnSpcReduction="10000"/>
          </a:bodyPr>
          <a:lstStyle/>
          <a:p>
            <a:r>
              <a:rPr lang="en-IN" sz="2400" b="1" i="1" dirty="0">
                <a:solidFill>
                  <a:srgbClr val="FFFF00"/>
                </a:solidFill>
              </a:rPr>
              <a:t>In our dataset , first we created 10 folders [0-9] for single digits, and then created 13 folders for double digits, 12 folders for Characters, 6 folders for words, in total we created 41 folders.</a:t>
            </a:r>
          </a:p>
          <a:p>
            <a:r>
              <a:rPr lang="en-IN" sz="2400" b="1" i="1" dirty="0">
                <a:solidFill>
                  <a:srgbClr val="FFFF00"/>
                </a:solidFill>
              </a:rPr>
              <a:t>Each one has an 100 images and totally there are 4100 images.</a:t>
            </a:r>
          </a:p>
          <a:p>
            <a:r>
              <a:rPr lang="en-IN" sz="2400" b="1" i="1" dirty="0">
                <a:solidFill>
                  <a:srgbClr val="FFFF00"/>
                </a:solidFill>
              </a:rPr>
              <a:t>For training we used 80% of dataset and for testing  we used 20% of dataset</a:t>
            </a:r>
          </a:p>
          <a:p>
            <a:endParaRPr lang="en-US" dirty="0"/>
          </a:p>
        </p:txBody>
      </p:sp>
      <p:pic>
        <p:nvPicPr>
          <p:cNvPr id="5" name="Picture 4" descr="Screenshot (22).png"/>
          <p:cNvPicPr>
            <a:picLocks noChangeAspect="1"/>
          </p:cNvPicPr>
          <p:nvPr/>
        </p:nvPicPr>
        <p:blipFill>
          <a:blip r:embed="rId2" cstate="print"/>
          <a:stretch>
            <a:fillRect/>
          </a:stretch>
        </p:blipFill>
        <p:spPr bwMode="auto">
          <a:xfrm>
            <a:off x="2571736" y="2786058"/>
            <a:ext cx="3047245" cy="1860675"/>
          </a:xfrm>
          <a:prstGeom prst="rect">
            <a:avLst/>
          </a:prstGeom>
        </p:spPr>
      </p:pic>
      <p:pic>
        <p:nvPicPr>
          <p:cNvPr id="6" name="Picture 5">
            <a:extLst>
              <a:ext uri="{FF2B5EF4-FFF2-40B4-BE49-F238E27FC236}">
                <a16:creationId xmlns:a16="http://schemas.microsoft.com/office/drawing/2014/main" xmlns="" id="{0B4B0E2D-7067-48D3-BBB0-A5A3354D45DD}"/>
              </a:ext>
            </a:extLst>
          </p:cNvPr>
          <p:cNvPicPr>
            <a:picLocks noChangeAspect="1"/>
          </p:cNvPicPr>
          <p:nvPr/>
        </p:nvPicPr>
        <p:blipFill>
          <a:blip r:embed="rId3" cstate="print"/>
          <a:stretch>
            <a:fillRect/>
          </a:stretch>
        </p:blipFill>
        <p:spPr>
          <a:xfrm>
            <a:off x="5759625" y="2786058"/>
            <a:ext cx="3384375" cy="1860675"/>
          </a:xfrm>
          <a:prstGeom prst="rect">
            <a:avLst/>
          </a:prstGeom>
        </p:spPr>
      </p:pic>
      <p:pic>
        <p:nvPicPr>
          <p:cNvPr id="9" name="Picture 8">
            <a:extLst>
              <a:ext uri="{FF2B5EF4-FFF2-40B4-BE49-F238E27FC236}">
                <a16:creationId xmlns:a16="http://schemas.microsoft.com/office/drawing/2014/main" xmlns="" id="{25B1868A-9034-4B31-8FD7-DD2A268FE74D}"/>
              </a:ext>
            </a:extLst>
          </p:cNvPr>
          <p:cNvPicPr>
            <a:picLocks noChangeAspect="1"/>
          </p:cNvPicPr>
          <p:nvPr/>
        </p:nvPicPr>
        <p:blipFill>
          <a:blip r:embed="rId4" cstate="print"/>
          <a:stretch>
            <a:fillRect/>
          </a:stretch>
        </p:blipFill>
        <p:spPr>
          <a:xfrm>
            <a:off x="2500298" y="4803283"/>
            <a:ext cx="3047246" cy="2054717"/>
          </a:xfrm>
          <a:prstGeom prst="rect">
            <a:avLst/>
          </a:prstGeom>
        </p:spPr>
      </p:pic>
      <p:pic>
        <p:nvPicPr>
          <p:cNvPr id="10" name="Picture 9">
            <a:extLst>
              <a:ext uri="{FF2B5EF4-FFF2-40B4-BE49-F238E27FC236}">
                <a16:creationId xmlns:a16="http://schemas.microsoft.com/office/drawing/2014/main" xmlns="" id="{5FC817E4-E3BD-47C9-8AA3-C3A11A8D6B2F}"/>
              </a:ext>
            </a:extLst>
          </p:cNvPr>
          <p:cNvPicPr>
            <a:picLocks noChangeAspect="1"/>
          </p:cNvPicPr>
          <p:nvPr/>
        </p:nvPicPr>
        <p:blipFill>
          <a:blip r:embed="rId5"/>
          <a:stretch>
            <a:fillRect/>
          </a:stretch>
        </p:blipFill>
        <p:spPr>
          <a:xfrm>
            <a:off x="5805703" y="4825767"/>
            <a:ext cx="3338297" cy="2032233"/>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785794"/>
            <a:ext cx="4357718" cy="2571768"/>
          </a:xfrm>
        </p:spPr>
        <p:txBody>
          <a:bodyPr>
            <a:normAutofit fontScale="40000" lnSpcReduction="20000"/>
          </a:bodyPr>
          <a:lstStyle/>
          <a:p>
            <a:pPr>
              <a:buClr>
                <a:srgbClr val="7030A0"/>
              </a:buClr>
              <a:buSzPct val="111000"/>
              <a:buNone/>
            </a:pPr>
            <a:endParaRPr lang="en-US" b="1" dirty="0">
              <a:solidFill>
                <a:schemeClr val="tx1"/>
              </a:solidFill>
            </a:endParaRPr>
          </a:p>
          <a:p>
            <a:pPr>
              <a:buClr>
                <a:srgbClr val="7030A0"/>
              </a:buClr>
              <a:buSzPct val="111000"/>
              <a:buFont typeface="Wingdings" pitchFamily="2" charset="2"/>
              <a:buChar char="q"/>
            </a:pPr>
            <a:r>
              <a:rPr lang="en-IN" sz="4200" b="1" dirty="0">
                <a:solidFill>
                  <a:schemeClr val="tx1"/>
                </a:solidFill>
              </a:rPr>
              <a:t>Appended pixel value from 0 to 783</a:t>
            </a:r>
          </a:p>
          <a:p>
            <a:pPr>
              <a:buClr>
                <a:srgbClr val="7030A0"/>
              </a:buClr>
              <a:buSzPct val="111000"/>
              <a:buFont typeface="Wingdings" pitchFamily="2" charset="2"/>
              <a:buChar char="q"/>
            </a:pPr>
            <a:r>
              <a:rPr lang="en-IN" sz="4200" b="1" dirty="0">
                <a:solidFill>
                  <a:schemeClr val="tx1"/>
                </a:solidFill>
              </a:rPr>
              <a:t>Extracted  image folder</a:t>
            </a:r>
          </a:p>
          <a:p>
            <a:pPr>
              <a:buClr>
                <a:srgbClr val="7030A0"/>
              </a:buClr>
              <a:buSzPct val="111000"/>
              <a:buFont typeface="Wingdings" pitchFamily="2" charset="2"/>
              <a:buChar char="q"/>
            </a:pPr>
            <a:r>
              <a:rPr lang="en-IN" sz="4200" b="1" dirty="0">
                <a:solidFill>
                  <a:schemeClr val="tx1"/>
                </a:solidFill>
              </a:rPr>
              <a:t>Read all the images using cv2 module</a:t>
            </a:r>
          </a:p>
          <a:p>
            <a:pPr>
              <a:buClr>
                <a:srgbClr val="7030A0"/>
              </a:buClr>
              <a:buSzPct val="111000"/>
              <a:buFont typeface="Wingdings" pitchFamily="2" charset="2"/>
              <a:buChar char="q"/>
            </a:pPr>
            <a:r>
              <a:rPr lang="en-IN" sz="4200" b="1" dirty="0">
                <a:solidFill>
                  <a:schemeClr val="tx1"/>
                </a:solidFill>
              </a:rPr>
              <a:t>Convert </a:t>
            </a:r>
            <a:r>
              <a:rPr lang="en-IN" sz="4200" b="1" dirty="0" err="1">
                <a:solidFill>
                  <a:schemeClr val="tx1"/>
                </a:solidFill>
              </a:rPr>
              <a:t>rgb</a:t>
            </a:r>
            <a:r>
              <a:rPr lang="en-IN" sz="4200" b="1" dirty="0">
                <a:solidFill>
                  <a:schemeClr val="tx1"/>
                </a:solidFill>
              </a:rPr>
              <a:t> to </a:t>
            </a:r>
            <a:r>
              <a:rPr lang="en-IN" sz="4200" b="1" dirty="0" err="1">
                <a:solidFill>
                  <a:schemeClr val="tx1"/>
                </a:solidFill>
              </a:rPr>
              <a:t>grayscale</a:t>
            </a:r>
            <a:r>
              <a:rPr lang="en-IN" sz="4200" b="1" dirty="0">
                <a:solidFill>
                  <a:schemeClr val="tx1"/>
                </a:solidFill>
              </a:rPr>
              <a:t> image</a:t>
            </a:r>
          </a:p>
          <a:p>
            <a:pPr>
              <a:buClr>
                <a:srgbClr val="7030A0"/>
              </a:buClr>
              <a:buSzPct val="111000"/>
              <a:buFont typeface="Wingdings" pitchFamily="2" charset="2"/>
              <a:buChar char="q"/>
            </a:pPr>
            <a:r>
              <a:rPr lang="en-IN" sz="4200" b="1" dirty="0">
                <a:solidFill>
                  <a:schemeClr val="tx1"/>
                </a:solidFill>
              </a:rPr>
              <a:t>Using </a:t>
            </a:r>
            <a:r>
              <a:rPr lang="en-IN" sz="4200" b="1" dirty="0" err="1">
                <a:solidFill>
                  <a:schemeClr val="tx1"/>
                </a:solidFill>
              </a:rPr>
              <a:t>gaussian</a:t>
            </a:r>
            <a:r>
              <a:rPr lang="en-IN" sz="4200" b="1" dirty="0">
                <a:solidFill>
                  <a:schemeClr val="tx1"/>
                </a:solidFill>
              </a:rPr>
              <a:t> blur method blur images</a:t>
            </a:r>
          </a:p>
          <a:p>
            <a:pPr>
              <a:buClr>
                <a:srgbClr val="7030A0"/>
              </a:buClr>
              <a:buSzPct val="111000"/>
              <a:buFont typeface="Wingdings" pitchFamily="2" charset="2"/>
              <a:buChar char="q"/>
            </a:pPr>
            <a:r>
              <a:rPr lang="en-IN" sz="4200" b="1" dirty="0">
                <a:solidFill>
                  <a:schemeClr val="tx1"/>
                </a:solidFill>
              </a:rPr>
              <a:t>Resize the image into 28 *28 pixel </a:t>
            </a:r>
            <a:endParaRPr lang="en-US" sz="4200" b="1" dirty="0">
              <a:solidFill>
                <a:schemeClr val="tx1"/>
              </a:solidFill>
            </a:endParaRPr>
          </a:p>
        </p:txBody>
      </p:sp>
      <p:sp>
        <p:nvSpPr>
          <p:cNvPr id="2" name="Title 1"/>
          <p:cNvSpPr>
            <a:spLocks noGrp="1"/>
          </p:cNvSpPr>
          <p:nvPr>
            <p:ph type="title"/>
          </p:nvPr>
        </p:nvSpPr>
        <p:spPr>
          <a:xfrm>
            <a:off x="0" y="285728"/>
            <a:ext cx="5900750" cy="439718"/>
          </a:xfrm>
        </p:spPr>
        <p:txBody>
          <a:bodyPr>
            <a:normAutofit fontScale="90000"/>
          </a:bodyPr>
          <a:lstStyle/>
          <a:p>
            <a:r>
              <a:rPr lang="en-IN" b="1" i="1" u="dbl" dirty="0">
                <a:solidFill>
                  <a:srgbClr val="FF0000"/>
                </a:solidFill>
                <a:uFill>
                  <a:solidFill>
                    <a:schemeClr val="tx1"/>
                  </a:solidFill>
                </a:uFill>
              </a:rPr>
              <a:t>Generate dataset</a:t>
            </a:r>
            <a:endParaRPr lang="en-US" b="1" i="1" u="dbl" dirty="0">
              <a:solidFill>
                <a:srgbClr val="FF0000"/>
              </a:solidFill>
              <a:uFill>
                <a:solidFill>
                  <a:schemeClr val="tx1"/>
                </a:solidFill>
              </a:uFill>
            </a:endParaRPr>
          </a:p>
        </p:txBody>
      </p:sp>
      <p:sp>
        <p:nvSpPr>
          <p:cNvPr id="4" name="Rectangle 3"/>
          <p:cNvSpPr/>
          <p:nvPr/>
        </p:nvSpPr>
        <p:spPr>
          <a:xfrm>
            <a:off x="1" y="2857496"/>
            <a:ext cx="4714876" cy="954107"/>
          </a:xfrm>
          <a:prstGeom prst="rect">
            <a:avLst/>
          </a:prstGeom>
        </p:spPr>
        <p:txBody>
          <a:bodyPr wrap="square">
            <a:spAutoFit/>
          </a:bodyPr>
          <a:lstStyle/>
          <a:p>
            <a:r>
              <a:rPr lang="en-US" sz="2800" b="1" i="1" u="dbl" dirty="0">
                <a:solidFill>
                  <a:schemeClr val="accent5"/>
                </a:solidFill>
                <a:effectLst>
                  <a:outerShdw blurRad="38100" dist="38100" dir="2700000" algn="tl">
                    <a:srgbClr val="000000">
                      <a:alpha val="43137"/>
                    </a:srgbClr>
                  </a:outerShdw>
                </a:effectLst>
                <a:uFill>
                  <a:solidFill>
                    <a:schemeClr val="tx1"/>
                  </a:solidFill>
                </a:uFill>
              </a:rPr>
              <a:t> Add pixel one by one into data array</a:t>
            </a:r>
            <a:endParaRPr lang="en-US" sz="2800" b="1" dirty="0">
              <a:solidFill>
                <a:schemeClr val="accent5"/>
              </a:solidFill>
              <a:effectLst>
                <a:outerShdw blurRad="38100" dist="38100" dir="2700000" algn="tl">
                  <a:srgbClr val="000000">
                    <a:alpha val="43137"/>
                  </a:srgbClr>
                </a:outerShdw>
              </a:effectLst>
            </a:endParaRPr>
          </a:p>
        </p:txBody>
      </p:sp>
      <p:sp>
        <p:nvSpPr>
          <p:cNvPr id="5" name="Rectangle 4"/>
          <p:cNvSpPr/>
          <p:nvPr/>
        </p:nvSpPr>
        <p:spPr>
          <a:xfrm>
            <a:off x="571472" y="3929066"/>
            <a:ext cx="1571636" cy="2031325"/>
          </a:xfrm>
          <a:prstGeom prst="rect">
            <a:avLst/>
          </a:prstGeom>
        </p:spPr>
        <p:txBody>
          <a:bodyPr wrap="square">
            <a:spAutoFit/>
          </a:bodyPr>
          <a:lstStyle/>
          <a:p>
            <a:pPr>
              <a:buClr>
                <a:schemeClr val="accent5"/>
              </a:buClr>
              <a:buSzPct val="111000"/>
              <a:buFont typeface="Wingdings" pitchFamily="2" charset="2"/>
              <a:buChar char="v"/>
            </a:pPr>
            <a:endParaRPr lang="en-US" dirty="0"/>
          </a:p>
          <a:p>
            <a:pPr>
              <a:buClr>
                <a:schemeClr val="accent5"/>
              </a:buClr>
              <a:buSzPct val="111000"/>
              <a:buFont typeface="Wingdings" pitchFamily="2" charset="2"/>
              <a:buChar char="v"/>
            </a:pPr>
            <a:r>
              <a:rPr lang="en-US" b="1" dirty="0"/>
              <a:t> Append the data </a:t>
            </a:r>
            <a:r>
              <a:rPr lang="en-US" b="1" dirty="0" err="1"/>
              <a:t>ie</a:t>
            </a:r>
            <a:r>
              <a:rPr lang="en-US" b="1" dirty="0"/>
              <a:t>..0 &amp; 1 value from pixel 0 to pixel 783</a:t>
            </a:r>
          </a:p>
        </p:txBody>
      </p:sp>
      <p:pic>
        <p:nvPicPr>
          <p:cNvPr id="6" name="Picture 5" descr="Screenshot (9).png"/>
          <p:cNvPicPr>
            <a:picLocks noChangeAspect="1"/>
          </p:cNvPicPr>
          <p:nvPr/>
        </p:nvPicPr>
        <p:blipFill>
          <a:blip r:embed="rId2"/>
          <a:stretch>
            <a:fillRect/>
          </a:stretch>
        </p:blipFill>
        <p:spPr>
          <a:xfrm>
            <a:off x="2214546" y="3857628"/>
            <a:ext cx="5336598" cy="3000372"/>
          </a:xfrm>
          <a:prstGeom prst="rect">
            <a:avLst/>
          </a:prstGeom>
          <a:solidFill>
            <a:srgbClr val="FFFF66"/>
          </a:solidFill>
        </p:spPr>
      </p:pic>
      <p:pic>
        <p:nvPicPr>
          <p:cNvPr id="7" name="Picture 6" descr="imagesvc.png"/>
          <p:cNvPicPr>
            <a:picLocks noChangeAspect="1"/>
          </p:cNvPicPr>
          <p:nvPr/>
        </p:nvPicPr>
        <p:blipFill>
          <a:blip r:embed="rId3"/>
          <a:stretch>
            <a:fillRect/>
          </a:stretch>
        </p:blipFill>
        <p:spPr>
          <a:xfrm>
            <a:off x="4572000" y="214290"/>
            <a:ext cx="4070971" cy="3543643"/>
          </a:xfrm>
          <a:prstGeom prst="rect">
            <a:avLst/>
          </a:prstGeom>
          <a:solidFill>
            <a:schemeClr val="accent1">
              <a:lumMod val="60000"/>
              <a:lumOff val="40000"/>
            </a:schemeClr>
          </a:solidFill>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500034" y="1214422"/>
            <a:ext cx="8429684" cy="1143008"/>
          </a:xfrm>
        </p:spPr>
        <p:txBody>
          <a:bodyPr>
            <a:normAutofit/>
          </a:bodyPr>
          <a:lstStyle/>
          <a:p>
            <a:pPr>
              <a:buClr>
                <a:schemeClr val="bg1"/>
              </a:buClr>
              <a:buSzPct val="156000"/>
              <a:buFont typeface="Wingdings" pitchFamily="2" charset="2"/>
              <a:buChar char="ü"/>
            </a:pPr>
            <a:r>
              <a:rPr lang="en-IN" sz="2400" b="1" dirty="0">
                <a:solidFill>
                  <a:schemeClr val="accent2"/>
                </a:solidFill>
              </a:rPr>
              <a:t>Loaded the data set using pandas library</a:t>
            </a:r>
            <a:endParaRPr lang="en-US" sz="2400" b="1" dirty="0">
              <a:solidFill>
                <a:schemeClr val="accent2"/>
              </a:solidFill>
            </a:endParaRPr>
          </a:p>
        </p:txBody>
      </p:sp>
      <p:sp>
        <p:nvSpPr>
          <p:cNvPr id="2" name="Title 1"/>
          <p:cNvSpPr>
            <a:spLocks noGrp="1"/>
          </p:cNvSpPr>
          <p:nvPr>
            <p:ph type="title" idx="4294967295"/>
          </p:nvPr>
        </p:nvSpPr>
        <p:spPr>
          <a:xfrm>
            <a:off x="0" y="214290"/>
            <a:ext cx="5064125" cy="962025"/>
          </a:xfrm>
        </p:spPr>
        <p:txBody>
          <a:bodyPr>
            <a:normAutofit fontScale="90000"/>
          </a:bodyPr>
          <a:lstStyle/>
          <a:p>
            <a:r>
              <a:rPr lang="en-US" sz="4400" i="1" u="db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Fill>
                  <a:solidFill>
                    <a:schemeClr val="tx1"/>
                  </a:solidFill>
                </a:uFill>
              </a:rPr>
              <a:t>load </a:t>
            </a:r>
            <a:r>
              <a:rPr lang="en-US" sz="4400" i="1" u="dbl"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uFill>
                  <a:solidFill>
                    <a:schemeClr val="tx1"/>
                  </a:solidFill>
                </a:uFill>
              </a:rPr>
              <a:t>the</a:t>
            </a:r>
            <a:r>
              <a:rPr lang="en-US" sz="4400" b="1" i="1" u="dbl" dirty="0">
                <a:solidFill>
                  <a:srgbClr val="DF09C6"/>
                </a:solidFill>
                <a:uFill>
                  <a:solidFill>
                    <a:schemeClr val="tx1"/>
                  </a:solidFill>
                </a:uFill>
              </a:rPr>
              <a:t> </a:t>
            </a:r>
            <a:r>
              <a:rPr lang="en-US" sz="4400" i="1" u="db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Fill>
                  <a:solidFill>
                    <a:schemeClr val="tx1"/>
                  </a:solidFill>
                </a:uFill>
              </a:rPr>
              <a:t>dataset</a:t>
            </a:r>
            <a:r>
              <a:rPr lang="en-IN" dirty="0"/>
              <a:t/>
            </a:r>
            <a:br>
              <a:rPr lang="en-IN" dirty="0"/>
            </a:br>
            <a:endParaRPr lang="en-US" dirty="0"/>
          </a:p>
        </p:txBody>
      </p:sp>
      <p:pic>
        <p:nvPicPr>
          <p:cNvPr id="5" name="Picture 4">
            <a:extLst>
              <a:ext uri="{FF2B5EF4-FFF2-40B4-BE49-F238E27FC236}">
                <a16:creationId xmlns:a16="http://schemas.microsoft.com/office/drawing/2014/main" xmlns="" id="{6F68C716-0F97-42D4-A61E-94B495C173C8}"/>
              </a:ext>
            </a:extLst>
          </p:cNvPr>
          <p:cNvPicPr>
            <a:picLocks noChangeAspect="1"/>
          </p:cNvPicPr>
          <p:nvPr/>
        </p:nvPicPr>
        <p:blipFill rotWithShape="1">
          <a:blip r:embed="rId2"/>
          <a:srcRect l="4687" t="30390" r="7475" b="7980"/>
          <a:stretch/>
        </p:blipFill>
        <p:spPr>
          <a:xfrm>
            <a:off x="21675" y="2253184"/>
            <a:ext cx="8915920" cy="3890460"/>
          </a:xfrm>
          <a:prstGeom prst="rect">
            <a:avLst/>
          </a:prstGeom>
        </p:spPr>
      </p:pic>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Theme5</Template>
  <TotalTime>2892</TotalTime>
  <Words>1011</Words>
  <Application>Microsoft Office PowerPoint</Application>
  <PresentationFormat>On-screen Show (4:3)</PresentationFormat>
  <Paragraphs>162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vt:lpstr>
      <vt:lpstr>.</vt:lpstr>
      <vt:lpstr>.</vt:lpstr>
      <vt:lpstr>LIBRARIES : </vt:lpstr>
      <vt:lpstr>PROPOSED WORK :  STEPS INVOLVED: </vt:lpstr>
      <vt:lpstr>Slide 6</vt:lpstr>
      <vt:lpstr>.</vt:lpstr>
      <vt:lpstr>Generate dataset</vt:lpstr>
      <vt:lpstr>load the dataset </vt:lpstr>
      <vt:lpstr>Separation of dependent and independent variable</vt:lpstr>
      <vt:lpstr>Train-Test split</vt:lpstr>
      <vt:lpstr>calculate accuracy</vt:lpstr>
      <vt:lpstr>Slide 13</vt:lpstr>
      <vt:lpstr>Slide 14</vt:lpstr>
      <vt:lpstr>Slide 15</vt:lpstr>
      <vt:lpstr>REFERENCES</vt:lpstr>
      <vt:lpstr>RESULTS AND OUTPUTS :</vt:lpstr>
      <vt:lpstr>FOR DOUBLE DIGITS :</vt:lpstr>
      <vt:lpstr>FOR CHARACTERS :</vt:lpstr>
      <vt:lpstr>FOR WORDS :</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211</cp:revision>
  <dcterms:created xsi:type="dcterms:W3CDTF">2021-04-26T12:28:52Z</dcterms:created>
  <dcterms:modified xsi:type="dcterms:W3CDTF">2021-08-02T16:47:50Z</dcterms:modified>
</cp:coreProperties>
</file>