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1" r:id="rId1"/>
  </p:sldMasterIdLst>
  <p:sldIdLst>
    <p:sldId id="280" r:id="rId2"/>
    <p:sldId id="273" r:id="rId3"/>
    <p:sldId id="281" r:id="rId4"/>
    <p:sldId id="257" r:id="rId5"/>
    <p:sldId id="267" r:id="rId6"/>
    <p:sldId id="268" r:id="rId7"/>
    <p:sldId id="279" r:id="rId8"/>
    <p:sldId id="258" r:id="rId9"/>
    <p:sldId id="284" r:id="rId10"/>
    <p:sldId id="286" r:id="rId11"/>
    <p:sldId id="278" r:id="rId12"/>
    <p:sldId id="259" r:id="rId13"/>
    <p:sldId id="277"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DD09"/>
    <a:srgbClr val="7C4FED"/>
    <a:srgbClr val="FD7BEA"/>
    <a:srgbClr val="F84462"/>
    <a:srgbClr val="C07CB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839" autoAdjust="0"/>
    <p:restoredTop sz="94660"/>
  </p:normalViewPr>
  <p:slideViewPr>
    <p:cSldViewPr snapToGrid="0">
      <p:cViewPr>
        <p:scale>
          <a:sx n="80" d="100"/>
          <a:sy n="80" d="100"/>
        </p:scale>
        <p:origin x="-390"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 xmlns:a16="http://schemas.microsoft.com/office/drawing/2014/main" id="{5230445E-A660-448A-B4DC-782AD0E5DA6F}"/>
              </a:ext>
            </a:extLst>
          </p:cNvPr>
          <p:cNvSpPr>
            <a:spLocks noGrp="1"/>
          </p:cNvSpPr>
          <p:nvPr>
            <p:ph type="pic" sz="quarter" idx="22"/>
          </p:nvPr>
        </p:nvSpPr>
        <p:spPr>
          <a:xfrm>
            <a:off x="3033191" y="0"/>
            <a:ext cx="9155635"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0" y="1096346"/>
            <a:ext cx="10510755"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 xmlns:a16="http://schemas.microsoft.com/office/drawing/2014/main" id="{A4843534-A750-4D01-BC62-26CD9AEA6AE0}"/>
              </a:ext>
            </a:extLst>
          </p:cNvPr>
          <p:cNvSpPr>
            <a:spLocks noGrp="1"/>
          </p:cNvSpPr>
          <p:nvPr>
            <p:ph type="body" sz="quarter" idx="13" hasCustomPrompt="1"/>
          </p:nvPr>
        </p:nvSpPr>
        <p:spPr>
          <a:xfrm>
            <a:off x="770022" y="3773556"/>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 xmlns:a16="http://schemas.microsoft.com/office/drawing/2014/main" id="{F8E7B25A-0A4A-430B-903E-76193E2954A1}"/>
              </a:ext>
            </a:extLst>
          </p:cNvPr>
          <p:cNvSpPr>
            <a:spLocks noGrp="1"/>
          </p:cNvSpPr>
          <p:nvPr>
            <p:ph type="body" sz="quarter" idx="21" hasCustomPrompt="1"/>
          </p:nvPr>
        </p:nvSpPr>
        <p:spPr>
          <a:xfrm>
            <a:off x="770021" y="5451786"/>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 xmlns:a16="http://schemas.microsoft.com/office/drawing/2014/main" id="{B88F3A2A-BD60-4F82-8064-8B157AF4DDC2}"/>
              </a:ext>
            </a:extLst>
          </p:cNvPr>
          <p:cNvSpPr>
            <a:spLocks noGrp="1"/>
          </p:cNvSpPr>
          <p:nvPr>
            <p:ph type="body" sz="quarter" idx="20" hasCustomPrompt="1"/>
          </p:nvPr>
        </p:nvSpPr>
        <p:spPr>
          <a:xfrm>
            <a:off x="770021" y="5105538"/>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 xmlns:a16="http://schemas.microsoft.com/office/drawing/2014/main" id="{88BA6D96-EFE3-4743-8FB5-544E9692D111}"/>
              </a:ext>
            </a:extLst>
          </p:cNvPr>
          <p:cNvSpPr>
            <a:spLocks noGrp="1"/>
          </p:cNvSpPr>
          <p:nvPr>
            <p:ph type="pic" sz="quarter" idx="26"/>
          </p:nvPr>
        </p:nvSpPr>
        <p:spPr>
          <a:xfrm>
            <a:off x="3"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 xmlns:a16="http://schemas.microsoft.com/office/drawing/2014/main" id="{97347B99-304D-468D-B6F0-9D59E6077A64}"/>
              </a:ext>
            </a:extLst>
          </p:cNvPr>
          <p:cNvSpPr/>
          <p:nvPr/>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 xmlns:a16="http://schemas.microsoft.com/office/drawing/2014/main" id="{BB615286-AF88-4751-9BF6-3F030092F6F6}"/>
              </a:ext>
            </a:extLst>
          </p:cNvPr>
          <p:cNvSpPr>
            <a:spLocks noGrp="1"/>
          </p:cNvSpPr>
          <p:nvPr>
            <p:ph type="title" hasCustomPrompt="1"/>
          </p:nvPr>
        </p:nvSpPr>
        <p:spPr>
          <a:xfrm>
            <a:off x="7192373" y="973514"/>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 xmlns:a16="http://schemas.microsoft.com/office/drawing/2014/main" id="{5E15D97E-2723-48C3-B835-65DB0286DB64}"/>
              </a:ext>
            </a:extLst>
          </p:cNvPr>
          <p:cNvSpPr>
            <a:spLocks noGrp="1"/>
          </p:cNvSpPr>
          <p:nvPr>
            <p:ph type="body" sz="quarter" idx="13" hasCustomPrompt="1"/>
          </p:nvPr>
        </p:nvSpPr>
        <p:spPr>
          <a:xfrm>
            <a:off x="8240541" y="3675709"/>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 xmlns:a16="http://schemas.microsoft.com/office/drawing/2014/main" id="{4D45CEBA-121A-426A-897A-9E3CDC5F5CC1}"/>
              </a:ext>
            </a:extLst>
          </p:cNvPr>
          <p:cNvSpPr>
            <a:spLocks noGrp="1"/>
          </p:cNvSpPr>
          <p:nvPr>
            <p:ph type="body" sz="quarter" idx="22" hasCustomPrompt="1"/>
          </p:nvPr>
        </p:nvSpPr>
        <p:spPr>
          <a:xfrm>
            <a:off x="7008781" y="5019266"/>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 xmlns:a16="http://schemas.microsoft.com/office/drawing/2014/main" id="{0767B0C7-7BD9-4BF1-8D3D-91DED23803E6}"/>
              </a:ext>
            </a:extLst>
          </p:cNvPr>
          <p:cNvSpPr>
            <a:spLocks noGrp="1"/>
          </p:cNvSpPr>
          <p:nvPr>
            <p:ph type="body" sz="quarter" idx="23" hasCustomPrompt="1"/>
          </p:nvPr>
        </p:nvSpPr>
        <p:spPr>
          <a:xfrm>
            <a:off x="7008781"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 xmlns:a16="http://schemas.microsoft.com/office/drawing/2014/main" id="{26B74744-5435-47DD-B65F-16D8E7AC1557}"/>
              </a:ext>
            </a:extLst>
          </p:cNvPr>
          <p:cNvSpPr>
            <a:spLocks noGrp="1"/>
          </p:cNvSpPr>
          <p:nvPr>
            <p:ph type="body" sz="quarter" idx="24" hasCustomPrompt="1"/>
          </p:nvPr>
        </p:nvSpPr>
        <p:spPr>
          <a:xfrm>
            <a:off x="5455755" y="5685824"/>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 xmlns:a16="http://schemas.microsoft.com/office/drawing/2014/main" id="{20815411-0E43-4B6B-92C7-6E312091ABAB}"/>
              </a:ext>
            </a:extLst>
          </p:cNvPr>
          <p:cNvSpPr>
            <a:spLocks noGrp="1"/>
          </p:cNvSpPr>
          <p:nvPr>
            <p:ph type="body" sz="quarter" idx="25" hasCustomPrompt="1"/>
          </p:nvPr>
        </p:nvSpPr>
        <p:spPr>
          <a:xfrm>
            <a:off x="7008781"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 xmlns:a16="http://schemas.microsoft.com/office/drawing/2014/main" id="{8E43AF0D-28CB-4D3A-A944-CE3DCAAC5657}"/>
              </a:ext>
            </a:extLst>
          </p:cNvPr>
          <p:cNvSpPr/>
          <p:nvPr/>
        </p:nvSpPr>
        <p:spPr>
          <a:xfrm>
            <a:off x="3033191" y="0"/>
            <a:ext cx="9155635"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 xmlns:a16="http://schemas.microsoft.com/office/drawing/2014/main" id="{310DFD8C-544F-465B-8315-8B3AA8B95790}"/>
              </a:ext>
            </a:extLst>
          </p:cNvPr>
          <p:cNvSpPr>
            <a:spLocks noGrp="1"/>
          </p:cNvSpPr>
          <p:nvPr>
            <p:ph type="title" hasCustomPrompt="1"/>
          </p:nvPr>
        </p:nvSpPr>
        <p:spPr>
          <a:xfrm>
            <a:off x="770020" y="1096346"/>
            <a:ext cx="10510755"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 xmlns:a16="http://schemas.microsoft.com/office/drawing/2014/main" id="{8046DF3F-8EBA-4583-9F19-45C979FDAB65}"/>
              </a:ext>
            </a:extLst>
          </p:cNvPr>
          <p:cNvSpPr>
            <a:spLocks noGrp="1"/>
          </p:cNvSpPr>
          <p:nvPr>
            <p:ph type="subTitle" idx="1"/>
          </p:nvPr>
        </p:nvSpPr>
        <p:spPr>
          <a:xfrm>
            <a:off x="770022" y="3773556"/>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982713AA-FAF7-4D64-AB9D-53ACFDBF8B5B}"/>
              </a:ext>
            </a:extLst>
          </p:cNvPr>
          <p:cNvSpPr/>
          <p:nvPr/>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1"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5" name="Graphic 4">
            <a:extLst>
              <a:ext uri="{FF2B5EF4-FFF2-40B4-BE49-F238E27FC236}">
                <a16:creationId xmlns="" xmlns:a16="http://schemas.microsoft.com/office/drawing/2014/main" id="{2095D1D4-8CA3-4CA3-825D-088EDB51A8AE}"/>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Click to edit Master text styles</a:t>
            </a:r>
          </a:p>
        </p:txBody>
      </p:sp>
    </p:spTree>
    <p:extLst>
      <p:ext uri="{BB962C8B-B14F-4D97-AF65-F5344CB8AC3E}">
        <p14:creationId xmlns=""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4"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 xmlns:a16="http://schemas.microsoft.com/office/drawing/2014/main" id="{83799919-7F2B-44B7-BF0B-B0CE733AC667}"/>
              </a:ext>
            </a:extLst>
          </p:cNvPr>
          <p:cNvSpPr>
            <a:spLocks noGrp="1"/>
          </p:cNvSpPr>
          <p:nvPr>
            <p:ph idx="1"/>
          </p:nvPr>
        </p:nvSpPr>
        <p:spPr>
          <a:xfrm>
            <a:off x="838200" y="2277757"/>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pSp>
        <p:nvGrpSpPr>
          <p:cNvPr id="4"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 xmlns:a16="http://schemas.microsoft.com/office/drawing/2014/main" id="{5460D6CB-9BA0-4BA9-9CF5-9D21E9F570CE}"/>
              </a:ext>
            </a:extLst>
          </p:cNvPr>
          <p:cNvSpPr>
            <a:spLocks noGrp="1"/>
          </p:cNvSpPr>
          <p:nvPr>
            <p:ph sz="half" idx="1"/>
          </p:nvPr>
        </p:nvSpPr>
        <p:spPr>
          <a:xfrm>
            <a:off x="838200" y="2277757"/>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4"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 xmlns:a16="http://schemas.microsoft.com/office/drawing/2014/main" id="{D0734B58-9436-7F49-BF67-542C05487FFF}"/>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 xmlns:a16="http://schemas.microsoft.com/office/drawing/2014/main" id="{82C817C4-D92F-4269-B22D-5C2E522418D8}"/>
              </a:ext>
            </a:extLst>
          </p:cNvPr>
          <p:cNvSpPr>
            <a:spLocks noGrp="1"/>
          </p:cNvSpPr>
          <p:nvPr>
            <p:ph type="body" idx="1"/>
          </p:nvPr>
        </p:nvSpPr>
        <p:spPr>
          <a:xfrm>
            <a:off x="839789"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3">
            <a:extLst>
              <a:ext uri="{FF2B5EF4-FFF2-40B4-BE49-F238E27FC236}">
                <a16:creationId xmlns="" xmlns:a16="http://schemas.microsoft.com/office/drawing/2014/main" id="{C61514A7-2DEE-47E3-BCB4-FB81E9981DA7}"/>
              </a:ext>
            </a:extLst>
          </p:cNvPr>
          <p:cNvSpPr>
            <a:spLocks noGrp="1"/>
          </p:cNvSpPr>
          <p:nvPr>
            <p:ph sz="half" idx="2"/>
          </p:nvPr>
        </p:nvSpPr>
        <p:spPr>
          <a:xfrm>
            <a:off x="839789"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 xmlns:a16="http://schemas.microsoft.com/office/drawing/2014/main" id="{3455C9D3-0938-4236-8E64-BBF582FCD239}"/>
              </a:ext>
            </a:extLst>
          </p:cNvPr>
          <p:cNvSpPr>
            <a:spLocks noGrp="1"/>
          </p:cNvSpPr>
          <p:nvPr>
            <p:ph type="body" sz="quarter" idx="3"/>
          </p:nvPr>
        </p:nvSpPr>
        <p:spPr>
          <a:xfrm>
            <a:off x="6172201" y="2068513"/>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8" name="Content Placeholder 5">
            <a:extLst>
              <a:ext uri="{FF2B5EF4-FFF2-40B4-BE49-F238E27FC236}">
                <a16:creationId xmlns="" xmlns:a16="http://schemas.microsoft.com/office/drawing/2014/main" id="{7331E254-1410-4989-81DE-84B684ACC71F}"/>
              </a:ext>
            </a:extLst>
          </p:cNvPr>
          <p:cNvSpPr>
            <a:spLocks noGrp="1"/>
          </p:cNvSpPr>
          <p:nvPr>
            <p:ph sz="quarter" idx="4"/>
          </p:nvPr>
        </p:nvSpPr>
        <p:spPr>
          <a:xfrm>
            <a:off x="6172201"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9" name="Content Placeholder 2">
            <a:extLst>
              <a:ext uri="{FF2B5EF4-FFF2-40B4-BE49-F238E27FC236}">
                <a16:creationId xmlns=""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 xmlns:a16="http://schemas.microsoft.com/office/drawing/2014/main" id="{4F729341-632E-4151-9863-D40D91A16F84}"/>
              </a:ext>
            </a:extLst>
          </p:cNvPr>
          <p:cNvSpPr/>
          <p:nvPr/>
        </p:nvSpPr>
        <p:spPr>
          <a:xfrm>
            <a:off x="-11175"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6" name="Graphic 4">
            <a:extLst>
              <a:ext uri="{FF2B5EF4-FFF2-40B4-BE49-F238E27FC236}">
                <a16:creationId xmlns="" xmlns:a16="http://schemas.microsoft.com/office/drawing/2014/main" id="{7D57D3C0-DF85-4866-AC4B-ED6A0F6963A5}"/>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3" name="Picture Placeholder 12">
            <a:extLst>
              <a:ext uri="{FF2B5EF4-FFF2-40B4-BE49-F238E27FC236}">
                <a16:creationId xmlns="" xmlns:a16="http://schemas.microsoft.com/office/drawing/2014/main" id="{F138DBAD-2265-4E62-AB5B-F66A60D53F27}"/>
              </a:ext>
            </a:extLst>
          </p:cNvPr>
          <p:cNvSpPr>
            <a:spLocks noGrp="1"/>
          </p:cNvSpPr>
          <p:nvPr>
            <p:ph type="pic" idx="1"/>
          </p:nvPr>
        </p:nvSpPr>
        <p:spPr>
          <a:xfrm>
            <a:off x="5519739" y="2"/>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 xmlns:a16="http://schemas.microsoft.com/office/drawing/2014/main" id="{D0734B58-9436-7F49-BF67-542C05487FFF}"/>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9650CBA0-AE8F-4C6C-B273-73785A68EB92}"/>
              </a:ext>
            </a:extLst>
          </p:cNvPr>
          <p:cNvGrpSpPr/>
          <p:nvPr/>
        </p:nvGrpSpPr>
        <p:grpSpPr>
          <a:xfrm>
            <a:off x="0" y="0"/>
            <a:ext cx="12192000" cy="6858000"/>
            <a:chOff x="0" y="0"/>
            <a:chExt cx="12192000" cy="6858000"/>
          </a:xfrm>
        </p:grpSpPr>
        <p:sp>
          <p:nvSpPr>
            <p:cNvPr id="12" name="Freeform: Shape 11">
              <a:extLst>
                <a:ext uri="{FF2B5EF4-FFF2-40B4-BE49-F238E27FC236}">
                  <a16:creationId xmlns=""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Graphic 4">
            <a:extLst>
              <a:ext uri="{FF2B5EF4-FFF2-40B4-BE49-F238E27FC236}">
                <a16:creationId xmlns="" xmlns:a16="http://schemas.microsoft.com/office/drawing/2014/main" id="{55B3C92B-0A13-49BD-8A7D-FD6B821FE783}"/>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 xmlns:a16="http://schemas.microsoft.com/office/drawing/2014/main" id="{CF097552-E3A8-41F6-B00B-4A39A247AA0E}"/>
              </a:ext>
            </a:extLst>
          </p:cNvPr>
          <p:cNvSpPr>
            <a:spLocks noGrp="1"/>
          </p:cNvSpPr>
          <p:nvPr>
            <p:ph type="title" hasCustomPrompt="1"/>
          </p:nvPr>
        </p:nvSpPr>
        <p:spPr>
          <a:xfrm>
            <a:off x="777241"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5" name="Graphic 4">
            <a:extLst>
              <a:ext uri="{FF2B5EF4-FFF2-40B4-BE49-F238E27FC236}">
                <a16:creationId xmlns="" xmlns:a16="http://schemas.microsoft.com/office/drawing/2014/main" id="{2095D1D4-8CA3-4CA3-825D-088EDB51A8AE}"/>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 xmlns:a16="http://schemas.microsoft.com/office/drawing/2014/main" id="{2DB5E70B-ECC9-4800-9DC0-5897EF3F16AB}"/>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 xmlns:a16="http://schemas.microsoft.com/office/drawing/2014/main" id="{18AF4189-33DF-9B46-9624-C722FCE07DB4}"/>
              </a:ext>
            </a:extLst>
          </p:cNvPr>
          <p:cNvSpPr>
            <a:spLocks noGrp="1"/>
          </p:cNvSpPr>
          <p:nvPr>
            <p:ph type="body" sz="quarter" idx="13" hasCustomPrompt="1"/>
          </p:nvPr>
        </p:nvSpPr>
        <p:spPr>
          <a:xfrm>
            <a:off x="774032" y="2225394"/>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 xmlns:a16="http://schemas.microsoft.com/office/drawing/2014/main" id="{10000CCD-6AFF-4E65-8858-5502306E5811}"/>
              </a:ext>
            </a:extLst>
          </p:cNvPr>
          <p:cNvSpPr>
            <a:spLocks noGrp="1"/>
          </p:cNvSpPr>
          <p:nvPr>
            <p:ph type="body" sz="quarter" idx="13" hasCustomPrompt="1"/>
          </p:nvPr>
        </p:nvSpPr>
        <p:spPr>
          <a:xfrm>
            <a:off x="855578" y="1974209"/>
            <a:ext cx="882687"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 xmlns:a16="http://schemas.microsoft.com/office/drawing/2014/main" id="{D5D777E5-98F6-416A-8D23-3399269D85CB}"/>
              </a:ext>
            </a:extLst>
          </p:cNvPr>
          <p:cNvSpPr>
            <a:spLocks noGrp="1"/>
          </p:cNvSpPr>
          <p:nvPr>
            <p:ph type="body" sz="quarter" idx="14"/>
          </p:nvPr>
        </p:nvSpPr>
        <p:spPr>
          <a:xfrm>
            <a:off x="1442535" y="1998211"/>
            <a:ext cx="3103111"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3" name="Text Placeholder 21">
            <a:extLst>
              <a:ext uri="{FF2B5EF4-FFF2-40B4-BE49-F238E27FC236}">
                <a16:creationId xmlns="" xmlns:a16="http://schemas.microsoft.com/office/drawing/2014/main" id="{C979BADF-99B5-4C91-AAE5-FC2C4DBEDE20}"/>
              </a:ext>
            </a:extLst>
          </p:cNvPr>
          <p:cNvSpPr>
            <a:spLocks noGrp="1"/>
          </p:cNvSpPr>
          <p:nvPr>
            <p:ph type="body" sz="quarter" idx="15" hasCustomPrompt="1"/>
          </p:nvPr>
        </p:nvSpPr>
        <p:spPr>
          <a:xfrm>
            <a:off x="4820642" y="1974209"/>
            <a:ext cx="882687"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 xmlns:a16="http://schemas.microsoft.com/office/drawing/2014/main" id="{6706F6A2-1599-4D73-9288-3ECEACDDCAEA}"/>
              </a:ext>
            </a:extLst>
          </p:cNvPr>
          <p:cNvSpPr>
            <a:spLocks noGrp="1"/>
          </p:cNvSpPr>
          <p:nvPr>
            <p:ph type="body" sz="quarter" idx="16"/>
          </p:nvPr>
        </p:nvSpPr>
        <p:spPr>
          <a:xfrm>
            <a:off x="5477939" y="1998211"/>
            <a:ext cx="2243919"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5" name="Text Placeholder 21">
            <a:extLst>
              <a:ext uri="{FF2B5EF4-FFF2-40B4-BE49-F238E27FC236}">
                <a16:creationId xmlns="" xmlns:a16="http://schemas.microsoft.com/office/drawing/2014/main" id="{BAE5E245-1702-4722-895D-0808BB0A868A}"/>
              </a:ext>
            </a:extLst>
          </p:cNvPr>
          <p:cNvSpPr>
            <a:spLocks noGrp="1"/>
          </p:cNvSpPr>
          <p:nvPr>
            <p:ph type="body" sz="quarter" idx="17" hasCustomPrompt="1"/>
          </p:nvPr>
        </p:nvSpPr>
        <p:spPr>
          <a:xfrm>
            <a:off x="7906755" y="1991988"/>
            <a:ext cx="882687"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 xmlns:a16="http://schemas.microsoft.com/office/drawing/2014/main" id="{3701E665-3CED-413C-BAC6-CE003B1494EA}"/>
              </a:ext>
            </a:extLst>
          </p:cNvPr>
          <p:cNvSpPr>
            <a:spLocks noGrp="1"/>
          </p:cNvSpPr>
          <p:nvPr>
            <p:ph type="body" sz="quarter" idx="18"/>
          </p:nvPr>
        </p:nvSpPr>
        <p:spPr>
          <a:xfrm>
            <a:off x="8564053" y="2015990"/>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Click to edit Master text styles</a:t>
            </a:r>
          </a:p>
        </p:txBody>
      </p:sp>
      <p:sp>
        <p:nvSpPr>
          <p:cNvPr id="37" name="Text Placeholder 24">
            <a:extLst>
              <a:ext uri="{FF2B5EF4-FFF2-40B4-BE49-F238E27FC236}">
                <a16:creationId xmlns="" xmlns:a16="http://schemas.microsoft.com/office/drawing/2014/main" id="{E01406B4-D44B-4D1E-91F3-D87541EAD4CE}"/>
              </a:ext>
            </a:extLst>
          </p:cNvPr>
          <p:cNvSpPr>
            <a:spLocks noGrp="1"/>
          </p:cNvSpPr>
          <p:nvPr>
            <p:ph type="body" sz="quarter" idx="19"/>
          </p:nvPr>
        </p:nvSpPr>
        <p:spPr>
          <a:xfrm>
            <a:off x="1020061"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8" name="Text Placeholder 24">
            <a:extLst>
              <a:ext uri="{FF2B5EF4-FFF2-40B4-BE49-F238E27FC236}">
                <a16:creationId xmlns="" xmlns:a16="http://schemas.microsoft.com/office/drawing/2014/main" id="{9AAD5CF9-9A59-4C5F-8C29-B92AD6012119}"/>
              </a:ext>
            </a:extLst>
          </p:cNvPr>
          <p:cNvSpPr>
            <a:spLocks noGrp="1"/>
          </p:cNvSpPr>
          <p:nvPr>
            <p:ph type="body" sz="quarter" idx="20"/>
          </p:nvPr>
        </p:nvSpPr>
        <p:spPr>
          <a:xfrm>
            <a:off x="2718685"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39" name="Text Placeholder 24">
            <a:extLst>
              <a:ext uri="{FF2B5EF4-FFF2-40B4-BE49-F238E27FC236}">
                <a16:creationId xmlns="" xmlns:a16="http://schemas.microsoft.com/office/drawing/2014/main" id="{C6725172-65CC-4645-B23F-E77886468F31}"/>
              </a:ext>
            </a:extLst>
          </p:cNvPr>
          <p:cNvSpPr>
            <a:spLocks noGrp="1"/>
          </p:cNvSpPr>
          <p:nvPr>
            <p:ph type="body" sz="quarter" idx="21"/>
          </p:nvPr>
        </p:nvSpPr>
        <p:spPr>
          <a:xfrm>
            <a:off x="4794794"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0" name="Text Placeholder 24">
            <a:extLst>
              <a:ext uri="{FF2B5EF4-FFF2-40B4-BE49-F238E27FC236}">
                <a16:creationId xmlns="" xmlns:a16="http://schemas.microsoft.com/office/drawing/2014/main" id="{0EA5E6CA-5C78-4B75-BA22-59750E7D4501}"/>
              </a:ext>
            </a:extLst>
          </p:cNvPr>
          <p:cNvSpPr>
            <a:spLocks noGrp="1"/>
          </p:cNvSpPr>
          <p:nvPr>
            <p:ph type="body" sz="quarter" idx="22"/>
          </p:nvPr>
        </p:nvSpPr>
        <p:spPr>
          <a:xfrm>
            <a:off x="7876957"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Click to edit Master text styles</a:t>
            </a:r>
          </a:p>
        </p:txBody>
      </p:sp>
      <p:sp>
        <p:nvSpPr>
          <p:cNvPr id="41" name="Text Placeholder 24">
            <a:extLst>
              <a:ext uri="{FF2B5EF4-FFF2-40B4-BE49-F238E27FC236}">
                <a16:creationId xmlns="" xmlns:a16="http://schemas.microsoft.com/office/drawing/2014/main" id="{E1C61752-F57C-4FBF-93F3-06F43CCA43C8}"/>
              </a:ext>
            </a:extLst>
          </p:cNvPr>
          <p:cNvSpPr>
            <a:spLocks noGrp="1"/>
          </p:cNvSpPr>
          <p:nvPr>
            <p:ph type="body" sz="quarter" idx="23"/>
          </p:nvPr>
        </p:nvSpPr>
        <p:spPr>
          <a:xfrm>
            <a:off x="1284134" y="5751926"/>
            <a:ext cx="9623735" cy="470478"/>
          </a:xfrm>
        </p:spPr>
        <p:txBody>
          <a:bodyPr>
            <a:normAutofit/>
          </a:bodyPr>
          <a:lstStyle>
            <a:lvl1pPr marL="0" indent="0" algn="ctr">
              <a:buNone/>
              <a:defRPr sz="1600" b="0">
                <a:solidFill>
                  <a:schemeClr val="tx2"/>
                </a:solidFill>
                <a:latin typeface="+mn-lt"/>
              </a:defRPr>
            </a:lvl1pPr>
          </a:lstStyle>
          <a:p>
            <a:pPr lvl="0"/>
            <a:r>
              <a:rPr lang="en-US" smtClean="0"/>
              <a:t>Click to edit Master text styles</a:t>
            </a:r>
          </a:p>
        </p:txBody>
      </p:sp>
      <p:sp>
        <p:nvSpPr>
          <p:cNvPr id="42" name="Text Placeholder 24">
            <a:extLst>
              <a:ext uri="{FF2B5EF4-FFF2-40B4-BE49-F238E27FC236}">
                <a16:creationId xmlns="" xmlns:a16="http://schemas.microsoft.com/office/drawing/2014/main" id="{E0232175-FB97-4039-8136-B9DD27441C05}"/>
              </a:ext>
            </a:extLst>
          </p:cNvPr>
          <p:cNvSpPr>
            <a:spLocks noGrp="1"/>
          </p:cNvSpPr>
          <p:nvPr>
            <p:ph type="body" sz="quarter" idx="24"/>
          </p:nvPr>
        </p:nvSpPr>
        <p:spPr>
          <a:xfrm>
            <a:off x="4794793" y="4893792"/>
            <a:ext cx="2599199"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3" name="Text Placeholder 24">
            <a:extLst>
              <a:ext uri="{FF2B5EF4-FFF2-40B4-BE49-F238E27FC236}">
                <a16:creationId xmlns="" xmlns:a16="http://schemas.microsoft.com/office/drawing/2014/main" id="{6E5262C3-0603-403F-AB36-FB4EB9FC7BCB}"/>
              </a:ext>
            </a:extLst>
          </p:cNvPr>
          <p:cNvSpPr>
            <a:spLocks noGrp="1"/>
          </p:cNvSpPr>
          <p:nvPr>
            <p:ph type="body" sz="quarter" idx="25"/>
          </p:nvPr>
        </p:nvSpPr>
        <p:spPr>
          <a:xfrm>
            <a:off x="7890714" y="4893792"/>
            <a:ext cx="3712665" cy="615026"/>
          </a:xfrm>
        </p:spPr>
        <p:txBody>
          <a:bodyPr>
            <a:normAutofit/>
          </a:bodyPr>
          <a:lstStyle>
            <a:lvl1pPr marL="0" indent="0">
              <a:buNone/>
              <a:defRPr sz="1600" b="0">
                <a:solidFill>
                  <a:schemeClr val="bg2"/>
                </a:solidFill>
                <a:latin typeface="+mn-lt"/>
              </a:defRPr>
            </a:lvl1pPr>
          </a:lstStyle>
          <a:p>
            <a:pPr lvl="0"/>
            <a:r>
              <a:rPr lang="en-US" smtClean="0"/>
              <a:t>Click to edit Master text styles</a:t>
            </a:r>
          </a:p>
        </p:txBody>
      </p:sp>
      <p:sp>
        <p:nvSpPr>
          <p:cNvPr id="44" name="Picture Placeholder 12">
            <a:extLst>
              <a:ext uri="{FF2B5EF4-FFF2-40B4-BE49-F238E27FC236}">
                <a16:creationId xmlns="" xmlns:a16="http://schemas.microsoft.com/office/drawing/2014/main" id="{D2FBACFC-8B68-4A37-95A4-26BE5A23D759}"/>
              </a:ext>
            </a:extLst>
          </p:cNvPr>
          <p:cNvSpPr>
            <a:spLocks noGrp="1"/>
          </p:cNvSpPr>
          <p:nvPr>
            <p:ph type="pic" sz="quarter" idx="37"/>
          </p:nvPr>
        </p:nvSpPr>
        <p:spPr>
          <a:xfrm>
            <a:off x="1020057"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 xmlns:a16="http://schemas.microsoft.com/office/drawing/2014/main" id="{5A6A36C6-8489-4333-927A-141D8F98AE50}"/>
              </a:ext>
            </a:extLst>
          </p:cNvPr>
          <p:cNvSpPr>
            <a:spLocks noGrp="1"/>
          </p:cNvSpPr>
          <p:nvPr>
            <p:ph type="pic" sz="quarter" idx="43"/>
          </p:nvPr>
        </p:nvSpPr>
        <p:spPr>
          <a:xfrm>
            <a:off x="4794794"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 xmlns:a16="http://schemas.microsoft.com/office/drawing/2014/main" id="{BB58C539-3FDE-4755-BEB4-C953AA292673}"/>
              </a:ext>
            </a:extLst>
          </p:cNvPr>
          <p:cNvSpPr>
            <a:spLocks noGrp="1"/>
          </p:cNvSpPr>
          <p:nvPr>
            <p:ph type="title" hasCustomPrompt="1"/>
          </p:nvPr>
        </p:nvSpPr>
        <p:spPr>
          <a:xfrm>
            <a:off x="774034"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 xmlns:a16="http://schemas.microsoft.com/office/drawing/2014/main" id="{8EDA54DA-ED01-4416-96BF-C8968F4684B4}"/>
              </a:ext>
            </a:extLst>
          </p:cNvPr>
          <p:cNvSpPr/>
          <p:nvPr/>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9D8367A5-C050-47FB-A1BD-54CD13DE3A0F}"/>
              </a:ext>
            </a:extLst>
          </p:cNvPr>
          <p:cNvSpPr>
            <a:spLocks noGrp="1"/>
          </p:cNvSpPr>
          <p:nvPr>
            <p:ph type="pic" sz="quarter" idx="16"/>
          </p:nvPr>
        </p:nvSpPr>
        <p:spPr>
          <a:xfrm>
            <a:off x="5519739"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4" name="Text Placeholder 14">
            <a:extLst>
              <a:ext uri="{FF2B5EF4-FFF2-40B4-BE49-F238E27FC236}">
                <a16:creationId xmlns="" xmlns:a16="http://schemas.microsoft.com/office/drawing/2014/main" id="{302F0820-F94A-40EF-B3BE-26CD0CB55173}"/>
              </a:ext>
            </a:extLst>
          </p:cNvPr>
          <p:cNvSpPr>
            <a:spLocks noGrp="1"/>
          </p:cNvSpPr>
          <p:nvPr>
            <p:ph type="body" sz="quarter" idx="15"/>
          </p:nvPr>
        </p:nvSpPr>
        <p:spPr>
          <a:xfrm>
            <a:off x="774032" y="3074531"/>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21" name="Title 1">
            <a:extLst>
              <a:ext uri="{FF2B5EF4-FFF2-40B4-BE49-F238E27FC236}">
                <a16:creationId xmlns=""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 xmlns:a16="http://schemas.microsoft.com/office/drawing/2014/main" id="{A1867536-E941-4FED-8B68-2609143C2A78}"/>
              </a:ext>
            </a:extLst>
          </p:cNvPr>
          <p:cNvSpPr>
            <a:spLocks noGrp="1"/>
          </p:cNvSpPr>
          <p:nvPr>
            <p:ph type="body" sz="quarter" idx="13" hasCustomPrompt="1"/>
          </p:nvPr>
        </p:nvSpPr>
        <p:spPr>
          <a:xfrm>
            <a:off x="774032" y="2225394"/>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 xmlns:a16="http://schemas.microsoft.com/office/drawing/2014/main" id="{7D57D3C0-DF85-4866-AC4B-ED6A0F6963A5}"/>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 xmlns:a16="http://schemas.microsoft.com/office/drawing/2014/main" id="{FA387E18-8CE1-1648-81B1-6F1A0F183C30}"/>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6" name="Text Placeholder 14">
            <a:extLst>
              <a:ext uri="{FF2B5EF4-FFF2-40B4-BE49-F238E27FC236}">
                <a16:creationId xmlns="" xmlns:a16="http://schemas.microsoft.com/office/drawing/2014/main" id="{E7F180F3-53B1-4A31-82A4-E6F9B5D8D8A3}"/>
              </a:ext>
            </a:extLst>
          </p:cNvPr>
          <p:cNvSpPr>
            <a:spLocks noGrp="1"/>
          </p:cNvSpPr>
          <p:nvPr>
            <p:ph type="body" sz="quarter" idx="15"/>
          </p:nvPr>
        </p:nvSpPr>
        <p:spPr>
          <a:xfrm>
            <a:off x="6881206" y="3090574"/>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Click to edit Master text styles</a:t>
            </a:r>
          </a:p>
        </p:txBody>
      </p:sp>
      <p:sp>
        <p:nvSpPr>
          <p:cNvPr id="17" name="Title 1">
            <a:extLst>
              <a:ext uri="{FF2B5EF4-FFF2-40B4-BE49-F238E27FC236}">
                <a16:creationId xmlns="" xmlns:a16="http://schemas.microsoft.com/office/drawing/2014/main" id="{BD523330-9E96-4C6E-B5A4-6B543D365FA1}"/>
              </a:ext>
            </a:extLst>
          </p:cNvPr>
          <p:cNvSpPr>
            <a:spLocks noGrp="1"/>
          </p:cNvSpPr>
          <p:nvPr>
            <p:ph type="title" hasCustomPrompt="1"/>
          </p:nvPr>
        </p:nvSpPr>
        <p:spPr>
          <a:xfrm>
            <a:off x="6881207"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 xmlns:a16="http://schemas.microsoft.com/office/drawing/2014/main" id="{1A08F6B3-0ADA-4ECF-8D25-7DFE4A36411B}"/>
              </a:ext>
            </a:extLst>
          </p:cNvPr>
          <p:cNvSpPr>
            <a:spLocks noGrp="1"/>
          </p:cNvSpPr>
          <p:nvPr>
            <p:ph type="body" sz="quarter" idx="13" hasCustomPrompt="1"/>
          </p:nvPr>
        </p:nvSpPr>
        <p:spPr>
          <a:xfrm>
            <a:off x="6881207" y="2241517"/>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 xmlns:a16="http://schemas.microsoft.com/office/drawing/2014/main" id="{5CCECBFE-3C2B-4492-BCDA-1EFEB5E3E092}"/>
              </a:ext>
            </a:extLst>
          </p:cNvPr>
          <p:cNvSpPr/>
          <p:nvPr/>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 xmlns:a16="http://schemas.microsoft.com/office/drawing/2014/main" id="{3441B044-38F8-49ED-845B-5D926C811447}"/>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Section Layout">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8" name="Text Placeholder 2">
            <a:extLst>
              <a:ext uri="{FF2B5EF4-FFF2-40B4-BE49-F238E27FC236}">
                <a16:creationId xmlns="" xmlns:a16="http://schemas.microsoft.com/office/drawing/2014/main" id="{03373955-AB5B-4186-8098-9DBA0AB2650E}"/>
              </a:ext>
            </a:extLst>
          </p:cNvPr>
          <p:cNvSpPr>
            <a:spLocks noGrp="1"/>
          </p:cNvSpPr>
          <p:nvPr>
            <p:ph type="body" idx="1" hasCustomPrompt="1"/>
          </p:nvPr>
        </p:nvSpPr>
        <p:spPr>
          <a:xfrm>
            <a:off x="774033" y="2993043"/>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 xmlns:a16="http://schemas.microsoft.com/office/drawing/2014/main" id="{23A3472E-32B4-4CAD-B5D0-420AA3FB4CE3}"/>
              </a:ext>
            </a:extLst>
          </p:cNvPr>
          <p:cNvSpPr>
            <a:spLocks noGrp="1"/>
          </p:cNvSpPr>
          <p:nvPr>
            <p:ph type="body" idx="18" hasCustomPrompt="1"/>
          </p:nvPr>
        </p:nvSpPr>
        <p:spPr>
          <a:xfrm>
            <a:off x="6627121" y="2993043"/>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 xmlns:a16="http://schemas.microsoft.com/office/drawing/2014/main" id="{1AEED068-3EA0-4BF4-875C-02473E9EB0CC}"/>
              </a:ext>
            </a:extLst>
          </p:cNvPr>
          <p:cNvSpPr>
            <a:spLocks noGrp="1"/>
          </p:cNvSpPr>
          <p:nvPr>
            <p:ph type="body" sz="quarter" idx="20"/>
          </p:nvPr>
        </p:nvSpPr>
        <p:spPr>
          <a:xfrm>
            <a:off x="774033" y="3563413"/>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2" name="Text Placeholder 26">
            <a:extLst>
              <a:ext uri="{FF2B5EF4-FFF2-40B4-BE49-F238E27FC236}">
                <a16:creationId xmlns="" xmlns:a16="http://schemas.microsoft.com/office/drawing/2014/main" id="{3590B9DA-A2DF-4AE1-9A98-C7B84F48C3A9}"/>
              </a:ext>
            </a:extLst>
          </p:cNvPr>
          <p:cNvSpPr>
            <a:spLocks noGrp="1"/>
          </p:cNvSpPr>
          <p:nvPr>
            <p:ph type="body" sz="quarter" idx="21"/>
          </p:nvPr>
        </p:nvSpPr>
        <p:spPr>
          <a:xfrm>
            <a:off x="6627122" y="3563413"/>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Click to edit Master text styles</a:t>
            </a:r>
          </a:p>
        </p:txBody>
      </p:sp>
      <p:sp>
        <p:nvSpPr>
          <p:cNvPr id="19" name="Graphic 4">
            <a:extLst>
              <a:ext uri="{FF2B5EF4-FFF2-40B4-BE49-F238E27FC236}">
                <a16:creationId xmlns="" xmlns:a16="http://schemas.microsoft.com/office/drawing/2014/main" id="{CC6E1909-954A-41BF-9CF4-2CB53F6862EF}"/>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3" y="2221994"/>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 xmlns:a16="http://schemas.microsoft.com/office/drawing/2014/main" id="{5E78F6F2-1702-E74A-86B2-0C42A30F3378}"/>
              </a:ext>
            </a:extLst>
          </p:cNvPr>
          <p:cNvSpPr/>
          <p:nvPr/>
        </p:nvSpPr>
        <p:spPr>
          <a:xfrm>
            <a:off x="-11173"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9" name="Graphic 4">
            <a:extLst>
              <a:ext uri="{FF2B5EF4-FFF2-40B4-BE49-F238E27FC236}">
                <a16:creationId xmlns="" xmlns:a16="http://schemas.microsoft.com/office/drawing/2014/main" id="{CC6E1909-954A-41BF-9CF4-2CB53F6862EF}"/>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 xmlns:a16="http://schemas.microsoft.com/office/drawing/2014/main" id="{68B512F2-EA3E-483F-B5D4-29DFD6C37B36}"/>
              </a:ext>
            </a:extLst>
          </p:cNvPr>
          <p:cNvSpPr>
            <a:spLocks noGrp="1"/>
          </p:cNvSpPr>
          <p:nvPr>
            <p:ph type="chart" sz="quarter" idx="32"/>
          </p:nvPr>
        </p:nvSpPr>
        <p:spPr>
          <a:xfrm>
            <a:off x="6096001" y="1246190"/>
            <a:ext cx="5170035"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 xmlns:a16="http://schemas.microsoft.com/office/drawing/2014/main" id="{AD58E79F-20BB-644D-8C49-25B57E347DE6}"/>
              </a:ext>
            </a:extLst>
          </p:cNvPr>
          <p:cNvSpPr>
            <a:spLocks noGrp="1"/>
          </p:cNvSpPr>
          <p:nvPr>
            <p:ph type="title" hasCustomPrompt="1"/>
          </p:nvPr>
        </p:nvSpPr>
        <p:spPr>
          <a:xfrm>
            <a:off x="774032" y="1317175"/>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 xmlns:a16="http://schemas.microsoft.com/office/drawing/2014/main" id="{EF8E92E6-C1C9-854A-93EE-FD201AF050FC}"/>
              </a:ext>
            </a:extLst>
          </p:cNvPr>
          <p:cNvSpPr>
            <a:spLocks noGrp="1"/>
          </p:cNvSpPr>
          <p:nvPr>
            <p:ph type="body" sz="quarter" idx="13" hasCustomPrompt="1"/>
          </p:nvPr>
        </p:nvSpPr>
        <p:spPr>
          <a:xfrm>
            <a:off x="774032" y="3198230"/>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 xmlns:a16="http://schemas.microsoft.com/office/drawing/2014/main" id="{C1F625F0-F98F-D244-9020-86C86C287112}"/>
              </a:ext>
            </a:extLst>
          </p:cNvPr>
          <p:cNvSpPr/>
          <p:nvPr/>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grpSp>
        <p:nvGrpSpPr>
          <p:cNvPr id="2" name="Graphic 1">
            <a:extLst>
              <a:ext uri="{FF2B5EF4-FFF2-40B4-BE49-F238E27FC236}">
                <a16:creationId xmlns=""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9" name="Graphic 4">
            <a:extLst>
              <a:ext uri="{FF2B5EF4-FFF2-40B4-BE49-F238E27FC236}">
                <a16:creationId xmlns="" xmlns:a16="http://schemas.microsoft.com/office/drawing/2014/main" id="{CC6E1909-954A-41BF-9CF4-2CB53F6862EF}"/>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 xmlns:a16="http://schemas.microsoft.com/office/drawing/2014/main" id="{9845E736-FB54-4B3D-821B-60C0AB9E1A53}"/>
              </a:ext>
            </a:extLst>
          </p:cNvPr>
          <p:cNvSpPr>
            <a:spLocks noGrp="1"/>
          </p:cNvSpPr>
          <p:nvPr>
            <p:ph type="title" hasCustomPrompt="1"/>
          </p:nvPr>
        </p:nvSpPr>
        <p:spPr>
          <a:xfrm>
            <a:off x="774032" y="1317175"/>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 xmlns:a16="http://schemas.microsoft.com/office/drawing/2014/main" id="{AFF98BA6-47F6-4796-B970-98EE605E8156}"/>
              </a:ext>
            </a:extLst>
          </p:cNvPr>
          <p:cNvSpPr>
            <a:spLocks noGrp="1"/>
          </p:cNvSpPr>
          <p:nvPr>
            <p:ph type="body" sz="quarter" idx="13" hasCustomPrompt="1"/>
          </p:nvPr>
        </p:nvSpPr>
        <p:spPr>
          <a:xfrm>
            <a:off x="774032" y="3198230"/>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 xmlns:a16="http://schemas.microsoft.com/office/drawing/2014/main" id="{C8EF6174-FF5D-41C2-BF6B-9D6ECB281A1D}"/>
              </a:ext>
            </a:extLst>
          </p:cNvPr>
          <p:cNvSpPr/>
          <p:nvPr/>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 xmlns:a16="http://schemas.microsoft.com/office/drawing/2014/main" id="{D45BCEDF-86BB-41E2-9F09-5D3014AD1C45}"/>
              </a:ext>
            </a:extLst>
          </p:cNvPr>
          <p:cNvSpPr>
            <a:spLocks noGrp="1"/>
          </p:cNvSpPr>
          <p:nvPr>
            <p:ph type="tbl" sz="quarter" idx="17"/>
          </p:nvPr>
        </p:nvSpPr>
        <p:spPr>
          <a:xfrm>
            <a:off x="4715791" y="1591501"/>
            <a:ext cx="6561139"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E694C388-14E9-4848-A715-72B7DC6AF548}"/>
              </a:ext>
            </a:extLst>
          </p:cNvPr>
          <p:cNvSpPr>
            <a:spLocks noGrp="1"/>
          </p:cNvSpPr>
          <p:nvPr>
            <p:ph type="pic" sz="quarter" idx="14"/>
          </p:nvPr>
        </p:nvSpPr>
        <p:spPr>
          <a:xfrm>
            <a:off x="12702"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20" name="Title 1">
            <a:extLst>
              <a:ext uri="{FF2B5EF4-FFF2-40B4-BE49-F238E27FC236}">
                <a16:creationId xmlns="" xmlns:a16="http://schemas.microsoft.com/office/drawing/2014/main" id="{BFD7B55F-CFD3-4921-BB2A-B14EB4E36369}"/>
              </a:ext>
            </a:extLst>
          </p:cNvPr>
          <p:cNvSpPr>
            <a:spLocks noGrp="1"/>
          </p:cNvSpPr>
          <p:nvPr>
            <p:ph type="title" hasCustomPrompt="1"/>
          </p:nvPr>
        </p:nvSpPr>
        <p:spPr>
          <a:xfrm>
            <a:off x="774033" y="1033272"/>
            <a:ext cx="10514999"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 xmlns:a16="http://schemas.microsoft.com/office/drawing/2014/main" id="{932204AA-73EE-4F85-898B-E747C5ACC051}"/>
              </a:ext>
            </a:extLst>
          </p:cNvPr>
          <p:cNvSpPr>
            <a:spLocks noGrp="1"/>
          </p:cNvSpPr>
          <p:nvPr>
            <p:ph type="body" sz="quarter" idx="13" hasCustomPrompt="1"/>
          </p:nvPr>
        </p:nvSpPr>
        <p:spPr>
          <a:xfrm>
            <a:off x="774033" y="1880796"/>
            <a:ext cx="10518599"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 xmlns:a16="http://schemas.microsoft.com/office/drawing/2014/main" id="{38541361-4795-490E-8165-B4A338F8231D}"/>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 xmlns:a16="http://schemas.microsoft.com/office/drawing/2014/main" id="{B72E78DA-7F75-294B-AECF-F02F6C41615D}"/>
              </a:ext>
            </a:extLst>
          </p:cNvPr>
          <p:cNvSpPr txBox="1"/>
          <p:nvPr/>
        </p:nvSpPr>
        <p:spPr>
          <a:xfrm>
            <a:off x="327547" y="3002507"/>
            <a:ext cx="184731" cy="369332"/>
          </a:xfrm>
          <a:prstGeom prst="rect">
            <a:avLst/>
          </a:prstGeom>
          <a:noFill/>
        </p:spPr>
        <p:txBody>
          <a:bodyPr wrap="none" rtlCol="0">
            <a:spAutoFit/>
          </a:bodyPr>
          <a:lstStyle/>
          <a:p>
            <a:endParaRPr lang="en-US" dirty="0"/>
          </a:p>
        </p:txBody>
      </p:sp>
    </p:spTree>
    <p:extLst>
      <p:ext uri="{BB962C8B-B14F-4D97-AF65-F5344CB8AC3E}">
        <p14:creationId xmlns=""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edia Layout">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25F5D581-F5B0-4701-B187-0D4FAB44900C}"/>
              </a:ext>
            </a:extLst>
          </p:cNvPr>
          <p:cNvSpPr/>
          <p:nvPr/>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 xmlns:a16="http://schemas.microsoft.com/office/drawing/2014/main" id="{0E5F41AB-E2B9-45DD-B1C7-9F4DBA4946B9}"/>
              </a:ext>
            </a:extLst>
          </p:cNvPr>
          <p:cNvSpPr/>
          <p:nvPr/>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 xmlns:a16="http://schemas.microsoft.com/office/drawing/2014/main" id="{906ADBD7-8355-4951-B459-EC284BCE83AA}"/>
              </a:ext>
            </a:extLst>
          </p:cNvPr>
          <p:cNvSpPr>
            <a:spLocks noGrp="1"/>
          </p:cNvSpPr>
          <p:nvPr>
            <p:ph type="sldNum" sz="quarter" idx="10"/>
          </p:nvPr>
        </p:nvSpPr>
        <p:spPr/>
        <p:txBody>
          <a:bodyPr/>
          <a:lstStyle/>
          <a:p>
            <a:fld id="{2262F35C-F606-4ADC-8E3C-B52D78FDEBE5}" type="slidenum">
              <a:rPr lang="en-IN" smtClean="0"/>
              <a:pPr/>
              <a:t>‹#›</a:t>
            </a:fld>
            <a:endParaRPr lang="en-IN"/>
          </a:p>
        </p:txBody>
      </p:sp>
      <p:sp>
        <p:nvSpPr>
          <p:cNvPr id="14" name="Title 1">
            <a:extLst>
              <a:ext uri="{FF2B5EF4-FFF2-40B4-BE49-F238E27FC236}">
                <a16:creationId xmlns="" xmlns:a16="http://schemas.microsoft.com/office/drawing/2014/main" id="{4510C334-F1CE-4CEF-ADC6-D1BADB9947D6}"/>
              </a:ext>
            </a:extLst>
          </p:cNvPr>
          <p:cNvSpPr>
            <a:spLocks noGrp="1"/>
          </p:cNvSpPr>
          <p:nvPr>
            <p:ph type="title" hasCustomPrompt="1"/>
          </p:nvPr>
        </p:nvSpPr>
        <p:spPr>
          <a:xfrm>
            <a:off x="838200" y="156581"/>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 xmlns:a16="http://schemas.microsoft.com/office/drawing/2014/main" id="{C7654E36-50FF-425E-B595-F3957610B5D8}"/>
              </a:ext>
            </a:extLst>
          </p:cNvPr>
          <p:cNvSpPr/>
          <p:nvPr/>
        </p:nvSpPr>
        <p:spPr>
          <a:xfrm>
            <a:off x="11292631"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9475097E-EB08-4475-9112-275B8402794C}"/>
              </a:ext>
            </a:extLst>
          </p:cNvPr>
          <p:cNvSpPr>
            <a:spLocks noGrp="1"/>
          </p:cNvSpPr>
          <p:nvPr>
            <p:ph type="sldNum" sz="quarter" idx="4"/>
          </p:nvPr>
        </p:nvSpPr>
        <p:spPr>
          <a:xfrm>
            <a:off x="10730161" y="6002374"/>
            <a:ext cx="549443" cy="365125"/>
          </a:xfrm>
          <a:prstGeom prst="rect">
            <a:avLst/>
          </a:prstGeom>
        </p:spPr>
        <p:txBody>
          <a:bodyPr vert="horz" lIns="91440" tIns="45720" rIns="91440" bIns="45720" rtlCol="0" anchor="ctr"/>
          <a:lstStyle>
            <a:lvl1pPr algn="r">
              <a:defRPr sz="1400">
                <a:solidFill>
                  <a:schemeClr val="tx2"/>
                </a:solidFill>
                <a:latin typeface="+mn-lt"/>
              </a:defRPr>
            </a:lvl1pPr>
          </a:lstStyle>
          <a:p>
            <a:fld id="{2262F35C-F606-4ADC-8E3C-B52D78FDEBE5}" type="slidenum">
              <a:rPr lang="en-IN" smtClean="0"/>
              <a:pPr/>
              <a:t>‹#›</a:t>
            </a:fld>
            <a:endParaRPr lang="en-IN"/>
          </a:p>
        </p:txBody>
      </p:sp>
      <p:sp>
        <p:nvSpPr>
          <p:cNvPr id="2" name="Title Placeholder 1">
            <a:extLst>
              <a:ext uri="{FF2B5EF4-FFF2-40B4-BE49-F238E27FC236}">
                <a16:creationId xmlns="" xmlns:a16="http://schemas.microsoft.com/office/drawing/2014/main" id="{A8DB6A3A-74E6-4FE2-8AD2-CEB070447182}"/>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 xmlns:a16="http://schemas.microsoft.com/office/drawing/2014/main" id="{BB1C2DC0-7E13-4A66-9F9B-371BA9C6E4F1}"/>
              </a:ext>
            </a:extLst>
          </p:cNvPr>
          <p:cNvSpPr>
            <a:spLocks noGrp="1"/>
          </p:cNvSpPr>
          <p:nvPr>
            <p:ph type="dt" sz="half" idx="2"/>
          </p:nvPr>
        </p:nvSpPr>
        <p:spPr>
          <a:xfrm>
            <a:off x="4724400" y="6002374"/>
            <a:ext cx="2743200" cy="365125"/>
          </a:xfrm>
          <a:prstGeom prst="rect">
            <a:avLst/>
          </a:prstGeom>
        </p:spPr>
        <p:txBody>
          <a:bodyPr vert="horz" lIns="91440" tIns="45720" rIns="91440" bIns="45720" rtlCol="0" anchor="ctr"/>
          <a:lstStyle>
            <a:lvl1pPr algn="ctr">
              <a:defRPr sz="1400">
                <a:solidFill>
                  <a:schemeClr val="bg2"/>
                </a:solidFill>
              </a:defRPr>
            </a:lvl1pPr>
          </a:lstStyle>
          <a:p>
            <a:fld id="{C44717A9-3B3E-4604-98B0-B2835A57A8EB}" type="datetimeFigureOut">
              <a:rPr lang="en-IN" smtClean="0"/>
              <a:pPr/>
              <a:t>03-04-2021</a:t>
            </a:fld>
            <a:endParaRPr lang="en-IN"/>
          </a:p>
        </p:txBody>
      </p:sp>
      <p:sp>
        <p:nvSpPr>
          <p:cNvPr id="11" name="Footer Placeholder 4">
            <a:extLst>
              <a:ext uri="{FF2B5EF4-FFF2-40B4-BE49-F238E27FC236}">
                <a16:creationId xmlns="" xmlns:a16="http://schemas.microsoft.com/office/drawing/2014/main" id="{1F296578-6D40-435B-861E-0904DDC10B7C}"/>
              </a:ext>
            </a:extLst>
          </p:cNvPr>
          <p:cNvSpPr>
            <a:spLocks noGrp="1"/>
          </p:cNvSpPr>
          <p:nvPr>
            <p:ph type="ftr" sz="quarter" idx="3"/>
          </p:nvPr>
        </p:nvSpPr>
        <p:spPr>
          <a:xfrm>
            <a:off x="838201" y="6002374"/>
            <a:ext cx="3398763" cy="365125"/>
          </a:xfrm>
          <a:prstGeom prst="rect">
            <a:avLst/>
          </a:prstGeom>
        </p:spPr>
        <p:txBody>
          <a:bodyPr vert="horz" lIns="91440" tIns="45720" rIns="91440" bIns="45720" rtlCol="0" anchor="ctr"/>
          <a:lstStyle>
            <a:lvl1pPr algn="l">
              <a:defRPr sz="1400">
                <a:solidFill>
                  <a:schemeClr val="bg2"/>
                </a:solidFill>
              </a:defRPr>
            </a:lvl1pPr>
          </a:lstStyle>
          <a:p>
            <a:endParaRPr lang="en-IN"/>
          </a:p>
        </p:txBody>
      </p:sp>
    </p:spTree>
    <p:extLst>
      <p:ext uri="{BB962C8B-B14F-4D97-AF65-F5344CB8AC3E}">
        <p14:creationId xmlns=""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 id="2147484065" r:id="rId14"/>
    <p:sldLayoutId id="2147484066" r:id="rId15"/>
    <p:sldLayoutId id="2147484067" r:id="rId16"/>
    <p:sldLayoutId id="2147484068" r:id="rId17"/>
    <p:sldLayoutId id="2147484069" r:id="rId18"/>
    <p:sldLayoutId id="2147484070" r:id="rId19"/>
    <p:sldLayoutId id="2147484071" r:id="rId20"/>
  </p:sldLayoutIdLst>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en.wikipedia.org/wiki/United_States_Census_Bureau" TargetMode="External"/><Relationship Id="rId7" Type="http://schemas.openxmlformats.org/officeDocument/2006/relationships/hyperlink" Target="https://en.wikipedia.org/wiki/Spatial_anti-aliasing" TargetMode="External"/><Relationship Id="rId2" Type="http://schemas.openxmlformats.org/officeDocument/2006/relationships/hyperlink" Target="https://en.wikipedia.org/wiki/National_Institute_of_Standards_and_Technology" TargetMode="External"/><Relationship Id="rId1" Type="http://schemas.openxmlformats.org/officeDocument/2006/relationships/slideLayout" Target="../slideLayouts/slideLayout16.xml"/><Relationship Id="rId6" Type="http://schemas.openxmlformats.org/officeDocument/2006/relationships/hyperlink" Target="https://en.wikipedia.org/wiki/Normalization_(image_processing)" TargetMode="External"/><Relationship Id="rId5" Type="http://schemas.openxmlformats.org/officeDocument/2006/relationships/hyperlink" Target="https://en.wikipedia.org/wiki/High_school" TargetMode="External"/><Relationship Id="rId4" Type="http://schemas.openxmlformats.org/officeDocument/2006/relationships/hyperlink" Target="https://en.wikipedia.org/wiki/Americans"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912" y="0"/>
            <a:ext cx="6640712" cy="1078173"/>
          </a:xfrm>
          <a:ln>
            <a:solidFill>
              <a:srgbClr val="0070C0"/>
            </a:solidFill>
          </a:ln>
          <a:effectLst>
            <a:glow rad="139700">
              <a:schemeClr val="accent5">
                <a:satMod val="175000"/>
                <a:alpha val="40000"/>
              </a:schemeClr>
            </a:glow>
            <a:reflection blurRad="6350" stA="50000" endA="295" endPos="92000" dist="101600" dir="5400000" sy="-100000" algn="bl" rotWithShape="0"/>
          </a:effectLst>
        </p:spPr>
        <p:txBody>
          <a:bodyPr/>
          <a:lstStyle/>
          <a:p>
            <a:r>
              <a:rPr lang="en-US" sz="5400" i="1" u="sng" dirty="0" smtClean="0">
                <a:solidFill>
                  <a:srgbClr val="FF0000"/>
                </a:solidFill>
              </a:rPr>
              <a:t>MINI PROJECT</a:t>
            </a:r>
            <a:endParaRPr lang="en-US" sz="5400" i="1" dirty="0">
              <a:solidFill>
                <a:srgbClr val="FF0000"/>
              </a:solidFill>
            </a:endParaRPr>
          </a:p>
        </p:txBody>
      </p:sp>
      <p:sp>
        <p:nvSpPr>
          <p:cNvPr id="3" name="Subtitle 2"/>
          <p:cNvSpPr>
            <a:spLocks noGrp="1"/>
          </p:cNvSpPr>
          <p:nvPr>
            <p:ph type="subTitle" idx="1"/>
          </p:nvPr>
        </p:nvSpPr>
        <p:spPr>
          <a:xfrm>
            <a:off x="259307" y="1555845"/>
            <a:ext cx="11614246" cy="5117911"/>
          </a:xfrm>
          <a:ln>
            <a:noFill/>
          </a:ln>
        </p:spPr>
        <p:txBody>
          <a:bodyPr/>
          <a:lstStyle/>
          <a:p>
            <a:r>
              <a:rPr sz="3600" smtClean="0"/>
              <a:t> </a:t>
            </a:r>
            <a:r>
              <a:rPr sz="3600" u="dbl" smtClean="0"/>
              <a:t>Domain</a:t>
            </a:r>
            <a:r>
              <a:rPr sz="3600" smtClean="0"/>
              <a:t>: </a:t>
            </a:r>
          </a:p>
          <a:p>
            <a:r>
              <a:rPr sz="3600" smtClean="0">
                <a:solidFill>
                  <a:schemeClr val="bg2">
                    <a:lumMod val="60000"/>
                    <a:lumOff val="40000"/>
                  </a:schemeClr>
                </a:solidFill>
              </a:rPr>
              <a:t>                  </a:t>
            </a:r>
            <a:r>
              <a:rPr sz="3600" u="dotted" smtClean="0"/>
              <a:t>Machine Learning</a:t>
            </a:r>
          </a:p>
          <a:p>
            <a:r>
              <a:rPr lang="en-IN" sz="3600" u="dbl" dirty="0" smtClean="0"/>
              <a:t>Title:</a:t>
            </a:r>
            <a:endParaRPr sz="3600" u="dbl" smtClean="0"/>
          </a:p>
          <a:p>
            <a:pPr algn="r"/>
            <a:r>
              <a:rPr sz="3600" u="dotted" smtClean="0"/>
              <a:t>Handwritten Digit Recognition With Neural Networks</a:t>
            </a:r>
          </a:p>
          <a:p>
            <a:pPr algn="r"/>
            <a:endParaRPr lang="en-IN" sz="3200" dirty="0" smtClean="0"/>
          </a:p>
          <a:p>
            <a:pPr algn="r"/>
            <a:r>
              <a:rPr lang="en-IN" sz="3200" dirty="0" smtClean="0">
                <a:solidFill>
                  <a:srgbClr val="31DD09"/>
                </a:solidFill>
              </a:rPr>
              <a:t>By</a:t>
            </a:r>
          </a:p>
          <a:p>
            <a:pPr algn="r">
              <a:buFont typeface="Wingdings" pitchFamily="2" charset="2"/>
              <a:buChar char="v"/>
            </a:pPr>
            <a:r>
              <a:rPr lang="en-IN" sz="3200" dirty="0" err="1" smtClean="0">
                <a:solidFill>
                  <a:srgbClr val="31DD09"/>
                </a:solidFill>
              </a:rPr>
              <a:t>Poojasree</a:t>
            </a:r>
            <a:r>
              <a:rPr lang="en-IN" sz="3200" dirty="0" smtClean="0">
                <a:solidFill>
                  <a:srgbClr val="31DD09"/>
                </a:solidFill>
              </a:rPr>
              <a:t> SJ</a:t>
            </a:r>
          </a:p>
          <a:p>
            <a:pPr algn="r">
              <a:buFont typeface="Wingdings" pitchFamily="2" charset="2"/>
              <a:buChar char="v"/>
            </a:pPr>
            <a:r>
              <a:rPr lang="en-IN" sz="3200" dirty="0" err="1" smtClean="0">
                <a:solidFill>
                  <a:srgbClr val="31DD09"/>
                </a:solidFill>
              </a:rPr>
              <a:t>Vignesh</a:t>
            </a:r>
            <a:r>
              <a:rPr lang="en-IN" sz="3200" dirty="0" smtClean="0">
                <a:solidFill>
                  <a:srgbClr val="31DD09"/>
                </a:solidFill>
              </a:rPr>
              <a:t> C</a:t>
            </a:r>
          </a:p>
          <a:p>
            <a:pPr algn="r">
              <a:buFont typeface="Wingdings" pitchFamily="2" charset="2"/>
              <a:buChar char="v"/>
            </a:pPr>
            <a:r>
              <a:rPr lang="en-IN" sz="3200" dirty="0" err="1" smtClean="0">
                <a:solidFill>
                  <a:srgbClr val="31DD09"/>
                </a:solidFill>
              </a:rPr>
              <a:t>Ramani</a:t>
            </a:r>
            <a:r>
              <a:rPr lang="en-IN" sz="3200" dirty="0" smtClean="0">
                <a:solidFill>
                  <a:srgbClr val="31DD09"/>
                </a:solidFill>
              </a:rPr>
              <a:t> N</a:t>
            </a:r>
          </a:p>
        </p:txBody>
      </p:sp>
      <p:pic>
        <p:nvPicPr>
          <p:cNvPr id="4" name="Picture 3" descr="p1.jpg"/>
          <p:cNvPicPr>
            <a:picLocks noChangeAspect="1"/>
          </p:cNvPicPr>
          <p:nvPr/>
        </p:nvPicPr>
        <p:blipFill>
          <a:blip r:embed="rId2"/>
          <a:stretch>
            <a:fillRect/>
          </a:stretch>
        </p:blipFill>
        <p:spPr>
          <a:xfrm>
            <a:off x="646386" y="4233040"/>
            <a:ext cx="4918842" cy="23727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ight Arrow 4"/>
          <p:cNvSpPr/>
          <p:nvPr/>
        </p:nvSpPr>
        <p:spPr>
          <a:xfrm>
            <a:off x="2932386" y="4398577"/>
            <a:ext cx="1529255" cy="488733"/>
          </a:xfrm>
          <a:prstGeom prst="rightArrow">
            <a:avLst>
              <a:gd name="adj1" fmla="val 69355"/>
              <a:gd name="adj2" fmla="val 50000"/>
            </a:avLst>
          </a:prstGeom>
          <a:solidFill>
            <a:schemeClr val="bg2"/>
          </a:solidFill>
          <a:ln w="12700" cap="flat">
            <a:noFill/>
            <a:prstDash val="solid"/>
            <a:miter/>
          </a:ln>
        </p:spPr>
        <p:txBody>
          <a:bodyPr rtlCol="0" anchor="ctr"/>
          <a:lstStyle/>
          <a:p>
            <a:pPr algn="l"/>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79564" cy="45719"/>
          </a:xfrm>
        </p:spPr>
        <p:txBody>
          <a:bodyPr>
            <a:normAutofit fontScale="90000"/>
          </a:bodyPr>
          <a:lstStyle/>
          <a:p>
            <a:r>
              <a:rPr lang="en-IN" dirty="0" smtClean="0"/>
              <a:t>.</a:t>
            </a:r>
            <a:endParaRPr lang="en-US" dirty="0"/>
          </a:p>
        </p:txBody>
      </p:sp>
      <p:sp>
        <p:nvSpPr>
          <p:cNvPr id="3" name="Text Placeholder 2"/>
          <p:cNvSpPr>
            <a:spLocks noGrp="1"/>
          </p:cNvSpPr>
          <p:nvPr>
            <p:ph type="body" sz="half" idx="2"/>
          </p:nvPr>
        </p:nvSpPr>
        <p:spPr>
          <a:xfrm>
            <a:off x="-1" y="0"/>
            <a:ext cx="7252139" cy="6858000"/>
          </a:xfrm>
        </p:spPr>
        <p:txBody>
          <a:bodyPr>
            <a:normAutofit fontScale="77500" lnSpcReduction="20000"/>
          </a:bodyPr>
          <a:lstStyle/>
          <a:p>
            <a:pPr>
              <a:lnSpc>
                <a:spcPct val="160000"/>
              </a:lnSpc>
              <a:buClr>
                <a:srgbClr val="FF0000"/>
              </a:buClr>
              <a:buSzPct val="120000"/>
              <a:buFont typeface="Wingdings" pitchFamily="2" charset="2"/>
              <a:buChar char="v"/>
            </a:pPr>
            <a:r>
              <a:rPr lang="en-US" sz="2400" b="1" i="1" dirty="0" smtClean="0">
                <a:solidFill>
                  <a:srgbClr val="31DD09"/>
                </a:solidFill>
              </a:rPr>
              <a:t>MNIST database contains 60,000 training images of handwritten digits and 10,000 images for testing.</a:t>
            </a:r>
          </a:p>
          <a:p>
            <a:pPr>
              <a:lnSpc>
                <a:spcPct val="160000"/>
              </a:lnSpc>
              <a:buClr>
                <a:srgbClr val="FF0000"/>
              </a:buClr>
              <a:buSzPct val="120000"/>
              <a:buFont typeface="Wingdings" pitchFamily="2" charset="2"/>
              <a:buChar char="v"/>
            </a:pPr>
            <a:r>
              <a:rPr lang="en-US" sz="2400" b="1" i="1" dirty="0" smtClean="0">
                <a:solidFill>
                  <a:srgbClr val="31DD09"/>
                </a:solidFill>
              </a:rPr>
              <a:t>Half of the training set and half of the test set were taken</a:t>
            </a:r>
          </a:p>
          <a:p>
            <a:pPr>
              <a:lnSpc>
                <a:spcPct val="160000"/>
              </a:lnSpc>
              <a:buClr>
                <a:srgbClr val="FF0000"/>
              </a:buClr>
              <a:buSzPct val="120000"/>
            </a:pPr>
            <a:r>
              <a:rPr lang="en-US" sz="2400" b="1" i="1" dirty="0" smtClean="0">
                <a:solidFill>
                  <a:srgbClr val="31DD09"/>
                </a:solidFill>
              </a:rPr>
              <a:t> from NIST's training dataset, while the other half of the training set and the other half of the test set were taken from NIST's testing dataset</a:t>
            </a:r>
          </a:p>
          <a:p>
            <a:pPr>
              <a:lnSpc>
                <a:spcPct val="160000"/>
              </a:lnSpc>
              <a:buClr>
                <a:srgbClr val="FF0000"/>
              </a:buClr>
              <a:buSzPct val="120000"/>
              <a:buFont typeface="Wingdings" pitchFamily="2" charset="2"/>
              <a:buChar char="v"/>
            </a:pPr>
            <a:r>
              <a:rPr lang="en-US" sz="2400" b="1" i="1" dirty="0" smtClean="0">
                <a:solidFill>
                  <a:srgbClr val="31DD09"/>
                </a:solidFill>
              </a:rPr>
              <a:t>MNIST database has 10 different classes.</a:t>
            </a:r>
          </a:p>
          <a:p>
            <a:pPr>
              <a:lnSpc>
                <a:spcPct val="160000"/>
              </a:lnSpc>
              <a:buClr>
                <a:srgbClr val="FF0000"/>
              </a:buClr>
              <a:buSzPct val="120000"/>
              <a:buFont typeface="Wingdings" pitchFamily="2" charset="2"/>
              <a:buChar char="v"/>
            </a:pPr>
            <a:r>
              <a:rPr lang="en-US" sz="2400" b="1" i="1" dirty="0" smtClean="0">
                <a:solidFill>
                  <a:srgbClr val="31DD09"/>
                </a:solidFill>
              </a:rPr>
              <a:t>The handwritten digits images are represented as a 28x28 matrix where each cell contains grayscale pixel value.</a:t>
            </a:r>
          </a:p>
          <a:p>
            <a:pPr>
              <a:lnSpc>
                <a:spcPct val="160000"/>
              </a:lnSpc>
              <a:buClr>
                <a:srgbClr val="FF0000"/>
              </a:buClr>
              <a:buSzPct val="120000"/>
              <a:buFont typeface="Wingdings" pitchFamily="2" charset="2"/>
              <a:buChar char="v"/>
            </a:pPr>
            <a:r>
              <a:rPr lang="en-US" sz="2400" b="1" i="1" dirty="0" smtClean="0">
                <a:solidFill>
                  <a:srgbClr val="31DD09"/>
                </a:solidFill>
              </a:rPr>
              <a:t>An extended dataset similar to MNIST called EMNIST</a:t>
            </a:r>
          </a:p>
          <a:p>
            <a:pPr>
              <a:lnSpc>
                <a:spcPct val="160000"/>
              </a:lnSpc>
              <a:buClr>
                <a:srgbClr val="FF0000"/>
              </a:buClr>
              <a:buSzPct val="120000"/>
              <a:buFont typeface="Wingdings" pitchFamily="2" charset="2"/>
              <a:buChar char="v"/>
            </a:pPr>
            <a:r>
              <a:rPr lang="en-US" sz="2400" b="1" i="1" dirty="0" smtClean="0">
                <a:solidFill>
                  <a:srgbClr val="31DD09"/>
                </a:solidFill>
              </a:rPr>
              <a:t>EMNIST has been published in 2017</a:t>
            </a:r>
          </a:p>
          <a:p>
            <a:pPr>
              <a:lnSpc>
                <a:spcPct val="160000"/>
              </a:lnSpc>
              <a:buClr>
                <a:srgbClr val="FF0000"/>
              </a:buClr>
              <a:buSzPct val="120000"/>
              <a:buFont typeface="Wingdings" pitchFamily="2" charset="2"/>
              <a:buChar char="v"/>
            </a:pPr>
            <a:r>
              <a:rPr lang="en-US" sz="2400" b="1" i="1" dirty="0" smtClean="0">
                <a:solidFill>
                  <a:srgbClr val="31DD09"/>
                </a:solidFill>
              </a:rPr>
              <a:t>Whereas MNIST has been published in 1998</a:t>
            </a:r>
          </a:p>
          <a:p>
            <a:pPr>
              <a:lnSpc>
                <a:spcPct val="160000"/>
              </a:lnSpc>
              <a:buClr>
                <a:srgbClr val="FF0000"/>
              </a:buClr>
              <a:buSzPct val="120000"/>
              <a:buFont typeface="Wingdings" pitchFamily="2" charset="2"/>
              <a:buChar char="v"/>
            </a:pPr>
            <a:r>
              <a:rPr lang="en-US" sz="2400" b="1" i="1" dirty="0" smtClean="0">
                <a:solidFill>
                  <a:srgbClr val="31DD09"/>
                </a:solidFill>
              </a:rPr>
              <a:t>which contains 240,000 training images, and 40,000 testing images of handwritten digits and characters</a:t>
            </a:r>
            <a:endParaRPr lang="en-US" sz="2400" b="1" i="1" dirty="0">
              <a:solidFill>
                <a:srgbClr val="31DD09"/>
              </a:solidFill>
            </a:endParaRPr>
          </a:p>
        </p:txBody>
      </p:sp>
      <p:pic>
        <p:nvPicPr>
          <p:cNvPr id="7" name="Content Placeholder 6" descr="1_av47vApmzuM0AN21VaIcSA.png"/>
          <p:cNvPicPr>
            <a:picLocks noGrp="1" noChangeAspect="1"/>
          </p:cNvPicPr>
          <p:nvPr>
            <p:ph idx="1"/>
          </p:nvPr>
        </p:nvPicPr>
        <p:blipFill>
          <a:blip r:embed="rId2"/>
          <a:stretch>
            <a:fillRect/>
          </a:stretch>
        </p:blipFill>
        <p:spPr>
          <a:xfrm>
            <a:off x="7157546" y="2096814"/>
            <a:ext cx="4824248" cy="4606054"/>
          </a:xfrm>
          <a:solidFill>
            <a:schemeClr val="tx2"/>
          </a:solidFill>
        </p:spPr>
        <p:style>
          <a:lnRef idx="2">
            <a:schemeClr val="accent1"/>
          </a:lnRef>
          <a:fillRef idx="1">
            <a:schemeClr val="lt1"/>
          </a:fillRef>
          <a:effectRef idx="0">
            <a:schemeClr val="accent1"/>
          </a:effectRef>
          <a:fontRef idx="minor">
            <a:schemeClr val="dk1"/>
          </a:fontRef>
        </p:style>
      </p:pic>
      <p:pic>
        <p:nvPicPr>
          <p:cNvPr id="9" name="Picture 8" descr="IMG_20210403_084429.jpg"/>
          <p:cNvPicPr>
            <a:picLocks noChangeAspect="1"/>
          </p:cNvPicPr>
          <p:nvPr/>
        </p:nvPicPr>
        <p:blipFill>
          <a:blip r:embed="rId3"/>
          <a:stretch>
            <a:fillRect/>
          </a:stretch>
        </p:blipFill>
        <p:spPr>
          <a:xfrm>
            <a:off x="8182302" y="0"/>
            <a:ext cx="3736428" cy="20337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2DC17D-8172-4575-AC7B-80D020ECF859}"/>
              </a:ext>
            </a:extLst>
          </p:cNvPr>
          <p:cNvSpPr>
            <a:spLocks noGrp="1"/>
          </p:cNvSpPr>
          <p:nvPr>
            <p:ph type="title"/>
          </p:nvPr>
        </p:nvSpPr>
        <p:spPr/>
        <p:txBody>
          <a:bodyPr/>
          <a:lstStyle/>
          <a:p>
            <a:r>
              <a:rPr lang="en-US" u="wavyDbl" dirty="0">
                <a:solidFill>
                  <a:srgbClr val="7C4FED"/>
                </a:solidFill>
                <a:uFill>
                  <a:solidFill>
                    <a:schemeClr val="accent1">
                      <a:lumMod val="25000"/>
                      <a:lumOff val="75000"/>
                    </a:schemeClr>
                  </a:solidFill>
                </a:uFill>
              </a:rPr>
              <a:t>CONCEPTUAL FRAMEWORK</a:t>
            </a:r>
            <a:endParaRPr lang="en-IN" u="wavyDbl" dirty="0">
              <a:solidFill>
                <a:srgbClr val="7C4FED"/>
              </a:solidFill>
              <a:uFill>
                <a:solidFill>
                  <a:schemeClr val="accent1">
                    <a:lumMod val="25000"/>
                    <a:lumOff val="75000"/>
                  </a:schemeClr>
                </a:solidFill>
              </a:uFill>
            </a:endParaRPr>
          </a:p>
        </p:txBody>
      </p:sp>
      <p:sp>
        <p:nvSpPr>
          <p:cNvPr id="4" name="Content Placeholder 3">
            <a:extLst>
              <a:ext uri="{FF2B5EF4-FFF2-40B4-BE49-F238E27FC236}">
                <a16:creationId xmlns:a16="http://schemas.microsoft.com/office/drawing/2014/main" xmlns="" id="{49578FE8-B7AB-40B4-8A72-391DFC16DB4E}"/>
              </a:ext>
            </a:extLst>
          </p:cNvPr>
          <p:cNvSpPr>
            <a:spLocks noGrp="1"/>
          </p:cNvSpPr>
          <p:nvPr>
            <p:ph idx="1"/>
          </p:nvPr>
        </p:nvSpPr>
        <p:spPr/>
        <p:txBody>
          <a:bodyPr/>
          <a:lstStyle/>
          <a:p>
            <a:endParaRPr lang="en-IN"/>
          </a:p>
        </p:txBody>
      </p:sp>
      <p:pic>
        <p:nvPicPr>
          <p:cNvPr id="1028" name="Picture 4" descr="A Comprehensive Guide to Convolutional Neural Networks — the ELI5 way | by  Sumit Saha | Towards Data Science">
            <a:extLst>
              <a:ext uri="{FF2B5EF4-FFF2-40B4-BE49-F238E27FC236}">
                <a16:creationId xmlns:a16="http://schemas.microsoft.com/office/drawing/2014/main" xmlns="" id="{0F7767BF-4021-47C1-B63E-90236226950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8712" y="2222288"/>
            <a:ext cx="10571998" cy="44411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660333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119E80-43FB-475E-AEE7-4A1F8CFABE6C}"/>
              </a:ext>
            </a:extLst>
          </p:cNvPr>
          <p:cNvSpPr>
            <a:spLocks noGrp="1"/>
          </p:cNvSpPr>
          <p:nvPr>
            <p:ph type="title"/>
          </p:nvPr>
        </p:nvSpPr>
        <p:spPr/>
        <p:txBody>
          <a:bodyPr/>
          <a:lstStyle/>
          <a:p>
            <a:r>
              <a:rPr lang="en-US" u="sng" dirty="0">
                <a:solidFill>
                  <a:srgbClr val="FFC000"/>
                </a:solidFill>
              </a:rPr>
              <a:t>SUPPORTING TOOLS REQUIRED</a:t>
            </a:r>
            <a:endParaRPr lang="en-IN" u="sng" dirty="0">
              <a:solidFill>
                <a:srgbClr val="FFC000"/>
              </a:solidFill>
            </a:endParaRPr>
          </a:p>
        </p:txBody>
      </p:sp>
      <p:sp>
        <p:nvSpPr>
          <p:cNvPr id="3" name="Content Placeholder 2">
            <a:extLst>
              <a:ext uri="{FF2B5EF4-FFF2-40B4-BE49-F238E27FC236}">
                <a16:creationId xmlns:a16="http://schemas.microsoft.com/office/drawing/2014/main" xmlns="" id="{6B6A74AA-41B8-4BFF-9E35-114304B000FD}"/>
              </a:ext>
            </a:extLst>
          </p:cNvPr>
          <p:cNvSpPr>
            <a:spLocks noGrp="1"/>
          </p:cNvSpPr>
          <p:nvPr>
            <p:ph idx="1"/>
          </p:nvPr>
        </p:nvSpPr>
        <p:spPr>
          <a:xfrm>
            <a:off x="818713" y="2637183"/>
            <a:ext cx="10554574" cy="4220817"/>
          </a:xfrm>
        </p:spPr>
        <p:txBody>
          <a:bodyPr>
            <a:normAutofit/>
          </a:bodyPr>
          <a:lstStyle/>
          <a:p>
            <a:pPr marL="0" indent="0">
              <a:buNone/>
            </a:pPr>
            <a:r>
              <a:rPr lang="en-US" sz="2800" b="1" u="sng" dirty="0">
                <a:solidFill>
                  <a:schemeClr val="accent3">
                    <a:lumMod val="60000"/>
                    <a:lumOff val="40000"/>
                  </a:schemeClr>
                </a:solidFill>
              </a:rPr>
              <a:t>PLATFORM:</a:t>
            </a:r>
          </a:p>
          <a:p>
            <a:pPr marL="0" indent="0">
              <a:buNone/>
            </a:pPr>
            <a:r>
              <a:rPr lang="en-US" sz="2400" b="1" dirty="0">
                <a:solidFill>
                  <a:srgbClr val="92D050"/>
                </a:solidFill>
              </a:rPr>
              <a:t>1.</a:t>
            </a:r>
            <a:r>
              <a:rPr lang="en-US" sz="2400" dirty="0">
                <a:solidFill>
                  <a:srgbClr val="92D050"/>
                </a:solidFill>
              </a:rPr>
              <a:t> </a:t>
            </a:r>
            <a:r>
              <a:rPr lang="en-US" sz="2200" b="1" dirty="0">
                <a:solidFill>
                  <a:srgbClr val="92D050"/>
                </a:solidFill>
              </a:rPr>
              <a:t>Python </a:t>
            </a:r>
          </a:p>
          <a:p>
            <a:pPr marL="0" indent="0">
              <a:buNone/>
            </a:pPr>
            <a:r>
              <a:rPr lang="en-US" sz="2200" b="1" dirty="0">
                <a:solidFill>
                  <a:srgbClr val="92D050"/>
                </a:solidFill>
              </a:rPr>
              <a:t>2. IDE (</a:t>
            </a:r>
            <a:r>
              <a:rPr lang="en-US" sz="2200" b="1" dirty="0" err="1">
                <a:solidFill>
                  <a:srgbClr val="92D050"/>
                </a:solidFill>
              </a:rPr>
              <a:t>Jupyter</a:t>
            </a:r>
            <a:r>
              <a:rPr lang="en-US" sz="2200" b="1" dirty="0">
                <a:solidFill>
                  <a:srgbClr val="92D050"/>
                </a:solidFill>
              </a:rPr>
              <a:t> )</a:t>
            </a:r>
          </a:p>
          <a:p>
            <a:pPr marL="0" indent="0">
              <a:buNone/>
            </a:pPr>
            <a:r>
              <a:rPr lang="en-US" sz="2800" b="1" u="sng" dirty="0">
                <a:solidFill>
                  <a:schemeClr val="accent3">
                    <a:lumMod val="60000"/>
                    <a:lumOff val="40000"/>
                  </a:schemeClr>
                </a:solidFill>
              </a:rPr>
              <a:t>REQUIRED LIBRARIES </a:t>
            </a:r>
            <a:r>
              <a:rPr lang="en-US" sz="2800" b="1" dirty="0"/>
              <a:t>:</a:t>
            </a:r>
          </a:p>
          <a:p>
            <a:pPr>
              <a:buAutoNum type="arabicPeriod"/>
            </a:pPr>
            <a:r>
              <a:rPr lang="en-US" sz="2000" b="1" dirty="0" err="1">
                <a:solidFill>
                  <a:srgbClr val="92D050"/>
                </a:solidFill>
              </a:rPr>
              <a:t>Numpy</a:t>
            </a:r>
            <a:endParaRPr lang="en-US" sz="2000" b="1" dirty="0">
              <a:solidFill>
                <a:srgbClr val="92D050"/>
              </a:solidFill>
            </a:endParaRPr>
          </a:p>
          <a:p>
            <a:pPr>
              <a:buAutoNum type="arabicPeriod"/>
            </a:pPr>
            <a:r>
              <a:rPr lang="en-US" sz="2000" b="1" dirty="0">
                <a:solidFill>
                  <a:srgbClr val="92D050"/>
                </a:solidFill>
              </a:rPr>
              <a:t>pillow</a:t>
            </a:r>
          </a:p>
          <a:p>
            <a:pPr>
              <a:buAutoNum type="arabicPeriod"/>
            </a:pPr>
            <a:r>
              <a:rPr lang="en-US" sz="2000" b="1" dirty="0" err="1">
                <a:solidFill>
                  <a:srgbClr val="92D050"/>
                </a:solidFill>
              </a:rPr>
              <a:t>Keras</a:t>
            </a:r>
            <a:endParaRPr lang="en-US" sz="2000" b="1" dirty="0">
              <a:solidFill>
                <a:srgbClr val="92D050"/>
              </a:solidFill>
            </a:endParaRPr>
          </a:p>
          <a:p>
            <a:pPr>
              <a:buAutoNum type="arabicPeriod"/>
            </a:pPr>
            <a:r>
              <a:rPr lang="en-US" sz="2000" b="1" dirty="0" err="1">
                <a:solidFill>
                  <a:srgbClr val="92D050"/>
                </a:solidFill>
              </a:rPr>
              <a:t>Tensorflow</a:t>
            </a:r>
            <a:endParaRPr lang="en-US" sz="2000" b="1" dirty="0">
              <a:solidFill>
                <a:srgbClr val="92D050"/>
              </a:solidFill>
            </a:endParaRPr>
          </a:p>
          <a:p>
            <a:pPr>
              <a:buAutoNum type="arabicPeriod"/>
            </a:pPr>
            <a:r>
              <a:rPr lang="en-US" sz="2000" b="1" dirty="0" err="1">
                <a:solidFill>
                  <a:srgbClr val="92D050"/>
                </a:solidFill>
              </a:rPr>
              <a:t>Tkinter</a:t>
            </a:r>
            <a:endParaRPr lang="en-US" sz="2000" b="1" dirty="0">
              <a:solidFill>
                <a:srgbClr val="92D050"/>
              </a:solidFill>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xmlns="" val="17245244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B39725-1FEB-4292-874C-2ECDB8620286}"/>
              </a:ext>
            </a:extLst>
          </p:cNvPr>
          <p:cNvSpPr>
            <a:spLocks noGrp="1"/>
          </p:cNvSpPr>
          <p:nvPr>
            <p:ph type="title"/>
          </p:nvPr>
        </p:nvSpPr>
        <p:spPr>
          <a:xfrm>
            <a:off x="838200" y="365127"/>
            <a:ext cx="8810297" cy="1211425"/>
          </a:xfrm>
        </p:spPr>
        <p:txBody>
          <a:bodyPr/>
          <a:lstStyle/>
          <a:p>
            <a:r>
              <a:rPr lang="en-US" u="sng" dirty="0">
                <a:solidFill>
                  <a:srgbClr val="FD7BEA"/>
                </a:solidFill>
              </a:rPr>
              <a:t>REFERENCES</a:t>
            </a:r>
            <a:endParaRPr lang="en-IN" u="sng" dirty="0">
              <a:solidFill>
                <a:srgbClr val="FD7BEA"/>
              </a:solidFill>
            </a:endParaRPr>
          </a:p>
        </p:txBody>
      </p:sp>
      <p:sp>
        <p:nvSpPr>
          <p:cNvPr id="3" name="Content Placeholder 2">
            <a:extLst>
              <a:ext uri="{FF2B5EF4-FFF2-40B4-BE49-F238E27FC236}">
                <a16:creationId xmlns:a16="http://schemas.microsoft.com/office/drawing/2014/main" xmlns="" id="{6204DDC1-3AB3-405D-B5A0-BBF9410038C3}"/>
              </a:ext>
            </a:extLst>
          </p:cNvPr>
          <p:cNvSpPr>
            <a:spLocks noGrp="1"/>
          </p:cNvSpPr>
          <p:nvPr>
            <p:ph idx="1"/>
          </p:nvPr>
        </p:nvSpPr>
        <p:spPr>
          <a:xfrm>
            <a:off x="818711" y="2222286"/>
            <a:ext cx="10658586" cy="8056831"/>
          </a:xfrm>
        </p:spPr>
        <p:txBody>
          <a:bodyPr>
            <a:noAutofit/>
          </a:bodyPr>
          <a:lstStyle/>
          <a:p>
            <a:r>
              <a:rPr lang="en-IN" sz="2000" b="1" dirty="0">
                <a:solidFill>
                  <a:schemeClr val="bg2">
                    <a:lumMod val="60000"/>
                    <a:lumOff val="40000"/>
                  </a:schemeClr>
                </a:solidFill>
              </a:rPr>
              <a:t>Y. </a:t>
            </a:r>
            <a:r>
              <a:rPr lang="en-IN" sz="2000" b="1" dirty="0" err="1">
                <a:solidFill>
                  <a:schemeClr val="bg2">
                    <a:lumMod val="60000"/>
                    <a:lumOff val="40000"/>
                  </a:schemeClr>
                </a:solidFill>
              </a:rPr>
              <a:t>LeCun</a:t>
            </a:r>
            <a:r>
              <a:rPr lang="en-IN" sz="2000" b="1" dirty="0">
                <a:solidFill>
                  <a:schemeClr val="bg2">
                    <a:lumMod val="60000"/>
                    <a:lumOff val="40000"/>
                  </a:schemeClr>
                </a:solidFill>
              </a:rPr>
              <a:t> et al., "Backpropagation applied to handwritten zip code recognition," Neural computation, vol. 1, no. 4, pp. 541- 551, 1989. </a:t>
            </a:r>
          </a:p>
          <a:p>
            <a:r>
              <a:rPr lang="en-IN" sz="2000" b="1" dirty="0">
                <a:solidFill>
                  <a:schemeClr val="bg2">
                    <a:lumMod val="60000"/>
                    <a:lumOff val="40000"/>
                  </a:schemeClr>
                </a:solidFill>
              </a:rPr>
              <a:t>A. </a:t>
            </a:r>
            <a:r>
              <a:rPr lang="en-IN" sz="2000" b="1" dirty="0" err="1">
                <a:solidFill>
                  <a:schemeClr val="bg2">
                    <a:lumMod val="60000"/>
                    <a:lumOff val="40000"/>
                  </a:schemeClr>
                </a:solidFill>
              </a:rPr>
              <a:t>Krizhevsky</a:t>
            </a:r>
            <a:r>
              <a:rPr lang="en-IN" sz="2000" b="1" dirty="0">
                <a:solidFill>
                  <a:schemeClr val="bg2">
                    <a:lumMod val="60000"/>
                    <a:lumOff val="40000"/>
                  </a:schemeClr>
                </a:solidFill>
              </a:rPr>
              <a:t>, I. </a:t>
            </a:r>
            <a:r>
              <a:rPr lang="en-IN" sz="2000" b="1" dirty="0" err="1">
                <a:solidFill>
                  <a:schemeClr val="bg2">
                    <a:lumMod val="60000"/>
                    <a:lumOff val="40000"/>
                  </a:schemeClr>
                </a:solidFill>
              </a:rPr>
              <a:t>Sutskever</a:t>
            </a:r>
            <a:r>
              <a:rPr lang="en-IN" sz="2000" b="1" dirty="0">
                <a:solidFill>
                  <a:schemeClr val="bg2">
                    <a:lumMod val="60000"/>
                    <a:lumOff val="40000"/>
                  </a:schemeClr>
                </a:solidFill>
              </a:rPr>
              <a:t>, and G. E. Hinton, "</a:t>
            </a:r>
            <a:r>
              <a:rPr lang="en-IN" sz="2000" b="1" dirty="0" err="1">
                <a:solidFill>
                  <a:schemeClr val="bg2">
                    <a:lumMod val="60000"/>
                    <a:lumOff val="40000"/>
                  </a:schemeClr>
                </a:solidFill>
              </a:rPr>
              <a:t>Imagenet</a:t>
            </a:r>
            <a:r>
              <a:rPr lang="en-IN" sz="2000" b="1" dirty="0">
                <a:solidFill>
                  <a:schemeClr val="bg2">
                    <a:lumMod val="60000"/>
                    <a:lumOff val="40000"/>
                  </a:schemeClr>
                </a:solidFill>
              </a:rPr>
              <a:t> classification with deep convolutional neural networks," in Advances in neural information processing systems, 2012, pp. 1097-1105. </a:t>
            </a:r>
          </a:p>
          <a:p>
            <a:r>
              <a:rPr lang="en-IN" sz="2000" b="1" dirty="0">
                <a:solidFill>
                  <a:schemeClr val="bg2">
                    <a:lumMod val="60000"/>
                    <a:lumOff val="40000"/>
                  </a:schemeClr>
                </a:solidFill>
              </a:rPr>
              <a:t>D. Hubel and T. Wiesel, "Aberrant visual projections in the Siamese cat," The Journal of physiology, vol. 218, no. 1, pp. 33- 62, 1971. </a:t>
            </a:r>
          </a:p>
          <a:p>
            <a:r>
              <a:rPr lang="en-IN" sz="2000" b="1" dirty="0">
                <a:solidFill>
                  <a:schemeClr val="bg2">
                    <a:lumMod val="60000"/>
                    <a:lumOff val="40000"/>
                  </a:schemeClr>
                </a:solidFill>
              </a:rPr>
              <a:t>Y. </a:t>
            </a:r>
            <a:r>
              <a:rPr lang="en-IN" sz="2000" b="1" dirty="0" err="1">
                <a:solidFill>
                  <a:schemeClr val="bg2">
                    <a:lumMod val="60000"/>
                    <a:lumOff val="40000"/>
                  </a:schemeClr>
                </a:solidFill>
              </a:rPr>
              <a:t>LeCun</a:t>
            </a:r>
            <a:r>
              <a:rPr lang="en-IN" sz="2000" b="1" dirty="0">
                <a:solidFill>
                  <a:schemeClr val="bg2">
                    <a:lumMod val="60000"/>
                    <a:lumOff val="40000"/>
                  </a:schemeClr>
                </a:solidFill>
              </a:rPr>
              <a:t>, Y. </a:t>
            </a:r>
            <a:r>
              <a:rPr lang="en-IN" sz="2000" b="1" dirty="0" err="1">
                <a:solidFill>
                  <a:schemeClr val="bg2">
                    <a:lumMod val="60000"/>
                    <a:lumOff val="40000"/>
                  </a:schemeClr>
                </a:solidFill>
              </a:rPr>
              <a:t>Bengio</a:t>
            </a:r>
            <a:r>
              <a:rPr lang="en-IN" sz="2000" b="1" dirty="0">
                <a:solidFill>
                  <a:schemeClr val="bg2">
                    <a:lumMod val="60000"/>
                    <a:lumOff val="40000"/>
                  </a:schemeClr>
                </a:solidFill>
              </a:rPr>
              <a:t>, and G. Hinton, "Deep learning," nature, vol. 521, no. 7553, p. 436, 2015. </a:t>
            </a:r>
          </a:p>
          <a:p>
            <a:r>
              <a:rPr lang="en-IN" sz="2000" b="1" dirty="0">
                <a:solidFill>
                  <a:schemeClr val="bg2">
                    <a:lumMod val="60000"/>
                    <a:lumOff val="40000"/>
                  </a:schemeClr>
                </a:solidFill>
              </a:rPr>
              <a:t>D. </a:t>
            </a:r>
            <a:r>
              <a:rPr lang="en-IN" sz="2000" b="1" dirty="0" err="1">
                <a:solidFill>
                  <a:schemeClr val="bg2">
                    <a:lumMod val="60000"/>
                    <a:lumOff val="40000"/>
                  </a:schemeClr>
                </a:solidFill>
              </a:rPr>
              <a:t>Cireşan</a:t>
            </a:r>
            <a:r>
              <a:rPr lang="en-IN" sz="2000" b="1" dirty="0">
                <a:solidFill>
                  <a:schemeClr val="bg2">
                    <a:lumMod val="60000"/>
                    <a:lumOff val="40000"/>
                  </a:schemeClr>
                </a:solidFill>
              </a:rPr>
              <a:t>, U. Meier, and J. </a:t>
            </a:r>
            <a:r>
              <a:rPr lang="en-IN" sz="2000" b="1" dirty="0" err="1">
                <a:solidFill>
                  <a:schemeClr val="bg2">
                    <a:lumMod val="60000"/>
                    <a:lumOff val="40000"/>
                  </a:schemeClr>
                </a:solidFill>
              </a:rPr>
              <a:t>Schmidhuber</a:t>
            </a:r>
            <a:r>
              <a:rPr lang="en-IN" sz="2000" b="1" dirty="0">
                <a:solidFill>
                  <a:schemeClr val="bg2">
                    <a:lumMod val="60000"/>
                    <a:lumOff val="40000"/>
                  </a:schemeClr>
                </a:solidFill>
              </a:rPr>
              <a:t>, "Multi-column deep neural networks for image classification," </a:t>
            </a:r>
            <a:r>
              <a:rPr lang="en-IN" sz="2000" b="1" dirty="0" err="1">
                <a:solidFill>
                  <a:schemeClr val="bg2">
                    <a:lumMod val="60000"/>
                    <a:lumOff val="40000"/>
                  </a:schemeClr>
                </a:solidFill>
              </a:rPr>
              <a:t>arXiv</a:t>
            </a:r>
            <a:r>
              <a:rPr lang="en-IN" sz="2000" b="1" dirty="0">
                <a:solidFill>
                  <a:schemeClr val="bg2">
                    <a:lumMod val="60000"/>
                    <a:lumOff val="40000"/>
                  </a:schemeClr>
                </a:solidFill>
              </a:rPr>
              <a:t> preprint arXiv:1202.2745, 2012. </a:t>
            </a:r>
          </a:p>
          <a:p>
            <a:r>
              <a:rPr lang="en-IN" sz="2000" b="1" dirty="0">
                <a:solidFill>
                  <a:schemeClr val="bg2">
                    <a:lumMod val="60000"/>
                    <a:lumOff val="40000"/>
                  </a:schemeClr>
                </a:solidFill>
              </a:rPr>
              <a:t>K. Fukushima and S. Miyake, "</a:t>
            </a:r>
            <a:r>
              <a:rPr lang="en-IN" sz="2000" b="1" dirty="0" err="1">
                <a:solidFill>
                  <a:schemeClr val="bg2">
                    <a:lumMod val="60000"/>
                    <a:lumOff val="40000"/>
                  </a:schemeClr>
                </a:solidFill>
              </a:rPr>
              <a:t>Neocognitron</a:t>
            </a:r>
            <a:r>
              <a:rPr lang="en-IN" sz="2000" b="1" dirty="0">
                <a:solidFill>
                  <a:schemeClr val="bg2">
                    <a:lumMod val="60000"/>
                    <a:lumOff val="40000"/>
                  </a:schemeClr>
                </a:solidFill>
              </a:rPr>
              <a:t>: A self-organizing neural network model for a mechanism of visual pattern recognition," in Competition and cooperation in neural nets: Springer, 1982, pp. 267-285.</a:t>
            </a:r>
          </a:p>
        </p:txBody>
      </p:sp>
    </p:spTree>
    <p:extLst>
      <p:ext uri="{BB962C8B-B14F-4D97-AF65-F5344CB8AC3E}">
        <p14:creationId xmlns:p14="http://schemas.microsoft.com/office/powerpoint/2010/main" xmlns="" val="160058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BEEDD5-D497-46F2-B253-C251FEF55946}"/>
              </a:ext>
            </a:extLst>
          </p:cNvPr>
          <p:cNvSpPr>
            <a:spLocks noGrp="1"/>
          </p:cNvSpPr>
          <p:nvPr>
            <p:ph type="title"/>
          </p:nvPr>
        </p:nvSpPr>
        <p:spPr/>
        <p:txBody>
          <a:bodyPr/>
          <a:lstStyle/>
          <a:p>
            <a:r>
              <a:rPr lang="en-US" u="sng" dirty="0">
                <a:solidFill>
                  <a:srgbClr val="FF0000"/>
                </a:solidFill>
              </a:rPr>
              <a:t>WORKPLAN</a:t>
            </a:r>
            <a:r>
              <a:rPr lang="en-US" dirty="0"/>
              <a:t> </a:t>
            </a:r>
            <a:endParaRPr lang="en-IN" dirty="0"/>
          </a:p>
        </p:txBody>
      </p:sp>
      <p:sp>
        <p:nvSpPr>
          <p:cNvPr id="3" name="Content Placeholder 2">
            <a:extLst>
              <a:ext uri="{FF2B5EF4-FFF2-40B4-BE49-F238E27FC236}">
                <a16:creationId xmlns:a16="http://schemas.microsoft.com/office/drawing/2014/main" xmlns="" id="{784324EF-0750-410B-BA53-6911BA6C2295}"/>
              </a:ext>
            </a:extLst>
          </p:cNvPr>
          <p:cNvSpPr>
            <a:spLocks noGrp="1"/>
          </p:cNvSpPr>
          <p:nvPr>
            <p:ph idx="1"/>
          </p:nvPr>
        </p:nvSpPr>
        <p:spPr>
          <a:xfrm>
            <a:off x="836136" y="2487330"/>
            <a:ext cx="10554574" cy="4523070"/>
          </a:xfrm>
        </p:spPr>
        <p:txBody>
          <a:bodyPr/>
          <a:lstStyle/>
          <a:p>
            <a:pPr>
              <a:lnSpc>
                <a:spcPct val="150000"/>
              </a:lnSpc>
              <a:buClr>
                <a:schemeClr val="accent6">
                  <a:lumMod val="50000"/>
                  <a:lumOff val="50000"/>
                </a:schemeClr>
              </a:buClr>
              <a:buSzPct val="116000"/>
              <a:buFont typeface="Wingdings" pitchFamily="2" charset="2"/>
              <a:buChar char="v"/>
            </a:pPr>
            <a:r>
              <a:rPr lang="en-US" sz="2400" b="1" dirty="0">
                <a:solidFill>
                  <a:srgbClr val="FFFF00"/>
                </a:solidFill>
              </a:rPr>
              <a:t>Import the Libraries and load the </a:t>
            </a:r>
            <a:r>
              <a:rPr lang="en-US" sz="2400" b="1" dirty="0" smtClean="0">
                <a:solidFill>
                  <a:srgbClr val="FFFF00"/>
                </a:solidFill>
              </a:rPr>
              <a:t>dataset.</a:t>
            </a:r>
          </a:p>
          <a:p>
            <a:pPr>
              <a:lnSpc>
                <a:spcPct val="150000"/>
              </a:lnSpc>
              <a:buClr>
                <a:schemeClr val="accent6">
                  <a:lumMod val="50000"/>
                  <a:lumOff val="50000"/>
                </a:schemeClr>
              </a:buClr>
              <a:buSzPct val="116000"/>
              <a:buFont typeface="Wingdings" pitchFamily="2" charset="2"/>
              <a:buChar char="v"/>
            </a:pPr>
            <a:r>
              <a:rPr lang="en-US" sz="2400" b="1" dirty="0" smtClean="0">
                <a:solidFill>
                  <a:srgbClr val="FFFF00"/>
                </a:solidFill>
              </a:rPr>
              <a:t>Preprocess </a:t>
            </a:r>
            <a:r>
              <a:rPr lang="en-US" sz="2400" b="1" dirty="0">
                <a:solidFill>
                  <a:srgbClr val="FFFF00"/>
                </a:solidFill>
              </a:rPr>
              <a:t>the </a:t>
            </a:r>
            <a:r>
              <a:rPr lang="en-US" sz="2400" b="1" dirty="0" smtClean="0">
                <a:solidFill>
                  <a:srgbClr val="FFFF00"/>
                </a:solidFill>
              </a:rPr>
              <a:t>data.</a:t>
            </a:r>
          </a:p>
          <a:p>
            <a:pPr>
              <a:lnSpc>
                <a:spcPct val="150000"/>
              </a:lnSpc>
              <a:buClr>
                <a:schemeClr val="accent6">
                  <a:lumMod val="50000"/>
                  <a:lumOff val="50000"/>
                </a:schemeClr>
              </a:buClr>
              <a:buSzPct val="116000"/>
              <a:buFont typeface="Wingdings" pitchFamily="2" charset="2"/>
              <a:buChar char="v"/>
            </a:pPr>
            <a:r>
              <a:rPr lang="en-US" sz="2400" b="1" dirty="0" smtClean="0">
                <a:solidFill>
                  <a:srgbClr val="FFFF00"/>
                </a:solidFill>
              </a:rPr>
              <a:t>Create </a:t>
            </a:r>
            <a:r>
              <a:rPr lang="en-US" sz="2400" b="1" dirty="0">
                <a:solidFill>
                  <a:srgbClr val="FFFF00"/>
                </a:solidFill>
              </a:rPr>
              <a:t>the CNN </a:t>
            </a:r>
            <a:r>
              <a:rPr lang="en-US" sz="2400" b="1" dirty="0" smtClean="0">
                <a:solidFill>
                  <a:srgbClr val="FFFF00"/>
                </a:solidFill>
              </a:rPr>
              <a:t>Model.</a:t>
            </a:r>
          </a:p>
          <a:p>
            <a:pPr>
              <a:lnSpc>
                <a:spcPct val="150000"/>
              </a:lnSpc>
              <a:buClr>
                <a:schemeClr val="accent6">
                  <a:lumMod val="50000"/>
                  <a:lumOff val="50000"/>
                </a:schemeClr>
              </a:buClr>
              <a:buSzPct val="116000"/>
              <a:buFont typeface="Wingdings" pitchFamily="2" charset="2"/>
              <a:buChar char="v"/>
            </a:pPr>
            <a:r>
              <a:rPr lang="en-US" sz="2400" b="1" dirty="0" smtClean="0">
                <a:solidFill>
                  <a:srgbClr val="FFFF00"/>
                </a:solidFill>
              </a:rPr>
              <a:t>Train </a:t>
            </a:r>
            <a:r>
              <a:rPr lang="en-US" sz="2400" b="1" dirty="0">
                <a:solidFill>
                  <a:srgbClr val="FFFF00"/>
                </a:solidFill>
              </a:rPr>
              <a:t>the </a:t>
            </a:r>
            <a:r>
              <a:rPr lang="en-US" sz="2400" b="1" dirty="0" smtClean="0">
                <a:solidFill>
                  <a:srgbClr val="FFFF00"/>
                </a:solidFill>
              </a:rPr>
              <a:t>model.</a:t>
            </a:r>
          </a:p>
          <a:p>
            <a:pPr>
              <a:lnSpc>
                <a:spcPct val="150000"/>
              </a:lnSpc>
              <a:buClr>
                <a:schemeClr val="accent6">
                  <a:lumMod val="50000"/>
                  <a:lumOff val="50000"/>
                </a:schemeClr>
              </a:buClr>
              <a:buSzPct val="116000"/>
              <a:buFont typeface="Wingdings" pitchFamily="2" charset="2"/>
              <a:buChar char="v"/>
            </a:pPr>
            <a:r>
              <a:rPr lang="en-US" sz="2400" b="1" dirty="0" smtClean="0">
                <a:solidFill>
                  <a:srgbClr val="FFFF00"/>
                </a:solidFill>
              </a:rPr>
              <a:t>Evaluate </a:t>
            </a:r>
            <a:r>
              <a:rPr lang="en-US" sz="2400" b="1" dirty="0">
                <a:solidFill>
                  <a:srgbClr val="FFFF00"/>
                </a:solidFill>
              </a:rPr>
              <a:t>the Model </a:t>
            </a:r>
            <a:r>
              <a:rPr lang="en-US" sz="2400" b="1" dirty="0" smtClean="0">
                <a:solidFill>
                  <a:srgbClr val="FFFF00"/>
                </a:solidFill>
              </a:rPr>
              <a:t>.</a:t>
            </a:r>
          </a:p>
          <a:p>
            <a:pPr>
              <a:lnSpc>
                <a:spcPct val="150000"/>
              </a:lnSpc>
              <a:buClr>
                <a:schemeClr val="accent6">
                  <a:lumMod val="50000"/>
                  <a:lumOff val="50000"/>
                </a:schemeClr>
              </a:buClr>
              <a:buSzPct val="116000"/>
              <a:buFont typeface="Wingdings" pitchFamily="2" charset="2"/>
              <a:buChar char="v"/>
            </a:pPr>
            <a:r>
              <a:rPr lang="en-US" sz="2400" b="1" dirty="0" smtClean="0">
                <a:solidFill>
                  <a:srgbClr val="FFFF00"/>
                </a:solidFill>
              </a:rPr>
              <a:t>Create </a:t>
            </a:r>
            <a:r>
              <a:rPr lang="en-US" sz="2400" b="1" dirty="0">
                <a:solidFill>
                  <a:srgbClr val="FFFF00"/>
                </a:solidFill>
              </a:rPr>
              <a:t>GUI to predict digits.</a:t>
            </a:r>
          </a:p>
          <a:p>
            <a:endParaRPr lang="en-IN" dirty="0"/>
          </a:p>
        </p:txBody>
      </p:sp>
    </p:spTree>
    <p:extLst>
      <p:ext uri="{BB962C8B-B14F-4D97-AF65-F5344CB8AC3E}">
        <p14:creationId xmlns:p14="http://schemas.microsoft.com/office/powerpoint/2010/main" xmlns="" val="354539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xmlns="" id="{DD2AB91F-9E56-4B73-89E0-280A9AF552B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1821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17870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DB35-612C-4C60-83C7-23FF6BAAE0A4}"/>
              </a:ext>
            </a:extLst>
          </p:cNvPr>
          <p:cNvSpPr>
            <a:spLocks noGrp="1"/>
          </p:cNvSpPr>
          <p:nvPr>
            <p:ph type="title" idx="4294967295"/>
          </p:nvPr>
        </p:nvSpPr>
        <p:spPr>
          <a:xfrm>
            <a:off x="0" y="365125"/>
            <a:ext cx="10515600" cy="1325563"/>
          </a:xfrm>
        </p:spPr>
        <p:txBody>
          <a:bodyPr/>
          <a:lstStyle/>
          <a:p>
            <a:r>
              <a:rPr lang="en-US" i="1" u="sng" dirty="0">
                <a:solidFill>
                  <a:schemeClr val="accent2"/>
                </a:solidFill>
              </a:rPr>
              <a:t>INTRODUCTION</a:t>
            </a:r>
            <a:endParaRPr lang="en-IN" i="1" u="sng" dirty="0">
              <a:solidFill>
                <a:schemeClr val="accent2"/>
              </a:solidFill>
            </a:endParaRPr>
          </a:p>
        </p:txBody>
      </p:sp>
      <p:sp>
        <p:nvSpPr>
          <p:cNvPr id="3" name="Content Placeholder 2">
            <a:extLst>
              <a:ext uri="{FF2B5EF4-FFF2-40B4-BE49-F238E27FC236}">
                <a16:creationId xmlns:a16="http://schemas.microsoft.com/office/drawing/2014/main" xmlns="" id="{11640995-524C-4E14-89C1-3AD2072A2E98}"/>
              </a:ext>
            </a:extLst>
          </p:cNvPr>
          <p:cNvSpPr>
            <a:spLocks noGrp="1"/>
          </p:cNvSpPr>
          <p:nvPr>
            <p:ph idx="4294967295"/>
          </p:nvPr>
        </p:nvSpPr>
        <p:spPr>
          <a:xfrm>
            <a:off x="0" y="2222500"/>
            <a:ext cx="10553700" cy="4483100"/>
          </a:xfrm>
        </p:spPr>
        <p:txBody>
          <a:bodyPr>
            <a:normAutofit/>
          </a:bodyPr>
          <a:lstStyle/>
          <a:p>
            <a:r>
              <a:rPr lang="en-US" sz="2000" b="1" dirty="0">
                <a:solidFill>
                  <a:srgbClr val="92D050"/>
                </a:solidFill>
              </a:rPr>
              <a:t>Artificial intelligence refers to the simulation of human intelligence in machines that are programmed to think like humans</a:t>
            </a:r>
            <a:r>
              <a:rPr lang="en-US" sz="2000" b="1" dirty="0" smtClean="0">
                <a:solidFill>
                  <a:srgbClr val="92D050"/>
                </a:solidFill>
              </a:rPr>
              <a:t>.</a:t>
            </a:r>
            <a:endParaRPr lang="en-US" sz="2000" b="1" dirty="0">
              <a:solidFill>
                <a:srgbClr val="92D050"/>
              </a:solidFill>
            </a:endParaRPr>
          </a:p>
          <a:p>
            <a:r>
              <a:rPr lang="en-US" sz="2000" b="1" dirty="0">
                <a:solidFill>
                  <a:srgbClr val="92D050"/>
                </a:solidFill>
              </a:rPr>
              <a:t>Machine learning is a subfield of Artificial intelligence that provides systems the ability to automatically learn and improve from experience without being explicitly programmed.</a:t>
            </a:r>
          </a:p>
          <a:p>
            <a:r>
              <a:rPr lang="en-US" sz="2000" b="1" dirty="0">
                <a:solidFill>
                  <a:srgbClr val="92D050"/>
                </a:solidFill>
              </a:rPr>
              <a:t>The goal of machine learning generally is to understand the structure of data and fit the data into models that can be understood and utilized by people.</a:t>
            </a:r>
          </a:p>
          <a:p>
            <a:r>
              <a:rPr lang="en-US" sz="2000" b="1" dirty="0">
                <a:solidFill>
                  <a:srgbClr val="92D050"/>
                </a:solidFill>
              </a:rPr>
              <a:t>Deep learning is a branch of machine learning which is completely based on artificial neural networks, as neural network is going to mimic the human brain. So Deep learning is also a kind of mimic of human brain.</a:t>
            </a:r>
          </a:p>
          <a:p>
            <a:r>
              <a:rPr lang="en-US" sz="2000" b="1" dirty="0">
                <a:solidFill>
                  <a:srgbClr val="92D050"/>
                </a:solidFill>
              </a:rPr>
              <a:t> In our Project, we are going to use the concept of Deep learning to recognize human handwritten digits.</a:t>
            </a:r>
            <a:endParaRPr lang="en-IN" sz="2000" b="1" dirty="0">
              <a:solidFill>
                <a:srgbClr val="92D050"/>
              </a:solidFill>
            </a:endParaRPr>
          </a:p>
        </p:txBody>
      </p:sp>
    </p:spTree>
    <p:extLst>
      <p:ext uri="{BB962C8B-B14F-4D97-AF65-F5344CB8AC3E}">
        <p14:creationId xmlns:p14="http://schemas.microsoft.com/office/powerpoint/2010/main" xmlns="" val="921015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342" y="432770"/>
            <a:ext cx="5056083" cy="782638"/>
          </a:xfrm>
        </p:spPr>
        <p:txBody>
          <a:bodyPr/>
          <a:lstStyle/>
          <a:p>
            <a:r>
              <a:rPr lang="en-US" i="1" u="sng" dirty="0" smtClean="0">
                <a:solidFill>
                  <a:schemeClr val="accent3"/>
                </a:solidFill>
              </a:rPr>
              <a:t>MOTIVATION</a:t>
            </a:r>
            <a:endParaRPr lang="en-US" i="1" dirty="0">
              <a:solidFill>
                <a:schemeClr val="accent3"/>
              </a:solidFill>
            </a:endParaRPr>
          </a:p>
        </p:txBody>
      </p:sp>
      <p:sp>
        <p:nvSpPr>
          <p:cNvPr id="5" name="Text Placeholder 4"/>
          <p:cNvSpPr>
            <a:spLocks noGrp="1"/>
          </p:cNvSpPr>
          <p:nvPr>
            <p:ph type="body" idx="1"/>
          </p:nvPr>
        </p:nvSpPr>
        <p:spPr>
          <a:xfrm>
            <a:off x="-1" y="2006221"/>
            <a:ext cx="11969087" cy="4851779"/>
          </a:xfrm>
        </p:spPr>
        <p:txBody>
          <a:bodyPr>
            <a:normAutofit fontScale="85000" lnSpcReduction="10000"/>
          </a:bodyPr>
          <a:lstStyle/>
          <a:p>
            <a:endParaRPr sz="2400" b="1" smtClean="0"/>
          </a:p>
          <a:p>
            <a:pPr>
              <a:lnSpc>
                <a:spcPct val="150000"/>
              </a:lnSpc>
              <a:buClr>
                <a:srgbClr val="FFC000"/>
              </a:buClr>
              <a:buSzPct val="114000"/>
              <a:buFont typeface="Wingdings" pitchFamily="2" charset="2"/>
              <a:buChar char="Ø"/>
            </a:pPr>
            <a:r>
              <a:rPr sz="2400" b="1" smtClean="0">
                <a:solidFill>
                  <a:schemeClr val="bg2">
                    <a:lumMod val="60000"/>
                    <a:lumOff val="40000"/>
                  </a:schemeClr>
                </a:solidFill>
              </a:rPr>
              <a:t>The handwritten digits are not always of the same </a:t>
            </a:r>
          </a:p>
          <a:p>
            <a:pPr>
              <a:lnSpc>
                <a:spcPct val="150000"/>
              </a:lnSpc>
            </a:pPr>
            <a:r>
              <a:rPr sz="2400" b="1" smtClean="0">
                <a:solidFill>
                  <a:schemeClr val="bg2">
                    <a:lumMod val="60000"/>
                    <a:lumOff val="40000"/>
                  </a:schemeClr>
                </a:solidFill>
              </a:rPr>
              <a:t>size , thickness, or orientation and position relative to the margins.</a:t>
            </a:r>
          </a:p>
          <a:p>
            <a:pPr>
              <a:lnSpc>
                <a:spcPct val="150000"/>
              </a:lnSpc>
              <a:buClr>
                <a:srgbClr val="FFC000"/>
              </a:buClr>
              <a:buSzPct val="124000"/>
              <a:buFont typeface="Wingdings" pitchFamily="2" charset="2"/>
              <a:buChar char="Ø"/>
            </a:pPr>
            <a:r>
              <a:rPr sz="2400" b="1" smtClean="0">
                <a:solidFill>
                  <a:schemeClr val="bg2">
                    <a:lumMod val="60000"/>
                    <a:lumOff val="40000"/>
                  </a:schemeClr>
                </a:solidFill>
              </a:rPr>
              <a:t>It is a tough task for the machine because handwritten characters are not perfect. The same Characters differ in sizes, shapes and styles from person to person and even from time to time with the same person.</a:t>
            </a:r>
          </a:p>
          <a:p>
            <a:pPr>
              <a:lnSpc>
                <a:spcPct val="150000"/>
              </a:lnSpc>
              <a:buClr>
                <a:srgbClr val="FFC000"/>
              </a:buClr>
              <a:buSzPct val="122000"/>
              <a:buFont typeface="Wingdings" pitchFamily="2" charset="2"/>
              <a:buChar char="Ø"/>
            </a:pPr>
            <a:r>
              <a:rPr sz="2400" b="1" smtClean="0">
                <a:solidFill>
                  <a:schemeClr val="bg2">
                    <a:lumMod val="60000"/>
                    <a:lumOff val="40000"/>
                  </a:schemeClr>
                </a:solidFill>
              </a:rPr>
              <a:t>Handwritten Digit recognition is the solution to this problem that uses the image of a digit and recognizes the digit present in the image.</a:t>
            </a:r>
          </a:p>
          <a:p>
            <a:pPr>
              <a:lnSpc>
                <a:spcPct val="150000"/>
              </a:lnSpc>
              <a:buClr>
                <a:srgbClr val="FFC000"/>
              </a:buClr>
              <a:buSzPct val="125000"/>
              <a:buFont typeface="Wingdings" pitchFamily="2" charset="2"/>
              <a:buChar char="Ø"/>
            </a:pPr>
            <a:r>
              <a:rPr sz="2400" b="1" smtClean="0">
                <a:solidFill>
                  <a:schemeClr val="bg2">
                    <a:lumMod val="60000"/>
                    <a:lumOff val="40000"/>
                  </a:schemeClr>
                </a:solidFill>
              </a:rPr>
              <a:t>Our goal was to recognize the handwritten digits provided in the MINIST data set of images of handwritten digits.</a:t>
            </a:r>
            <a:endParaRPr lang="en-IN" sz="2400" dirty="0" smtClean="0">
              <a:solidFill>
                <a:schemeClr val="bg2">
                  <a:lumMod val="60000"/>
                  <a:lumOff val="40000"/>
                </a:schemeClr>
              </a:solidFill>
            </a:endParaRPr>
          </a:p>
          <a:p>
            <a:endParaRPr lang="en-US" dirty="0"/>
          </a:p>
        </p:txBody>
      </p:sp>
      <p:pic>
        <p:nvPicPr>
          <p:cNvPr id="4" name="Content Placeholder 3" descr="p3.jpeg"/>
          <p:cNvPicPr>
            <a:picLocks noGrp="1" noChangeAspect="1"/>
          </p:cNvPicPr>
          <p:nvPr>
            <p:ph idx="4294967295"/>
          </p:nvPr>
        </p:nvPicPr>
        <p:blipFill>
          <a:blip r:embed="rId2"/>
          <a:stretch>
            <a:fillRect/>
          </a:stretch>
        </p:blipFill>
        <p:spPr>
          <a:xfrm>
            <a:off x="7683690" y="190500"/>
            <a:ext cx="4508310" cy="2459343"/>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E0885-80ED-4378-81FE-8DE927366329}"/>
              </a:ext>
            </a:extLst>
          </p:cNvPr>
          <p:cNvSpPr>
            <a:spLocks noGrp="1"/>
          </p:cNvSpPr>
          <p:nvPr>
            <p:ph type="title"/>
          </p:nvPr>
        </p:nvSpPr>
        <p:spPr/>
        <p:txBody>
          <a:bodyPr/>
          <a:lstStyle/>
          <a:p>
            <a:r>
              <a:rPr lang="en-US" i="1" u="sng" dirty="0">
                <a:solidFill>
                  <a:schemeClr val="accent5"/>
                </a:solidFill>
              </a:rPr>
              <a:t>ABSTRACT</a:t>
            </a:r>
            <a:endParaRPr lang="en-IN" i="1" u="sng" dirty="0">
              <a:solidFill>
                <a:schemeClr val="accent5"/>
              </a:solidFill>
            </a:endParaRPr>
          </a:p>
        </p:txBody>
      </p:sp>
      <p:sp>
        <p:nvSpPr>
          <p:cNvPr id="3" name="Content Placeholder 2">
            <a:extLst>
              <a:ext uri="{FF2B5EF4-FFF2-40B4-BE49-F238E27FC236}">
                <a16:creationId xmlns:a16="http://schemas.microsoft.com/office/drawing/2014/main" xmlns="" id="{50CDCE08-43C9-4EB7-BAFB-E9261B8E51BE}"/>
              </a:ext>
            </a:extLst>
          </p:cNvPr>
          <p:cNvSpPr>
            <a:spLocks noGrp="1"/>
          </p:cNvSpPr>
          <p:nvPr>
            <p:ph idx="1"/>
          </p:nvPr>
        </p:nvSpPr>
        <p:spPr>
          <a:xfrm>
            <a:off x="818712" y="2222287"/>
            <a:ext cx="10554574" cy="4492412"/>
          </a:xfrm>
        </p:spPr>
        <p:txBody>
          <a:bodyPr>
            <a:normAutofit fontScale="85000" lnSpcReduction="10000"/>
          </a:bodyPr>
          <a:lstStyle/>
          <a:p>
            <a:endParaRPr lang="en-US" sz="2000" b="1" dirty="0"/>
          </a:p>
          <a:p>
            <a:pPr>
              <a:lnSpc>
                <a:spcPct val="150000"/>
              </a:lnSpc>
            </a:pPr>
            <a:r>
              <a:rPr lang="en-US" sz="2400" b="1" dirty="0">
                <a:solidFill>
                  <a:schemeClr val="accent3">
                    <a:lumMod val="60000"/>
                    <a:lumOff val="40000"/>
                  </a:schemeClr>
                </a:solidFill>
              </a:rPr>
              <a:t>Handwritten Digit Recognition is one of the practically important issues in pattern recognition applications.</a:t>
            </a:r>
          </a:p>
          <a:p>
            <a:pPr>
              <a:lnSpc>
                <a:spcPct val="150000"/>
              </a:lnSpc>
            </a:pPr>
            <a:r>
              <a:rPr lang="en-US" sz="2400" b="1" dirty="0">
                <a:solidFill>
                  <a:schemeClr val="accent3">
                    <a:lumMod val="60000"/>
                    <a:lumOff val="40000"/>
                  </a:schemeClr>
                </a:solidFill>
              </a:rPr>
              <a:t>Handwritten Digit Recognition is the ability of Computers to recognize Human Handwritten Digits.</a:t>
            </a:r>
          </a:p>
          <a:p>
            <a:pPr>
              <a:lnSpc>
                <a:spcPct val="150000"/>
              </a:lnSpc>
            </a:pPr>
            <a:r>
              <a:rPr lang="en-US" sz="2400" b="1" dirty="0">
                <a:solidFill>
                  <a:schemeClr val="accent3">
                    <a:lumMod val="60000"/>
                    <a:lumOff val="40000"/>
                  </a:schemeClr>
                </a:solidFill>
              </a:rPr>
              <a:t>The purpose of this project is to take the handwritten digits as an input, process the character, train the Neural Network effectively to recognize the pattern.</a:t>
            </a:r>
          </a:p>
          <a:p>
            <a:pPr>
              <a:lnSpc>
                <a:spcPct val="150000"/>
              </a:lnSpc>
            </a:pPr>
            <a:r>
              <a:rPr lang="en-US" sz="2400" b="1" dirty="0">
                <a:solidFill>
                  <a:schemeClr val="accent3">
                    <a:lumMod val="60000"/>
                    <a:lumOff val="40000"/>
                  </a:schemeClr>
                </a:solidFill>
              </a:rPr>
              <a:t>Though the goal is to create a model which can recognize the digits, it can be extended to letters and an individual’s handwriting.</a:t>
            </a:r>
          </a:p>
          <a:p>
            <a:endParaRPr lang="en-IN" dirty="0"/>
          </a:p>
        </p:txBody>
      </p:sp>
    </p:spTree>
    <p:extLst>
      <p:ext uri="{BB962C8B-B14F-4D97-AF65-F5344CB8AC3E}">
        <p14:creationId xmlns:p14="http://schemas.microsoft.com/office/powerpoint/2010/main" xmlns="" val="3458013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6A336208-5625-4644-ACF7-3E2B7D4C77C9}"/>
              </a:ext>
            </a:extLst>
          </p:cNvPr>
          <p:cNvSpPr txBox="1">
            <a:spLocks/>
          </p:cNvSpPr>
          <p:nvPr/>
        </p:nvSpPr>
        <p:spPr>
          <a:xfrm>
            <a:off x="1524000" y="0"/>
            <a:ext cx="7248939" cy="714356"/>
          </a:xfrm>
          <a:prstGeom prst="rect">
            <a:avLst/>
          </a:prstGeom>
        </p:spPr>
        <p:txBody>
          <a:bodyPr>
            <a:norm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u="sng" dirty="0"/>
              <a:t>LITERATURE SURVEY</a:t>
            </a:r>
          </a:p>
        </p:txBody>
      </p:sp>
      <p:graphicFrame>
        <p:nvGraphicFramePr>
          <p:cNvPr id="4" name="Table 3">
            <a:extLst>
              <a:ext uri="{FF2B5EF4-FFF2-40B4-BE49-F238E27FC236}">
                <a16:creationId xmlns:a16="http://schemas.microsoft.com/office/drawing/2014/main" xmlns="" id="{FDAF9D81-06F8-479E-B40D-761CF639BB6F}"/>
              </a:ext>
            </a:extLst>
          </p:cNvPr>
          <p:cNvGraphicFramePr>
            <a:graphicFrameLocks noGrp="1"/>
          </p:cNvGraphicFramePr>
          <p:nvPr>
            <p:extLst>
              <p:ext uri="{D42A27DB-BD31-4B8C-83A1-F6EECF244321}">
                <p14:modId xmlns:p14="http://schemas.microsoft.com/office/powerpoint/2010/main" xmlns="" val="1419490857"/>
              </p:ext>
            </p:extLst>
          </p:nvPr>
        </p:nvGraphicFramePr>
        <p:xfrm>
          <a:off x="1" y="960120"/>
          <a:ext cx="12191999" cy="3200400"/>
        </p:xfrm>
        <a:graphic>
          <a:graphicData uri="http://schemas.openxmlformats.org/drawingml/2006/table">
            <a:tbl>
              <a:tblPr firstRow="1" lastRow="1">
                <a:tableStyleId>{5C22544A-7EE6-4342-B048-85BDC9FD1C3A}</a:tableStyleId>
              </a:tblPr>
              <a:tblGrid>
                <a:gridCol w="530086">
                  <a:extLst>
                    <a:ext uri="{9D8B030D-6E8A-4147-A177-3AD203B41FA5}">
                      <a16:colId xmlns:a16="http://schemas.microsoft.com/office/drawing/2014/main" xmlns="" val="20000"/>
                    </a:ext>
                  </a:extLst>
                </a:gridCol>
                <a:gridCol w="2199862">
                  <a:extLst>
                    <a:ext uri="{9D8B030D-6E8A-4147-A177-3AD203B41FA5}">
                      <a16:colId xmlns:a16="http://schemas.microsoft.com/office/drawing/2014/main" xmlns="" val="20001"/>
                    </a:ext>
                  </a:extLst>
                </a:gridCol>
                <a:gridCol w="1789043">
                  <a:extLst>
                    <a:ext uri="{9D8B030D-6E8A-4147-A177-3AD203B41FA5}">
                      <a16:colId xmlns:a16="http://schemas.microsoft.com/office/drawing/2014/main" xmlns="" val="20002"/>
                    </a:ext>
                  </a:extLst>
                </a:gridCol>
                <a:gridCol w="2425148">
                  <a:extLst>
                    <a:ext uri="{9D8B030D-6E8A-4147-A177-3AD203B41FA5}">
                      <a16:colId xmlns:a16="http://schemas.microsoft.com/office/drawing/2014/main" xmlns="" val="20003"/>
                    </a:ext>
                  </a:extLst>
                </a:gridCol>
                <a:gridCol w="5247860">
                  <a:extLst>
                    <a:ext uri="{9D8B030D-6E8A-4147-A177-3AD203B41FA5}">
                      <a16:colId xmlns:a16="http://schemas.microsoft.com/office/drawing/2014/main" xmlns="" val="20004"/>
                    </a:ext>
                  </a:extLst>
                </a:gridCol>
              </a:tblGrid>
              <a:tr h="894044">
                <a:tc>
                  <a:txBody>
                    <a:bodyPr/>
                    <a:lstStyle/>
                    <a:p>
                      <a:r>
                        <a:rPr lang="en-IN" dirty="0">
                          <a:solidFill>
                            <a:schemeClr val="bg1"/>
                          </a:solidFill>
                        </a:rPr>
                        <a:t>S.NO</a:t>
                      </a:r>
                      <a:endParaRPr lang="en-US" dirty="0">
                        <a:solidFill>
                          <a:schemeClr val="bg1"/>
                        </a:solidFill>
                      </a:endParaRPr>
                    </a:p>
                  </a:txBody>
                  <a:tcPr>
                    <a:solidFill>
                      <a:srgbClr val="DFA131"/>
                    </a:solidFill>
                  </a:tcPr>
                </a:tc>
                <a:tc>
                  <a:txBody>
                    <a:bodyPr/>
                    <a:lstStyle/>
                    <a:p>
                      <a:pPr algn="ctr"/>
                      <a:endParaRPr lang="en-IN" u="sng" dirty="0">
                        <a:solidFill>
                          <a:schemeClr val="bg1"/>
                        </a:solidFill>
                        <a:effectLst>
                          <a:outerShdw blurRad="38100" dist="38100" dir="2700000" algn="tl">
                            <a:srgbClr val="000000">
                              <a:alpha val="43137"/>
                            </a:srgbClr>
                          </a:outerShdw>
                        </a:effectLst>
                      </a:endParaRPr>
                    </a:p>
                    <a:p>
                      <a:pPr algn="ctr"/>
                      <a:r>
                        <a:rPr lang="en-IN" u="sng" dirty="0">
                          <a:solidFill>
                            <a:schemeClr val="bg1"/>
                          </a:solidFill>
                          <a:effectLst>
                            <a:outerShdw blurRad="38100" dist="38100" dir="2700000" algn="tl">
                              <a:srgbClr val="000000">
                                <a:alpha val="43137"/>
                              </a:srgbClr>
                            </a:outerShdw>
                          </a:effectLst>
                        </a:rPr>
                        <a:t>TITLE</a:t>
                      </a:r>
                      <a:endParaRPr lang="en-US" i="1" u="sng" dirty="0">
                        <a:solidFill>
                          <a:schemeClr val="bg1"/>
                        </a:solidFill>
                        <a:effectLst>
                          <a:outerShdw blurRad="38100" dist="38100" dir="2700000" algn="tl">
                            <a:srgbClr val="000000">
                              <a:alpha val="43137"/>
                            </a:srgbClr>
                          </a:outerShdw>
                        </a:effectLst>
                      </a:endParaRPr>
                    </a:p>
                  </a:txBody>
                  <a:tcPr>
                    <a:solidFill>
                      <a:srgbClr val="DFA131"/>
                    </a:solidFill>
                  </a:tcPr>
                </a:tc>
                <a:tc>
                  <a:txBody>
                    <a:bodyPr/>
                    <a:lstStyle/>
                    <a:p>
                      <a:pPr algn="ctr"/>
                      <a:endParaRPr lang="en-IN" u="sng" dirty="0">
                        <a:solidFill>
                          <a:schemeClr val="bg1"/>
                        </a:solidFill>
                      </a:endParaRPr>
                    </a:p>
                    <a:p>
                      <a:pPr algn="ctr"/>
                      <a:r>
                        <a:rPr lang="en-IN" u="sng" dirty="0">
                          <a:solidFill>
                            <a:schemeClr val="bg1"/>
                          </a:solidFill>
                        </a:rPr>
                        <a:t>AUTHOR(S)</a:t>
                      </a:r>
                      <a:endParaRPr lang="en-US" b="1" i="1" u="sng" dirty="0">
                        <a:solidFill>
                          <a:schemeClr val="bg1"/>
                        </a:solidFill>
                      </a:endParaRPr>
                    </a:p>
                  </a:txBody>
                  <a:tcPr>
                    <a:solidFill>
                      <a:srgbClr val="DFA131"/>
                    </a:solidFill>
                  </a:tcPr>
                </a:tc>
                <a:tc>
                  <a:txBody>
                    <a:bodyPr/>
                    <a:lstStyle/>
                    <a:p>
                      <a:pPr algn="ctr"/>
                      <a:r>
                        <a:rPr lang="en-IN" u="sng" dirty="0">
                          <a:solidFill>
                            <a:schemeClr val="bg1"/>
                          </a:solidFill>
                        </a:rPr>
                        <a:t>SOURCE</a:t>
                      </a:r>
                    </a:p>
                    <a:p>
                      <a:pPr algn="ctr"/>
                      <a:r>
                        <a:rPr lang="en-IN" u="sng" dirty="0">
                          <a:solidFill>
                            <a:schemeClr val="bg1"/>
                          </a:solidFill>
                        </a:rPr>
                        <a:t>(DETAILS OF PUBLICATION)</a:t>
                      </a:r>
                      <a:endParaRPr lang="en-US" i="1" u="sng" dirty="0">
                        <a:solidFill>
                          <a:schemeClr val="bg1"/>
                        </a:solidFill>
                      </a:endParaRPr>
                    </a:p>
                  </a:txBody>
                  <a:tcPr>
                    <a:solidFill>
                      <a:srgbClr val="DFA131"/>
                    </a:solidFill>
                  </a:tcPr>
                </a:tc>
                <a:tc>
                  <a:txBody>
                    <a:bodyPr/>
                    <a:lstStyle/>
                    <a:p>
                      <a:pPr algn="ctr"/>
                      <a:endParaRPr lang="en-IN" u="sng" dirty="0">
                        <a:solidFill>
                          <a:schemeClr val="bg1"/>
                        </a:solidFill>
                      </a:endParaRPr>
                    </a:p>
                    <a:p>
                      <a:pPr algn="ctr"/>
                      <a:r>
                        <a:rPr lang="en-IN" u="sng" dirty="0">
                          <a:solidFill>
                            <a:schemeClr val="bg1"/>
                          </a:solidFill>
                        </a:rPr>
                        <a:t>FINDINGS</a:t>
                      </a:r>
                      <a:endParaRPr lang="en-US" b="1" i="1" u="sng" dirty="0">
                        <a:solidFill>
                          <a:schemeClr val="bg1"/>
                        </a:solidFill>
                      </a:endParaRPr>
                    </a:p>
                  </a:txBody>
                  <a:tcPr>
                    <a:solidFill>
                      <a:srgbClr val="DFA131"/>
                    </a:solidFill>
                  </a:tcPr>
                </a:tc>
                <a:extLst>
                  <a:ext uri="{0D108BD9-81ED-4DB2-BD59-A6C34878D82A}">
                    <a16:rowId xmlns:a16="http://schemas.microsoft.com/office/drawing/2014/main" xmlns="" val="10000"/>
                  </a:ext>
                </a:extLst>
              </a:tr>
              <a:tr h="2269882">
                <a:tc>
                  <a:txBody>
                    <a:bodyPr/>
                    <a:lstStyle/>
                    <a:p>
                      <a:r>
                        <a:rPr lang="en-US" dirty="0">
                          <a:solidFill>
                            <a:schemeClr val="tx1"/>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rPr>
                        <a:t>Using Random Forests for Handwritten Digit Recognition</a:t>
                      </a:r>
                      <a:endParaRPr lang="en-US" dirty="0">
                        <a:solidFill>
                          <a:schemeClr val="bg1"/>
                        </a:solidFill>
                      </a:endParaRPr>
                    </a:p>
                  </a:txBody>
                  <a:tcPr/>
                </a:tc>
                <a:tc>
                  <a:txBody>
                    <a:bodyPr/>
                    <a:lstStyle/>
                    <a:p>
                      <a:pPr>
                        <a:buFont typeface="Wingdings" pitchFamily="2" charset="2"/>
                        <a:buChar char="v"/>
                      </a:pPr>
                      <a:r>
                        <a:rPr lang="en-US" sz="1800" u="none" strike="noStrike" kern="1200" dirty="0">
                          <a:solidFill>
                            <a:schemeClr val="bg1"/>
                          </a:solidFill>
                        </a:rPr>
                        <a:t>S. Bernard</a:t>
                      </a:r>
                    </a:p>
                    <a:p>
                      <a:pPr>
                        <a:buFont typeface="Wingdings" pitchFamily="2" charset="2"/>
                        <a:buChar char="v"/>
                      </a:pPr>
                      <a:r>
                        <a:rPr lang="en-US" sz="1800" u="none" strike="noStrike" kern="1200" dirty="0">
                          <a:solidFill>
                            <a:schemeClr val="bg1"/>
                          </a:solidFill>
                        </a:rPr>
                        <a:t>S. Adam</a:t>
                      </a:r>
                    </a:p>
                    <a:p>
                      <a:pPr>
                        <a:buFont typeface="Wingdings" pitchFamily="2" charset="2"/>
                        <a:buChar char="v"/>
                      </a:pPr>
                      <a:r>
                        <a:rPr lang="en-US" sz="1800" u="sng" kern="1200" dirty="0">
                          <a:solidFill>
                            <a:schemeClr val="bg1"/>
                          </a:solidFill>
                        </a:rPr>
                        <a:t>L. </a:t>
                      </a:r>
                      <a:r>
                        <a:rPr lang="en-US" sz="1800" u="sng" kern="1200" dirty="0" err="1">
                          <a:solidFill>
                            <a:schemeClr val="bg1"/>
                          </a:solidFill>
                        </a:rPr>
                        <a:t>Heutte</a:t>
                      </a:r>
                      <a:r>
                        <a:rPr lang="fr-FR" dirty="0">
                          <a:solidFill>
                            <a:schemeClr val="bg1"/>
                          </a:solidFill>
                        </a:rPr>
                        <a:t/>
                      </a:r>
                      <a:br>
                        <a:rPr lang="fr-FR" dirty="0">
                          <a:solidFill>
                            <a:schemeClr val="bg1"/>
                          </a:solidFill>
                        </a:rPr>
                      </a:br>
                      <a:endParaRPr lang="en-US" dirty="0">
                        <a:solidFill>
                          <a:schemeClr val="bg1"/>
                        </a:solidFill>
                      </a:endParaRPr>
                    </a:p>
                  </a:txBody>
                  <a:tcPr/>
                </a:tc>
                <a:tc>
                  <a:txBody>
                    <a:bodyPr/>
                    <a:lstStyle/>
                    <a:p>
                      <a:r>
                        <a:rPr lang="en-IN" dirty="0">
                          <a:solidFill>
                            <a:schemeClr val="bg1"/>
                          </a:solidFill>
                        </a:rPr>
                        <a:t>IEEE</a:t>
                      </a:r>
                      <a:r>
                        <a:rPr lang="en-IN" baseline="0" dirty="0">
                          <a:solidFill>
                            <a:schemeClr val="bg1"/>
                          </a:solidFill>
                        </a:rPr>
                        <a:t> </a:t>
                      </a:r>
                    </a:p>
                    <a:p>
                      <a:r>
                        <a:rPr lang="en-IN" baseline="0" dirty="0">
                          <a:solidFill>
                            <a:schemeClr val="bg1"/>
                          </a:solidFill>
                        </a:rPr>
                        <a:t>(</a:t>
                      </a:r>
                      <a:r>
                        <a:rPr lang="en-US" sz="1800" kern="1200" dirty="0">
                          <a:solidFill>
                            <a:schemeClr val="bg1"/>
                          </a:solidFill>
                        </a:rPr>
                        <a:t> </a:t>
                      </a:r>
                      <a:r>
                        <a:rPr lang="en-US" sz="1800" u="none" strike="noStrike" kern="1200" dirty="0">
                          <a:solidFill>
                            <a:schemeClr val="bg1"/>
                          </a:solidFill>
                        </a:rPr>
                        <a:t>Ninth International Conference on Document Analysis and Recognition (ICDAR 2007)</a:t>
                      </a:r>
                      <a:r>
                        <a:rPr lang="en-IN" baseline="0" dirty="0">
                          <a:solidFill>
                            <a:schemeClr val="bg1"/>
                          </a:solidFill>
                        </a:rPr>
                        <a:t>)</a:t>
                      </a:r>
                      <a:endParaRPr lang="en-US" dirty="0">
                        <a:solidFill>
                          <a:schemeClr val="bg1"/>
                        </a:solidFill>
                      </a:endParaRPr>
                    </a:p>
                  </a:txBody>
                  <a:tcPr/>
                </a:tc>
                <a:tc>
                  <a:txBody>
                    <a:bodyPr/>
                    <a:lstStyle/>
                    <a:p>
                      <a:pPr>
                        <a:buClr>
                          <a:schemeClr val="tx1"/>
                        </a:buClr>
                        <a:buSzPct val="147000"/>
                        <a:buFont typeface="Wingdings" pitchFamily="2" charset="2"/>
                        <a:buChar char="§"/>
                      </a:pPr>
                      <a:r>
                        <a:rPr lang="en-US" sz="1800" kern="1200" dirty="0">
                          <a:solidFill>
                            <a:schemeClr val="bg1"/>
                          </a:solidFill>
                        </a:rPr>
                        <a:t>This aims at studying those methods in a strictly pragmatic approach, in order to provide rules on parameter settings for practitioners.</a:t>
                      </a:r>
                    </a:p>
                    <a:p>
                      <a:pPr>
                        <a:buClr>
                          <a:schemeClr val="tx1"/>
                        </a:buClr>
                        <a:buSzPct val="147000"/>
                        <a:buFont typeface="Wingdings" pitchFamily="2" charset="2"/>
                        <a:buChar char="§"/>
                      </a:pPr>
                      <a:r>
                        <a:rPr lang="en-US" sz="1800" kern="1200" dirty="0">
                          <a:solidFill>
                            <a:schemeClr val="bg1"/>
                          </a:solidFill>
                        </a:rPr>
                        <a:t>For that purpose we have experimented the forest-RI algorithm, considered as the random forest reference method, on the MNIST handwritten digits database.</a:t>
                      </a:r>
                      <a:endParaRPr lang="en-US" sz="1800" b="0" i="0" kern="1200" dirty="0">
                        <a:solidFill>
                          <a:schemeClr val="bg1"/>
                        </a:solidFill>
                        <a:latin typeface="+mn-lt"/>
                        <a:ea typeface="+mn-ea"/>
                        <a:cs typeface="+mn-cs"/>
                      </a:endParaRPr>
                    </a:p>
                  </a:txBody>
                  <a:tcPr/>
                </a:tc>
                <a:extLst>
                  <a:ext uri="{0D108BD9-81ED-4DB2-BD59-A6C34878D82A}">
                    <a16:rowId xmlns:a16="http://schemas.microsoft.com/office/drawing/2014/main" xmlns="" val="10001"/>
                  </a:ext>
                </a:extLst>
              </a:tr>
            </a:tbl>
          </a:graphicData>
        </a:graphic>
      </p:graphicFrame>
      <p:graphicFrame>
        <p:nvGraphicFramePr>
          <p:cNvPr id="5" name="Table 4">
            <a:extLst>
              <a:ext uri="{FF2B5EF4-FFF2-40B4-BE49-F238E27FC236}">
                <a16:creationId xmlns:a16="http://schemas.microsoft.com/office/drawing/2014/main" xmlns="" id="{88B5D687-CB84-49BD-BBEB-D79DE5618610}"/>
              </a:ext>
            </a:extLst>
          </p:cNvPr>
          <p:cNvGraphicFramePr>
            <a:graphicFrameLocks noGrp="1"/>
          </p:cNvGraphicFramePr>
          <p:nvPr>
            <p:extLst>
              <p:ext uri="{D42A27DB-BD31-4B8C-83A1-F6EECF244321}">
                <p14:modId xmlns:p14="http://schemas.microsoft.com/office/powerpoint/2010/main" xmlns="" val="2991230819"/>
              </p:ext>
            </p:extLst>
          </p:nvPr>
        </p:nvGraphicFramePr>
        <p:xfrm>
          <a:off x="0" y="4297680"/>
          <a:ext cx="12192001" cy="2560320"/>
        </p:xfrm>
        <a:graphic>
          <a:graphicData uri="http://schemas.openxmlformats.org/drawingml/2006/table">
            <a:tbl>
              <a:tblPr firstRow="1" lastRow="1" bandRow="1">
                <a:tableStyleId>{5C22544A-7EE6-4342-B048-85BDC9FD1C3A}</a:tableStyleId>
              </a:tblPr>
              <a:tblGrid>
                <a:gridCol w="516835">
                  <a:extLst>
                    <a:ext uri="{9D8B030D-6E8A-4147-A177-3AD203B41FA5}">
                      <a16:colId xmlns:a16="http://schemas.microsoft.com/office/drawing/2014/main" xmlns="" val="20000"/>
                    </a:ext>
                  </a:extLst>
                </a:gridCol>
                <a:gridCol w="2199861">
                  <a:extLst>
                    <a:ext uri="{9D8B030D-6E8A-4147-A177-3AD203B41FA5}">
                      <a16:colId xmlns:a16="http://schemas.microsoft.com/office/drawing/2014/main" xmlns="" val="20001"/>
                    </a:ext>
                  </a:extLst>
                </a:gridCol>
                <a:gridCol w="1815547">
                  <a:extLst>
                    <a:ext uri="{9D8B030D-6E8A-4147-A177-3AD203B41FA5}">
                      <a16:colId xmlns:a16="http://schemas.microsoft.com/office/drawing/2014/main" xmlns="" val="20002"/>
                    </a:ext>
                  </a:extLst>
                </a:gridCol>
                <a:gridCol w="2904879">
                  <a:extLst>
                    <a:ext uri="{9D8B030D-6E8A-4147-A177-3AD203B41FA5}">
                      <a16:colId xmlns:a16="http://schemas.microsoft.com/office/drawing/2014/main" xmlns="" val="20003"/>
                    </a:ext>
                  </a:extLst>
                </a:gridCol>
                <a:gridCol w="4754879">
                  <a:extLst>
                    <a:ext uri="{9D8B030D-6E8A-4147-A177-3AD203B41FA5}">
                      <a16:colId xmlns:a16="http://schemas.microsoft.com/office/drawing/2014/main" xmlns="" val="20004"/>
                    </a:ext>
                  </a:extLst>
                </a:gridCol>
              </a:tblGrid>
              <a:tr h="2439725">
                <a:tc>
                  <a:txBody>
                    <a:bodyPr/>
                    <a:lstStyle/>
                    <a:p>
                      <a:r>
                        <a:rPr lang="en-IN" b="1" dirty="0">
                          <a:solidFill>
                            <a:schemeClr val="bg1"/>
                          </a:solidFill>
                        </a:rPr>
                        <a:t>2</a:t>
                      </a:r>
                      <a:endParaRPr lang="en-US" b="1" dirty="0">
                        <a:solidFill>
                          <a:schemeClr val="bg1"/>
                        </a:solidFill>
                      </a:endParaRPr>
                    </a:p>
                  </a:txBody>
                  <a:tcPr/>
                </a:tc>
                <a:tc>
                  <a:txBody>
                    <a:bodyPr/>
                    <a:lstStyle/>
                    <a:p>
                      <a:r>
                        <a:rPr lang="en-US" sz="1800" b="1" i="0" kern="1200" dirty="0">
                          <a:solidFill>
                            <a:schemeClr val="bg1"/>
                          </a:solidFill>
                          <a:latin typeface="+mn-lt"/>
                          <a:ea typeface="+mn-ea"/>
                          <a:cs typeface="+mn-cs"/>
                        </a:rPr>
                        <a:t>On-line handwritten digit recognition based on trajectory and velocity modeling</a:t>
                      </a:r>
                    </a:p>
                  </a:txBody>
                  <a:tcPr/>
                </a:tc>
                <a:tc>
                  <a:txBody>
                    <a:bodyPr/>
                    <a:lstStyle/>
                    <a:p>
                      <a:pPr>
                        <a:buFont typeface="Wingdings" pitchFamily="2" charset="2"/>
                        <a:buChar char="§"/>
                      </a:pPr>
                      <a:r>
                        <a:rPr lang="en-US" sz="1800" b="1" i="0" u="none" strike="noStrike" kern="1200" dirty="0" err="1">
                          <a:solidFill>
                            <a:schemeClr val="bg1"/>
                          </a:solidFill>
                          <a:latin typeface="+mn-lt"/>
                          <a:ea typeface="+mn-ea"/>
                          <a:cs typeface="+mn-cs"/>
                        </a:rPr>
                        <a:t>MonjiKheralla</a:t>
                      </a:r>
                      <a:endParaRPr lang="en-US" sz="1800" b="1" i="0" u="none" strike="noStrike" kern="1200" dirty="0">
                        <a:solidFill>
                          <a:schemeClr val="bg1"/>
                        </a:solidFill>
                        <a:latin typeface="+mn-lt"/>
                        <a:ea typeface="+mn-ea"/>
                        <a:cs typeface="+mn-cs"/>
                      </a:endParaRPr>
                    </a:p>
                    <a:p>
                      <a:pPr>
                        <a:buFont typeface="Wingdings" pitchFamily="2" charset="2"/>
                        <a:buChar char="§"/>
                      </a:pPr>
                      <a:r>
                        <a:rPr lang="en-US" sz="1800" b="1" i="0" u="none" strike="noStrike" kern="1200" dirty="0" err="1">
                          <a:solidFill>
                            <a:schemeClr val="bg1"/>
                          </a:solidFill>
                          <a:latin typeface="+mn-lt"/>
                          <a:ea typeface="+mn-ea"/>
                          <a:cs typeface="+mn-cs"/>
                        </a:rPr>
                        <a:t>LobnaHaddad</a:t>
                      </a:r>
                      <a:endParaRPr lang="en-US" sz="1800" b="1" i="0" u="none" strike="noStrike" kern="1200" dirty="0">
                        <a:solidFill>
                          <a:schemeClr val="bg1"/>
                        </a:solidFill>
                        <a:latin typeface="+mn-lt"/>
                        <a:ea typeface="+mn-ea"/>
                        <a:cs typeface="+mn-cs"/>
                      </a:endParaRPr>
                    </a:p>
                    <a:p>
                      <a:pPr>
                        <a:buFont typeface="Wingdings" pitchFamily="2" charset="2"/>
                        <a:buChar char="§"/>
                      </a:pPr>
                      <a:r>
                        <a:rPr lang="en-US" sz="1800" b="1" i="0" u="none" strike="noStrike" kern="1200" dirty="0">
                          <a:solidFill>
                            <a:schemeClr val="bg1"/>
                          </a:solidFill>
                          <a:latin typeface="+mn-lt"/>
                          <a:ea typeface="+mn-ea"/>
                          <a:cs typeface="+mn-cs"/>
                        </a:rPr>
                        <a:t>Adel </a:t>
                      </a:r>
                      <a:r>
                        <a:rPr lang="en-US" sz="1800" b="1" i="0" u="none" strike="noStrike" kern="1200" dirty="0" err="1">
                          <a:solidFill>
                            <a:schemeClr val="bg1"/>
                          </a:solidFill>
                          <a:latin typeface="+mn-lt"/>
                          <a:ea typeface="+mn-ea"/>
                          <a:cs typeface="+mn-cs"/>
                        </a:rPr>
                        <a:t>M.Alimi</a:t>
                      </a:r>
                      <a:endParaRPr lang="en-US" sz="1800" b="1" i="0" u="none" strike="noStrike" kern="1200" dirty="0">
                        <a:solidFill>
                          <a:schemeClr val="bg1"/>
                        </a:solidFill>
                        <a:latin typeface="+mn-lt"/>
                        <a:ea typeface="+mn-ea"/>
                        <a:cs typeface="+mn-cs"/>
                      </a:endParaRPr>
                    </a:p>
                    <a:p>
                      <a:pPr>
                        <a:buFont typeface="Wingdings" pitchFamily="2" charset="2"/>
                        <a:buChar char="§"/>
                      </a:pPr>
                      <a:r>
                        <a:rPr lang="en-US" sz="1800" b="1" i="0" u="none" strike="noStrike" kern="1200" dirty="0" err="1">
                          <a:solidFill>
                            <a:schemeClr val="bg1"/>
                          </a:solidFill>
                          <a:latin typeface="+mn-lt"/>
                          <a:ea typeface="+mn-ea"/>
                          <a:cs typeface="+mn-cs"/>
                        </a:rPr>
                        <a:t>AmarMitiche</a:t>
                      </a:r>
                      <a:endParaRPr lang="en-US" sz="1800" b="1" i="0" u="none" strike="noStrike" kern="1200" dirty="0">
                        <a:solidFill>
                          <a:schemeClr val="bg1"/>
                        </a:solidFill>
                        <a:latin typeface="+mn-lt"/>
                        <a:ea typeface="+mn-ea"/>
                        <a:cs typeface="+mn-cs"/>
                      </a:endParaRPr>
                    </a:p>
                  </a:txBody>
                  <a:tcPr/>
                </a:tc>
                <a:tc>
                  <a:txBody>
                    <a:bodyPr/>
                    <a:lstStyle/>
                    <a:p>
                      <a:r>
                        <a:rPr lang="en-US" sz="1800" b="1" i="0" kern="1200" dirty="0">
                          <a:solidFill>
                            <a:schemeClr val="bg1"/>
                          </a:solidFill>
                          <a:latin typeface="+mn-lt"/>
                          <a:ea typeface="+mn-ea"/>
                          <a:cs typeface="+mn-cs"/>
                        </a:rPr>
                        <a:t>Elsevier--</a:t>
                      </a:r>
                    </a:p>
                    <a:p>
                      <a:r>
                        <a:rPr lang="en-US" sz="1800" b="1" i="0" kern="1200" dirty="0">
                          <a:solidFill>
                            <a:schemeClr val="bg1"/>
                          </a:solidFill>
                          <a:latin typeface="+mn-lt"/>
                          <a:ea typeface="+mn-ea"/>
                          <a:cs typeface="+mn-cs"/>
                        </a:rPr>
                        <a:t>The General Direction of Scientific Research and Technological Renovation (DGRSRT), Tunisia, under the ARUB program</a:t>
                      </a:r>
                    </a:p>
                    <a:p>
                      <a:r>
                        <a:rPr lang="en-US" sz="1800" b="1" i="0" kern="1200" dirty="0">
                          <a:solidFill>
                            <a:schemeClr val="bg1"/>
                          </a:solidFill>
                          <a:latin typeface="+mn-lt"/>
                          <a:ea typeface="+mn-ea"/>
                          <a:cs typeface="+mn-cs"/>
                        </a:rPr>
                        <a:t>, 2008</a:t>
                      </a:r>
                    </a:p>
                    <a:p>
                      <a:r>
                        <a:rPr lang="en-US" sz="1800" b="1" i="0" kern="1200" dirty="0">
                          <a:solidFill>
                            <a:schemeClr val="bg1"/>
                          </a:solidFill>
                          <a:latin typeface="+mn-lt"/>
                          <a:ea typeface="+mn-ea"/>
                          <a:cs typeface="+mn-cs"/>
                        </a:rPr>
                        <a:t> </a:t>
                      </a:r>
                      <a:endParaRPr lang="en-US" b="1" dirty="0">
                        <a:solidFill>
                          <a:schemeClr val="bg1"/>
                        </a:solidFill>
                      </a:endParaRPr>
                    </a:p>
                  </a:txBody>
                  <a:tcPr/>
                </a:tc>
                <a:tc>
                  <a:txBody>
                    <a:bodyPr/>
                    <a:lstStyle/>
                    <a:p>
                      <a:pPr>
                        <a:buClr>
                          <a:srgbClr val="EE1246"/>
                        </a:buClr>
                        <a:buSzPct val="124000"/>
                        <a:buFont typeface="Wingdings" pitchFamily="2" charset="2"/>
                        <a:buChar char="ü"/>
                      </a:pPr>
                      <a:r>
                        <a:rPr lang="en-US" sz="1800" b="1" i="0" kern="1200" dirty="0">
                          <a:solidFill>
                            <a:schemeClr val="bg1"/>
                          </a:solidFill>
                          <a:latin typeface="+mn-lt"/>
                          <a:ea typeface="+mn-ea"/>
                          <a:cs typeface="+mn-cs"/>
                        </a:rPr>
                        <a:t> A system and associated methodology recognizes an Arabic like alphanumeric character using fuzzy modeling.</a:t>
                      </a:r>
                    </a:p>
                    <a:p>
                      <a:pPr>
                        <a:buClr>
                          <a:srgbClr val="EE1246"/>
                        </a:buClr>
                        <a:buSzPct val="124000"/>
                        <a:buFont typeface="Wingdings" pitchFamily="2" charset="2"/>
                        <a:buChar char="ü"/>
                      </a:pPr>
                      <a:r>
                        <a:rPr lang="en-US" sz="1800" b="1" i="0" kern="1200" dirty="0">
                          <a:solidFill>
                            <a:schemeClr val="bg1"/>
                          </a:solidFill>
                          <a:latin typeface="+mn-lt"/>
                          <a:ea typeface="+mn-ea"/>
                          <a:cs typeface="+mn-cs"/>
                        </a:rPr>
                        <a:t>The method receives a handwritten Arabic like alphanumeric character, stores fuzzy models of a plurality of Arabic like alphanumeric characters…</a:t>
                      </a:r>
                      <a:endParaRPr lang="en-US" b="1" dirty="0">
                        <a:solidFill>
                          <a:schemeClr val="bg1"/>
                        </a:solidFill>
                      </a:endParaRPr>
                    </a:p>
                  </a:txBody>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3533880133"/>
              </p:ext>
            </p:extLst>
          </p:nvPr>
        </p:nvGraphicFramePr>
        <p:xfrm>
          <a:off x="0" y="298174"/>
          <a:ext cx="12191998" cy="3220278"/>
        </p:xfrm>
        <a:graphic>
          <a:graphicData uri="http://schemas.openxmlformats.org/drawingml/2006/table">
            <a:tbl>
              <a:tblPr firstRow="1" bandRow="1">
                <a:tableStyleId>{5C22544A-7EE6-4342-B048-85BDC9FD1C3A}</a:tableStyleId>
              </a:tblPr>
              <a:tblGrid>
                <a:gridCol w="323681">
                  <a:extLst>
                    <a:ext uri="{9D8B030D-6E8A-4147-A177-3AD203B41FA5}">
                      <a16:colId xmlns:a16="http://schemas.microsoft.com/office/drawing/2014/main" xmlns="" val="20000"/>
                    </a:ext>
                  </a:extLst>
                </a:gridCol>
                <a:gridCol w="2200420">
                  <a:extLst>
                    <a:ext uri="{9D8B030D-6E8A-4147-A177-3AD203B41FA5}">
                      <a16:colId xmlns:a16="http://schemas.microsoft.com/office/drawing/2014/main" xmlns="" val="20001"/>
                    </a:ext>
                  </a:extLst>
                </a:gridCol>
                <a:gridCol w="1703342">
                  <a:extLst>
                    <a:ext uri="{9D8B030D-6E8A-4147-A177-3AD203B41FA5}">
                      <a16:colId xmlns:a16="http://schemas.microsoft.com/office/drawing/2014/main" xmlns="" val="20002"/>
                    </a:ext>
                  </a:extLst>
                </a:gridCol>
                <a:gridCol w="3440192">
                  <a:extLst>
                    <a:ext uri="{9D8B030D-6E8A-4147-A177-3AD203B41FA5}">
                      <a16:colId xmlns:a16="http://schemas.microsoft.com/office/drawing/2014/main" xmlns="" val="20003"/>
                    </a:ext>
                  </a:extLst>
                </a:gridCol>
                <a:gridCol w="4524363">
                  <a:extLst>
                    <a:ext uri="{9D8B030D-6E8A-4147-A177-3AD203B41FA5}">
                      <a16:colId xmlns:a16="http://schemas.microsoft.com/office/drawing/2014/main" xmlns="" val="20004"/>
                    </a:ext>
                  </a:extLst>
                </a:gridCol>
              </a:tblGrid>
              <a:tr h="3220278">
                <a:tc>
                  <a:txBody>
                    <a:bodyPr/>
                    <a:lstStyle/>
                    <a:p>
                      <a:r>
                        <a:rPr lang="en-IN" b="1" dirty="0">
                          <a:solidFill>
                            <a:schemeClr val="bg1"/>
                          </a:solidFill>
                        </a:rPr>
                        <a:t>3</a:t>
                      </a:r>
                      <a:endParaRPr lang="en-US" b="1"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mn-ea"/>
                          <a:cs typeface="+mn-cs"/>
                        </a:rPr>
                        <a:t>Handwritten Digit Recognition Using Chemical Reaction Optimization</a:t>
                      </a:r>
                    </a:p>
                  </a:txBody>
                  <a:tcPr/>
                </a:tc>
                <a:tc>
                  <a:txBody>
                    <a:bodyPr/>
                    <a:lstStyle/>
                    <a:p>
                      <a:pPr>
                        <a:buFont typeface="Wingdings" pitchFamily="2" charset="2"/>
                        <a:buChar char="ü"/>
                      </a:pPr>
                      <a:r>
                        <a:rPr lang="en-US" sz="1800" b="1" i="0" u="none" strike="noStrike" kern="1200" dirty="0" err="1">
                          <a:solidFill>
                            <a:schemeClr val="bg1"/>
                          </a:solidFill>
                          <a:latin typeface="+mn-lt"/>
                          <a:ea typeface="+mn-ea"/>
                          <a:cs typeface="+mn-cs"/>
                        </a:rPr>
                        <a:t>Pritam</a:t>
                      </a:r>
                      <a:r>
                        <a:rPr lang="en-US" sz="1800" b="1" i="0" u="none" strike="noStrike" kern="1200" dirty="0">
                          <a:solidFill>
                            <a:schemeClr val="bg1"/>
                          </a:solidFill>
                          <a:latin typeface="+mn-lt"/>
                          <a:ea typeface="+mn-ea"/>
                          <a:cs typeface="+mn-cs"/>
                        </a:rPr>
                        <a:t> Khan </a:t>
                      </a:r>
                      <a:r>
                        <a:rPr lang="en-US" sz="1800" b="1" i="0" u="none" strike="noStrike" kern="1200" dirty="0" err="1">
                          <a:solidFill>
                            <a:schemeClr val="bg1"/>
                          </a:solidFill>
                          <a:latin typeface="+mn-lt"/>
                          <a:ea typeface="+mn-ea"/>
                          <a:cs typeface="+mn-cs"/>
                        </a:rPr>
                        <a:t>Boni</a:t>
                      </a:r>
                      <a:endParaRPr lang="en-US" sz="1800" b="1" i="0" u="none" strike="noStrike" kern="1200" dirty="0">
                        <a:solidFill>
                          <a:schemeClr val="bg1"/>
                        </a:solidFill>
                        <a:latin typeface="+mn-lt"/>
                        <a:ea typeface="+mn-ea"/>
                        <a:cs typeface="+mn-cs"/>
                      </a:endParaRPr>
                    </a:p>
                    <a:p>
                      <a:pPr>
                        <a:buFont typeface="Wingdings" pitchFamily="2" charset="2"/>
                        <a:buChar char="ü"/>
                      </a:pPr>
                      <a:r>
                        <a:rPr lang="en-US" sz="1800" b="1" i="0" u="none" strike="noStrike" kern="1200" dirty="0" err="1">
                          <a:solidFill>
                            <a:schemeClr val="bg1"/>
                          </a:solidFill>
                          <a:latin typeface="+mn-lt"/>
                          <a:ea typeface="+mn-ea"/>
                          <a:cs typeface="+mn-cs"/>
                        </a:rPr>
                        <a:t>Bappy</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Shahriar</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Abir</a:t>
                      </a:r>
                      <a:endParaRPr lang="en-US" sz="1800" b="1" i="0" u="none" strike="noStrike" kern="1200" dirty="0">
                        <a:solidFill>
                          <a:schemeClr val="bg1"/>
                        </a:solidFill>
                        <a:latin typeface="+mn-lt"/>
                        <a:ea typeface="+mn-ea"/>
                        <a:cs typeface="+mn-cs"/>
                      </a:endParaRPr>
                    </a:p>
                    <a:p>
                      <a:pPr>
                        <a:buFont typeface="Wingdings" pitchFamily="2" charset="2"/>
                        <a:buChar char="ü"/>
                      </a:pPr>
                      <a:r>
                        <a:rPr lang="en-US" sz="1800" b="1" i="0" u="none" strike="noStrike" kern="1200" dirty="0" err="1">
                          <a:solidFill>
                            <a:schemeClr val="bg1"/>
                          </a:solidFill>
                          <a:latin typeface="+mn-lt"/>
                          <a:ea typeface="+mn-ea"/>
                          <a:cs typeface="+mn-cs"/>
                        </a:rPr>
                        <a:t>Md</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Rafiqul</a:t>
                      </a:r>
                      <a:r>
                        <a:rPr lang="en-US" sz="1800" b="1" i="0" u="none" strike="noStrike" kern="1200" dirty="0">
                          <a:solidFill>
                            <a:schemeClr val="bg1"/>
                          </a:solidFill>
                          <a:latin typeface="+mn-lt"/>
                          <a:ea typeface="+mn-ea"/>
                          <a:cs typeface="+mn-cs"/>
                        </a:rPr>
                        <a:t> Islam</a:t>
                      </a:r>
                    </a:p>
                    <a:p>
                      <a:pPr>
                        <a:buFont typeface="Wingdings" pitchFamily="2" charset="2"/>
                        <a:buChar char="ü"/>
                      </a:pPr>
                      <a:r>
                        <a:rPr lang="en-US" sz="1800" b="1" i="0" u="none" strike="noStrike" kern="1200" dirty="0">
                          <a:solidFill>
                            <a:schemeClr val="bg1"/>
                          </a:solidFill>
                          <a:latin typeface="+mn-lt"/>
                          <a:ea typeface="+mn-ea"/>
                          <a:cs typeface="+mn-cs"/>
                        </a:rPr>
                        <a:t>H.M. </a:t>
                      </a:r>
                      <a:r>
                        <a:rPr lang="en-US" sz="1800" b="1" i="0" u="none" strike="noStrike" kern="1200" dirty="0" err="1">
                          <a:solidFill>
                            <a:schemeClr val="bg1"/>
                          </a:solidFill>
                          <a:latin typeface="+mn-lt"/>
                          <a:ea typeface="+mn-ea"/>
                          <a:cs typeface="+mn-cs"/>
                        </a:rPr>
                        <a:t>Mehedi</a:t>
                      </a:r>
                      <a:r>
                        <a:rPr lang="en-US" sz="1800" b="1" i="0" u="none" strike="noStrike" kern="1200" dirty="0">
                          <a:solidFill>
                            <a:schemeClr val="bg1"/>
                          </a:solidFill>
                          <a:latin typeface="+mn-lt"/>
                          <a:ea typeface="+mn-ea"/>
                          <a:cs typeface="+mn-cs"/>
                        </a:rPr>
                        <a:t> </a:t>
                      </a:r>
                      <a:r>
                        <a:rPr lang="en-US" sz="1800" b="1" i="0" u="none" strike="noStrike" kern="1200" dirty="0" err="1">
                          <a:solidFill>
                            <a:schemeClr val="bg1"/>
                          </a:solidFill>
                          <a:latin typeface="+mn-lt"/>
                          <a:ea typeface="+mn-ea"/>
                          <a:cs typeface="+mn-cs"/>
                        </a:rPr>
                        <a:t>Hasan</a:t>
                      </a:r>
                      <a:endParaRPr lang="en-US" sz="1800" b="1" i="0" kern="1200" dirty="0">
                        <a:solidFill>
                          <a:schemeClr val="bg1"/>
                        </a:solidFill>
                        <a:latin typeface="+mn-lt"/>
                        <a:ea typeface="+mn-ea"/>
                        <a:cs typeface="+mn-cs"/>
                      </a:endParaRPr>
                    </a:p>
                  </a:txBody>
                  <a:tcPr/>
                </a:tc>
                <a:tc>
                  <a:txBody>
                    <a:bodyPr/>
                    <a:lstStyle/>
                    <a:p>
                      <a:r>
                        <a:rPr lang="en-IN" sz="1800" b="1" i="0" u="sng" kern="1200" dirty="0">
                          <a:solidFill>
                            <a:schemeClr val="bg1"/>
                          </a:solidFill>
                          <a:latin typeface="+mn-lt"/>
                          <a:ea typeface="+mn-ea"/>
                          <a:cs typeface="+mn-cs"/>
                        </a:rPr>
                        <a:t>IEEE</a:t>
                      </a:r>
                      <a:endParaRPr lang="en-US" sz="1800" b="1" i="0" u="sng" kern="1200" dirty="0">
                        <a:solidFill>
                          <a:schemeClr val="bg1"/>
                        </a:solidFill>
                        <a:latin typeface="+mn-lt"/>
                        <a:ea typeface="+mn-ea"/>
                        <a:cs typeface="+mn-cs"/>
                      </a:endParaRPr>
                    </a:p>
                    <a:p>
                      <a:r>
                        <a:rPr lang="en-US" sz="1800" b="1" i="0" u="sng" kern="1200" dirty="0">
                          <a:solidFill>
                            <a:schemeClr val="bg1"/>
                          </a:solidFill>
                          <a:latin typeface="+mn-lt"/>
                          <a:ea typeface="+mn-ea"/>
                          <a:cs typeface="+mn-cs"/>
                        </a:rPr>
                        <a:t>2018 9th International Conference on Computing, Communication and Networking Technologies (ICCCNT)</a:t>
                      </a:r>
                      <a:endParaRPr lang="en-US" b="1" dirty="0">
                        <a:solidFill>
                          <a:schemeClr val="bg1"/>
                        </a:solidFill>
                      </a:endParaRPr>
                    </a:p>
                  </a:txBody>
                  <a:tcPr/>
                </a:tc>
                <a:tc>
                  <a:txBody>
                    <a:bodyPr/>
                    <a:lstStyle/>
                    <a:p>
                      <a:pPr>
                        <a:buClr>
                          <a:srgbClr val="FF0000"/>
                        </a:buClr>
                        <a:buSzPct val="110000"/>
                        <a:buFont typeface="Wingdings" pitchFamily="2" charset="2"/>
                        <a:buChar char="Ø"/>
                      </a:pPr>
                      <a:r>
                        <a:rPr lang="en-US" sz="1800" b="1" i="0" kern="1200" dirty="0">
                          <a:solidFill>
                            <a:schemeClr val="bg1"/>
                          </a:solidFill>
                          <a:latin typeface="+mn-lt"/>
                          <a:ea typeface="+mn-ea"/>
                          <a:cs typeface="+mn-cs"/>
                        </a:rPr>
                        <a:t> This paper propose a new methodology to recognize handwritten Bengali numerals using a recently established </a:t>
                      </a:r>
                      <a:r>
                        <a:rPr lang="en-US" sz="1800" b="1" i="0" kern="1200" dirty="0" err="1">
                          <a:solidFill>
                            <a:schemeClr val="bg1"/>
                          </a:solidFill>
                          <a:latin typeface="+mn-lt"/>
                          <a:ea typeface="+mn-ea"/>
                          <a:cs typeface="+mn-cs"/>
                        </a:rPr>
                        <a:t>metaheuristic</a:t>
                      </a:r>
                      <a:r>
                        <a:rPr lang="en-US" sz="1800" b="1" i="0" kern="1200" dirty="0">
                          <a:solidFill>
                            <a:schemeClr val="bg1"/>
                          </a:solidFill>
                          <a:latin typeface="+mn-lt"/>
                          <a:ea typeface="+mn-ea"/>
                          <a:cs typeface="+mn-cs"/>
                        </a:rPr>
                        <a:t> algorithm known as Chemical Reaction Optimization (CRO) in order to increase the recognition accuracy. </a:t>
                      </a:r>
                    </a:p>
                    <a:p>
                      <a:pPr>
                        <a:buClr>
                          <a:srgbClr val="FF0000"/>
                        </a:buClr>
                        <a:buSzPct val="110000"/>
                        <a:buFont typeface="Wingdings" pitchFamily="2" charset="2"/>
                        <a:buChar char="Ø"/>
                      </a:pPr>
                      <a:r>
                        <a:rPr lang="en-US" sz="1800" b="1" i="0" kern="1200" dirty="0">
                          <a:solidFill>
                            <a:schemeClr val="bg1"/>
                          </a:solidFill>
                          <a:latin typeface="+mn-lt"/>
                          <a:ea typeface="+mn-ea"/>
                          <a:cs typeface="+mn-cs"/>
                        </a:rPr>
                        <a:t>The proposed method produces a higher accuracy rate, 98.96% which is higher than the outcome of any other proposed method.</a:t>
                      </a:r>
                      <a:endParaRPr lang="en-US" b="1" dirty="0">
                        <a:solidFill>
                          <a:schemeClr val="bg1"/>
                        </a:solidFill>
                      </a:endParaRPr>
                    </a:p>
                  </a:txBody>
                  <a:tcPr/>
                </a:tc>
                <a:extLst>
                  <a:ext uri="{0D108BD9-81ED-4DB2-BD59-A6C34878D82A}">
                    <a16:rowId xmlns:a16="http://schemas.microsoft.com/office/drawing/2014/main" xmlns="" val="10000"/>
                  </a:ext>
                </a:extLst>
              </a:tr>
            </a:tbl>
          </a:graphicData>
        </a:graphic>
      </p:graphicFrame>
      <p:graphicFrame>
        <p:nvGraphicFramePr>
          <p:cNvPr id="3" name="Table 2">
            <a:extLst>
              <a:ext uri="{FF2B5EF4-FFF2-40B4-BE49-F238E27FC236}">
                <a16:creationId xmlns:a16="http://schemas.microsoft.com/office/drawing/2014/main" xmlns="" id="{6694B27E-4CD8-4E67-9953-6B7F1AA8CFB6}"/>
              </a:ext>
            </a:extLst>
          </p:cNvPr>
          <p:cNvGraphicFramePr>
            <a:graphicFrameLocks noGrp="1"/>
          </p:cNvGraphicFramePr>
          <p:nvPr>
            <p:extLst>
              <p:ext uri="{D42A27DB-BD31-4B8C-83A1-F6EECF244321}">
                <p14:modId xmlns:p14="http://schemas.microsoft.com/office/powerpoint/2010/main" xmlns="" val="2472121414"/>
              </p:ext>
            </p:extLst>
          </p:nvPr>
        </p:nvGraphicFramePr>
        <p:xfrm>
          <a:off x="2" y="3836505"/>
          <a:ext cx="12191998" cy="2834640"/>
        </p:xfrm>
        <a:graphic>
          <a:graphicData uri="http://schemas.openxmlformats.org/drawingml/2006/table">
            <a:tbl>
              <a:tblPr firstRow="1" bandRow="1">
                <a:effectLst>
                  <a:outerShdw blurRad="50800" dist="50800" dir="5400000" algn="ctr" rotWithShape="0">
                    <a:schemeClr val="accent6">
                      <a:lumMod val="40000"/>
                      <a:lumOff val="60000"/>
                    </a:schemeClr>
                  </a:outerShdw>
                </a:effectLst>
                <a:tableStyleId>{073A0DAA-6AF3-43AB-8588-CEC1D06C72B9}</a:tableStyleId>
              </a:tblPr>
              <a:tblGrid>
                <a:gridCol w="357809">
                  <a:extLst>
                    <a:ext uri="{9D8B030D-6E8A-4147-A177-3AD203B41FA5}">
                      <a16:colId xmlns:a16="http://schemas.microsoft.com/office/drawing/2014/main" xmlns="" val="20000"/>
                    </a:ext>
                  </a:extLst>
                </a:gridCol>
                <a:gridCol w="2161199">
                  <a:extLst>
                    <a:ext uri="{9D8B030D-6E8A-4147-A177-3AD203B41FA5}">
                      <a16:colId xmlns:a16="http://schemas.microsoft.com/office/drawing/2014/main" xmlns="" val="20001"/>
                    </a:ext>
                  </a:extLst>
                </a:gridCol>
                <a:gridCol w="1712926">
                  <a:extLst>
                    <a:ext uri="{9D8B030D-6E8A-4147-A177-3AD203B41FA5}">
                      <a16:colId xmlns:a16="http://schemas.microsoft.com/office/drawing/2014/main" xmlns="" val="20002"/>
                    </a:ext>
                  </a:extLst>
                </a:gridCol>
                <a:gridCol w="3425850">
                  <a:extLst>
                    <a:ext uri="{9D8B030D-6E8A-4147-A177-3AD203B41FA5}">
                      <a16:colId xmlns:a16="http://schemas.microsoft.com/office/drawing/2014/main" xmlns="" val="20003"/>
                    </a:ext>
                  </a:extLst>
                </a:gridCol>
                <a:gridCol w="4534214">
                  <a:extLst>
                    <a:ext uri="{9D8B030D-6E8A-4147-A177-3AD203B41FA5}">
                      <a16:colId xmlns:a16="http://schemas.microsoft.com/office/drawing/2014/main" xmlns="" val="20004"/>
                    </a:ext>
                  </a:extLst>
                </a:gridCol>
              </a:tblGrid>
              <a:tr h="2723321">
                <a:tc>
                  <a:txBody>
                    <a:bodyPr/>
                    <a:lstStyle/>
                    <a:p>
                      <a:r>
                        <a:rPr lang="en-IN" b="1" dirty="0">
                          <a:solidFill>
                            <a:schemeClr val="bg1"/>
                          </a:solidFill>
                        </a:rPr>
                        <a:t>4</a:t>
                      </a:r>
                      <a:endParaRPr lang="en-US" b="1" dirty="0">
                        <a:solidFill>
                          <a:schemeClr val="bg1"/>
                        </a:solidFill>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bg1"/>
                          </a:solidFill>
                          <a:latin typeface="+mn-lt"/>
                          <a:ea typeface="+mn-ea"/>
                          <a:cs typeface="+mn-cs"/>
                        </a:rPr>
                        <a:t>Effective handwritten digit recognition based on multi-feature extraction and deep analysis</a:t>
                      </a:r>
                    </a:p>
                    <a:p>
                      <a:endParaRPr lang="en-US" b="1" dirty="0">
                        <a:solidFill>
                          <a:schemeClr val="bg1"/>
                        </a:solidFill>
                      </a:endParaRPr>
                    </a:p>
                  </a:txBody>
                  <a:tcPr>
                    <a:solidFill>
                      <a:schemeClr val="accent1"/>
                    </a:solidFill>
                  </a:tcPr>
                </a:tc>
                <a:tc>
                  <a:txBody>
                    <a:bodyPr/>
                    <a:lstStyle/>
                    <a:p>
                      <a:pPr>
                        <a:buFont typeface="Wingdings" pitchFamily="2" charset="2"/>
                        <a:buChar char="v"/>
                      </a:pPr>
                      <a:r>
                        <a:rPr lang="en-US" sz="1800" b="1" i="0" u="none" strike="noStrike" kern="1200" dirty="0" err="1">
                          <a:solidFill>
                            <a:schemeClr val="bg1"/>
                          </a:solidFill>
                          <a:latin typeface="+mn-lt"/>
                          <a:ea typeface="+mn-ea"/>
                          <a:cs typeface="+mn-cs"/>
                        </a:rPr>
                        <a:t>Caiyun</a:t>
                      </a:r>
                      <a:r>
                        <a:rPr lang="en-US" sz="1800" b="1" i="0" u="none" strike="noStrike" kern="1200" dirty="0">
                          <a:solidFill>
                            <a:schemeClr val="bg1"/>
                          </a:solidFill>
                          <a:latin typeface="+mn-lt"/>
                          <a:ea typeface="+mn-ea"/>
                          <a:cs typeface="+mn-cs"/>
                        </a:rPr>
                        <a:t> Ma</a:t>
                      </a:r>
                    </a:p>
                    <a:p>
                      <a:pPr>
                        <a:buFont typeface="Wingdings" pitchFamily="2" charset="2"/>
                        <a:buChar char="v"/>
                      </a:pPr>
                      <a:r>
                        <a:rPr lang="en-US" sz="1800" b="1" i="0" u="none" strike="noStrike" kern="1200" dirty="0">
                          <a:solidFill>
                            <a:schemeClr val="bg1"/>
                          </a:solidFill>
                          <a:latin typeface="+mn-lt"/>
                          <a:ea typeface="+mn-ea"/>
                          <a:cs typeface="+mn-cs"/>
                        </a:rPr>
                        <a:t>Hong Zhang</a:t>
                      </a:r>
                      <a:endParaRPr lang="en-US" sz="1800" b="1" i="0" kern="1200" dirty="0">
                        <a:solidFill>
                          <a:schemeClr val="bg1"/>
                        </a:solidFill>
                        <a:latin typeface="+mn-lt"/>
                        <a:ea typeface="+mn-ea"/>
                        <a:cs typeface="+mn-cs"/>
                      </a:endParaRPr>
                    </a:p>
                    <a:p>
                      <a:endParaRPr lang="en-US" b="1" dirty="0">
                        <a:solidFill>
                          <a:schemeClr val="bg1"/>
                        </a:solidFill>
                      </a:endParaRPr>
                    </a:p>
                  </a:txBody>
                  <a:tcPr>
                    <a:solidFill>
                      <a:schemeClr val="accent1"/>
                    </a:solidFill>
                  </a:tcPr>
                </a:tc>
                <a:tc>
                  <a:txBody>
                    <a:bodyPr/>
                    <a:lstStyle/>
                    <a:p>
                      <a:r>
                        <a:rPr lang="en-IN" sz="1800" b="1" i="0" kern="1200" dirty="0">
                          <a:solidFill>
                            <a:schemeClr val="bg1"/>
                          </a:solidFill>
                          <a:latin typeface="+mn-lt"/>
                          <a:ea typeface="+mn-ea"/>
                          <a:cs typeface="+mn-cs"/>
                        </a:rPr>
                        <a:t>IEEE</a:t>
                      </a:r>
                      <a:endParaRPr lang="en-US" sz="1800" b="1" i="0" kern="1200" dirty="0">
                        <a:solidFill>
                          <a:schemeClr val="bg1"/>
                        </a:solidFill>
                        <a:latin typeface="+mn-lt"/>
                        <a:ea typeface="+mn-ea"/>
                        <a:cs typeface="+mn-cs"/>
                      </a:endParaRPr>
                    </a:p>
                    <a:p>
                      <a:r>
                        <a:rPr lang="en-US" sz="1800" b="1" i="0" kern="1200" dirty="0">
                          <a:solidFill>
                            <a:schemeClr val="bg1"/>
                          </a:solidFill>
                          <a:latin typeface="+mn-lt"/>
                          <a:ea typeface="+mn-ea"/>
                          <a:cs typeface="+mn-cs"/>
                        </a:rPr>
                        <a:t> </a:t>
                      </a:r>
                      <a:r>
                        <a:rPr lang="en-US" sz="1800" b="1" i="0" u="none" strike="noStrike" kern="1200" dirty="0">
                          <a:solidFill>
                            <a:schemeClr val="bg1"/>
                          </a:solidFill>
                          <a:latin typeface="+mn-lt"/>
                          <a:ea typeface="+mn-ea"/>
                          <a:cs typeface="+mn-cs"/>
                        </a:rPr>
                        <a:t>2015 12th International Conference on Fuzzy Systems and Knowledge Discovery (FSKD)</a:t>
                      </a:r>
                      <a:endParaRPr lang="en-US" b="1" dirty="0">
                        <a:solidFill>
                          <a:schemeClr val="bg1"/>
                        </a:solidFill>
                      </a:endParaRPr>
                    </a:p>
                  </a:txBody>
                  <a:tcPr>
                    <a:solidFill>
                      <a:schemeClr val="accent1"/>
                    </a:solidFill>
                  </a:tcPr>
                </a:tc>
                <a:tc>
                  <a:txBody>
                    <a:bodyPr/>
                    <a:lstStyle/>
                    <a:p>
                      <a:pPr>
                        <a:buClr>
                          <a:srgbClr val="EB1903"/>
                        </a:buClr>
                        <a:buSzPct val="110000"/>
                        <a:buFont typeface="Wingdings" pitchFamily="2" charset="2"/>
                        <a:buChar char="q"/>
                      </a:pPr>
                      <a:r>
                        <a:rPr lang="en-US" sz="1800" b="1" i="0" kern="1200" dirty="0">
                          <a:solidFill>
                            <a:schemeClr val="bg1"/>
                          </a:solidFill>
                          <a:latin typeface="+mn-lt"/>
                          <a:ea typeface="+mn-ea"/>
                          <a:cs typeface="+mn-cs"/>
                        </a:rPr>
                        <a:t>It propose specific feature definitions, including structure features, distribution features and projection features</a:t>
                      </a:r>
                    </a:p>
                    <a:p>
                      <a:pPr>
                        <a:buClr>
                          <a:srgbClr val="EB1903"/>
                        </a:buClr>
                        <a:buSzPct val="110000"/>
                        <a:buFont typeface="Wingdings" pitchFamily="2" charset="2"/>
                        <a:buChar char="q"/>
                      </a:pPr>
                      <a:r>
                        <a:rPr lang="en-US" sz="1800" b="1" i="0" kern="1200" dirty="0">
                          <a:solidFill>
                            <a:schemeClr val="bg1"/>
                          </a:solidFill>
                          <a:latin typeface="+mn-lt"/>
                          <a:ea typeface="+mn-ea"/>
                          <a:cs typeface="+mn-cs"/>
                        </a:rPr>
                        <a:t>It results  on benchmark database of MNIST handwritten digit images show that the performance of our algorithm is remarkable and demonstrate its superiority over several existing algorithms.</a:t>
                      </a:r>
                      <a:endParaRPr lang="en-US" b="1" dirty="0">
                        <a:solidFill>
                          <a:schemeClr val="bg1"/>
                        </a:solidFill>
                      </a:endParaRPr>
                    </a:p>
                  </a:txBody>
                  <a:tcPr>
                    <a:solidFill>
                      <a:schemeClr val="accent1"/>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BCEE7-B052-41AA-BC55-E7FE83F53F12}"/>
              </a:ext>
            </a:extLst>
          </p:cNvPr>
          <p:cNvSpPr>
            <a:spLocks noGrp="1"/>
          </p:cNvSpPr>
          <p:nvPr>
            <p:ph type="title"/>
          </p:nvPr>
        </p:nvSpPr>
        <p:spPr/>
        <p:txBody>
          <a:bodyPr/>
          <a:lstStyle/>
          <a:p>
            <a:r>
              <a:rPr lang="en-US" u="sng" dirty="0">
                <a:solidFill>
                  <a:schemeClr val="accent6">
                    <a:lumMod val="50000"/>
                    <a:lumOff val="50000"/>
                  </a:schemeClr>
                </a:solidFill>
              </a:rPr>
              <a:t>PROPOSED METHODOLOGY</a:t>
            </a:r>
            <a:endParaRPr lang="en-IN" u="sng" dirty="0">
              <a:solidFill>
                <a:schemeClr val="accent6">
                  <a:lumMod val="50000"/>
                  <a:lumOff val="50000"/>
                </a:schemeClr>
              </a:solidFill>
            </a:endParaRPr>
          </a:p>
        </p:txBody>
      </p:sp>
      <p:sp>
        <p:nvSpPr>
          <p:cNvPr id="3" name="Content Placeholder 2">
            <a:extLst>
              <a:ext uri="{FF2B5EF4-FFF2-40B4-BE49-F238E27FC236}">
                <a16:creationId xmlns:a16="http://schemas.microsoft.com/office/drawing/2014/main" xmlns="" id="{EAAE03A3-7E41-4A1E-AD87-1AF83226BFD0}"/>
              </a:ext>
            </a:extLst>
          </p:cNvPr>
          <p:cNvSpPr>
            <a:spLocks noGrp="1"/>
          </p:cNvSpPr>
          <p:nvPr>
            <p:ph idx="1"/>
          </p:nvPr>
        </p:nvSpPr>
        <p:spPr>
          <a:xfrm>
            <a:off x="818712" y="2222287"/>
            <a:ext cx="10554574" cy="4403800"/>
          </a:xfrm>
        </p:spPr>
        <p:txBody>
          <a:bodyPr>
            <a:normAutofit fontScale="92500"/>
          </a:bodyPr>
          <a:lstStyle/>
          <a:p>
            <a:pPr>
              <a:lnSpc>
                <a:spcPct val="150000"/>
              </a:lnSpc>
            </a:pPr>
            <a:r>
              <a:rPr lang="en-US" sz="2800" b="1" dirty="0">
                <a:solidFill>
                  <a:srgbClr val="FFFF00"/>
                </a:solidFill>
              </a:rPr>
              <a:t>In our Project, we are going to implement a handwritten digit recognition using the MNIST dataset.</a:t>
            </a:r>
          </a:p>
          <a:p>
            <a:pPr>
              <a:lnSpc>
                <a:spcPct val="150000"/>
              </a:lnSpc>
            </a:pPr>
            <a:r>
              <a:rPr lang="en-US" sz="2800" b="1" dirty="0">
                <a:solidFill>
                  <a:srgbClr val="FFFF00"/>
                </a:solidFill>
              </a:rPr>
              <a:t>We will be using a special type of deep neural network that is Convolutional Neural Networks.</a:t>
            </a:r>
          </a:p>
          <a:p>
            <a:pPr>
              <a:lnSpc>
                <a:spcPct val="150000"/>
              </a:lnSpc>
            </a:pPr>
            <a:r>
              <a:rPr lang="en-US" sz="2800" b="1" dirty="0">
                <a:solidFill>
                  <a:srgbClr val="FFFF00"/>
                </a:solidFill>
              </a:rPr>
              <a:t>In the end, we are going to build a Graphical User Interface (GUI) in which we can draw the digit and recognize it straight away.</a:t>
            </a:r>
            <a:endParaRPr lang="en-IN" sz="2800" b="1" dirty="0">
              <a:solidFill>
                <a:srgbClr val="FFFF00"/>
              </a:solidFill>
            </a:endParaRPr>
          </a:p>
        </p:txBody>
      </p:sp>
    </p:spTree>
    <p:extLst>
      <p:ext uri="{BB962C8B-B14F-4D97-AF65-F5344CB8AC3E}">
        <p14:creationId xmlns:p14="http://schemas.microsoft.com/office/powerpoint/2010/main" xmlns="" val="38734922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0D6E9-1898-434F-813A-9EE28D11AE4C}"/>
              </a:ext>
            </a:extLst>
          </p:cNvPr>
          <p:cNvSpPr>
            <a:spLocks noGrp="1"/>
          </p:cNvSpPr>
          <p:nvPr>
            <p:ph type="title"/>
          </p:nvPr>
        </p:nvSpPr>
        <p:spPr/>
        <p:txBody>
          <a:bodyPr/>
          <a:lstStyle/>
          <a:p>
            <a:r>
              <a:rPr lang="en-US" u="sng" dirty="0">
                <a:solidFill>
                  <a:srgbClr val="31DD09"/>
                </a:solidFill>
              </a:rPr>
              <a:t>ALGORITHM</a:t>
            </a:r>
            <a:r>
              <a:rPr lang="en-US" dirty="0">
                <a:solidFill>
                  <a:srgbClr val="31DD09"/>
                </a:solidFill>
              </a:rPr>
              <a:t>  :  </a:t>
            </a:r>
            <a:r>
              <a:rPr lang="en-US" u="heavy" dirty="0">
                <a:solidFill>
                  <a:srgbClr val="31DD09"/>
                </a:solidFill>
                <a:uFill>
                  <a:solidFill>
                    <a:srgbClr val="00B050"/>
                  </a:solidFill>
                </a:uFill>
              </a:rPr>
              <a:t>CNN</a:t>
            </a:r>
            <a:endParaRPr lang="en-IN" u="heavy" dirty="0">
              <a:solidFill>
                <a:srgbClr val="31DD09"/>
              </a:solidFill>
              <a:uFill>
                <a:solidFill>
                  <a:srgbClr val="00B050"/>
                </a:solidFill>
              </a:uFill>
            </a:endParaRPr>
          </a:p>
        </p:txBody>
      </p:sp>
      <p:sp>
        <p:nvSpPr>
          <p:cNvPr id="3" name="Content Placeholder 2">
            <a:extLst>
              <a:ext uri="{FF2B5EF4-FFF2-40B4-BE49-F238E27FC236}">
                <a16:creationId xmlns:a16="http://schemas.microsoft.com/office/drawing/2014/main" xmlns="" id="{41B63013-570F-4AF7-A5C8-D69A15528548}"/>
              </a:ext>
            </a:extLst>
          </p:cNvPr>
          <p:cNvSpPr>
            <a:spLocks noGrp="1"/>
          </p:cNvSpPr>
          <p:nvPr>
            <p:ph idx="1"/>
          </p:nvPr>
        </p:nvSpPr>
        <p:spPr>
          <a:xfrm>
            <a:off x="818712" y="2222287"/>
            <a:ext cx="10554574" cy="4506059"/>
          </a:xfrm>
        </p:spPr>
        <p:txBody>
          <a:bodyPr>
            <a:normAutofit fontScale="92500" lnSpcReduction="20000"/>
          </a:bodyPr>
          <a:lstStyle/>
          <a:p>
            <a:pPr marL="0" indent="0">
              <a:lnSpc>
                <a:spcPct val="150000"/>
              </a:lnSpc>
              <a:buNone/>
            </a:pPr>
            <a:r>
              <a:rPr lang="en-US" sz="2800" b="1" i="1" dirty="0">
                <a:solidFill>
                  <a:schemeClr val="accent6">
                    <a:lumMod val="50000"/>
                    <a:lumOff val="50000"/>
                  </a:schemeClr>
                </a:solidFill>
              </a:rPr>
              <a:t>CNN stands for CONVOLUTIONAL NEURAL NETWORKS that are used to extract the features of the images using several layers of filters.</a:t>
            </a:r>
            <a:r>
              <a:rPr lang="en-IN" sz="2800" b="1" i="1" dirty="0">
                <a:solidFill>
                  <a:schemeClr val="accent6">
                    <a:lumMod val="50000"/>
                    <a:lumOff val="50000"/>
                  </a:schemeClr>
                </a:solidFill>
              </a:rPr>
              <a:t> The Convolution layers are generally followed by </a:t>
            </a:r>
            <a:r>
              <a:rPr lang="en-IN" sz="2800" b="1" i="1" dirty="0" err="1">
                <a:solidFill>
                  <a:schemeClr val="accent6">
                    <a:lumMod val="50000"/>
                    <a:lumOff val="50000"/>
                  </a:schemeClr>
                </a:solidFill>
              </a:rPr>
              <a:t>maxpool</a:t>
            </a:r>
            <a:r>
              <a:rPr lang="en-IN" sz="2800" b="1" i="1" dirty="0">
                <a:solidFill>
                  <a:schemeClr val="accent6">
                    <a:lumMod val="50000"/>
                    <a:lumOff val="50000"/>
                  </a:schemeClr>
                </a:solidFill>
              </a:rPr>
              <a:t> layers that are used to reduce the number of features extracted and ultimately the output of the </a:t>
            </a:r>
            <a:r>
              <a:rPr lang="en-IN" sz="2800" b="1" i="1" dirty="0" err="1">
                <a:solidFill>
                  <a:schemeClr val="accent6">
                    <a:lumMod val="50000"/>
                    <a:lumOff val="50000"/>
                  </a:schemeClr>
                </a:solidFill>
              </a:rPr>
              <a:t>maxpool</a:t>
            </a:r>
            <a:r>
              <a:rPr lang="en-IN" sz="2800" b="1" i="1" dirty="0">
                <a:solidFill>
                  <a:schemeClr val="accent6">
                    <a:lumMod val="50000"/>
                    <a:lumOff val="50000"/>
                  </a:schemeClr>
                </a:solidFill>
              </a:rPr>
              <a:t> and layers and convolutional layers  are flattened into a vector of single dimension and are given as an input to the Dense layer ( The fully connected network).</a:t>
            </a:r>
            <a:endParaRPr lang="en-US" sz="2800" b="1" i="1" dirty="0">
              <a:solidFill>
                <a:schemeClr val="accent6">
                  <a:lumMod val="50000"/>
                  <a:lumOff val="50000"/>
                </a:schemeClr>
              </a:solidFill>
            </a:endParaRPr>
          </a:p>
        </p:txBody>
      </p:sp>
    </p:spTree>
    <p:extLst>
      <p:ext uri="{BB962C8B-B14F-4D97-AF65-F5344CB8AC3E}">
        <p14:creationId xmlns:p14="http://schemas.microsoft.com/office/powerpoint/2010/main" xmlns="" val="17416679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6728" y="382137"/>
            <a:ext cx="3643953" cy="764276"/>
          </a:xfrm>
        </p:spPr>
        <p:txBody>
          <a:bodyPr/>
          <a:lstStyle/>
          <a:p>
            <a:r>
              <a:rPr lang="en-US" i="1" u="sng" dirty="0" smtClean="0">
                <a:solidFill>
                  <a:srgbClr val="C07CB8"/>
                </a:solidFill>
              </a:rPr>
              <a:t>DATABASE:</a:t>
            </a:r>
            <a:endParaRPr lang="en-US" dirty="0"/>
          </a:p>
        </p:txBody>
      </p:sp>
      <p:sp>
        <p:nvSpPr>
          <p:cNvPr id="7" name="Text Placeholder 6"/>
          <p:cNvSpPr>
            <a:spLocks noGrp="1"/>
          </p:cNvSpPr>
          <p:nvPr>
            <p:ph type="body" sz="half" idx="2"/>
          </p:nvPr>
        </p:nvSpPr>
        <p:spPr>
          <a:xfrm>
            <a:off x="0" y="2115403"/>
            <a:ext cx="8461612" cy="4742597"/>
          </a:xfrm>
        </p:spPr>
        <p:txBody>
          <a:bodyPr>
            <a:normAutofit fontScale="55000" lnSpcReduction="20000"/>
          </a:bodyPr>
          <a:lstStyle/>
          <a:p>
            <a:pPr>
              <a:lnSpc>
                <a:spcPct val="150000"/>
              </a:lnSpc>
              <a:buClr>
                <a:srgbClr val="FF0000"/>
              </a:buClr>
              <a:buSzPct val="120000"/>
              <a:buFont typeface="Wingdings" pitchFamily="2" charset="2"/>
              <a:buChar char="v"/>
            </a:pPr>
            <a:r>
              <a:rPr lang="en-US" sz="2800" b="1" dirty="0" smtClean="0"/>
              <a:t>The Sample database used in our model is MNIST database</a:t>
            </a:r>
          </a:p>
          <a:p>
            <a:pPr>
              <a:lnSpc>
                <a:spcPct val="150000"/>
              </a:lnSpc>
              <a:buClr>
                <a:srgbClr val="FF0000"/>
              </a:buClr>
              <a:buSzPct val="120000"/>
              <a:buFont typeface="Wingdings" pitchFamily="2" charset="2"/>
              <a:buChar char="v"/>
            </a:pPr>
            <a:r>
              <a:rPr lang="en-US" sz="2800" b="1" dirty="0" smtClean="0"/>
              <a:t>MNIST(Modified </a:t>
            </a:r>
            <a:r>
              <a:rPr lang="en-US" sz="2800" b="1" u="sng" dirty="0" smtClean="0">
                <a:hlinkClick r:id="rId2" tooltip="National Institute of Standards and Technology"/>
              </a:rPr>
              <a:t>National Institute of Standards and Technology</a:t>
            </a:r>
            <a:r>
              <a:rPr lang="en-US" sz="2800" b="1" dirty="0" smtClean="0"/>
              <a:t>  database)</a:t>
            </a:r>
          </a:p>
          <a:p>
            <a:pPr>
              <a:lnSpc>
                <a:spcPct val="150000"/>
              </a:lnSpc>
              <a:buClr>
                <a:srgbClr val="FF0000"/>
              </a:buClr>
              <a:buSzPct val="120000"/>
              <a:buFont typeface="Wingdings" pitchFamily="2" charset="2"/>
              <a:buChar char="v"/>
            </a:pPr>
            <a:r>
              <a:rPr lang="en-US" sz="2800" b="1" dirty="0" smtClean="0"/>
              <a:t>It was created by "re-mixing" the samples from NIST's original datasets</a:t>
            </a:r>
          </a:p>
          <a:p>
            <a:pPr>
              <a:lnSpc>
                <a:spcPct val="150000"/>
              </a:lnSpc>
              <a:buClr>
                <a:srgbClr val="FF0000"/>
              </a:buClr>
              <a:buSzPct val="120000"/>
              <a:buFont typeface="Wingdings" pitchFamily="2" charset="2"/>
              <a:buChar char="v"/>
            </a:pPr>
            <a:r>
              <a:rPr lang="en-US" sz="2800" b="1" dirty="0" smtClean="0"/>
              <a:t> NIST's training dataset was taken from American </a:t>
            </a:r>
            <a:r>
              <a:rPr lang="en-US" sz="2800" b="1" dirty="0" smtClean="0">
                <a:hlinkClick r:id="rId3" tooltip="United States Census Bureau"/>
              </a:rPr>
              <a:t>Census Bureau</a:t>
            </a:r>
            <a:r>
              <a:rPr lang="en-US" sz="2800" b="1" dirty="0" smtClean="0"/>
              <a:t> </a:t>
            </a:r>
            <a:r>
              <a:rPr lang="en-US" sz="2800" b="1" dirty="0" smtClean="0"/>
              <a:t>employees</a:t>
            </a:r>
            <a:endParaRPr lang="en-US" sz="2800" b="1" dirty="0" smtClean="0"/>
          </a:p>
          <a:p>
            <a:pPr>
              <a:lnSpc>
                <a:spcPct val="150000"/>
              </a:lnSpc>
              <a:buClr>
                <a:srgbClr val="FF0000"/>
              </a:buClr>
              <a:buSzPct val="120000"/>
              <a:buFont typeface="Wingdings" pitchFamily="2" charset="2"/>
              <a:buChar char="v"/>
            </a:pPr>
            <a:r>
              <a:rPr lang="en-US" sz="2800" b="1" dirty="0" smtClean="0"/>
              <a:t> </a:t>
            </a:r>
            <a:r>
              <a:rPr lang="en-US" sz="2800" b="1" dirty="0" smtClean="0"/>
              <a:t>T</a:t>
            </a:r>
            <a:r>
              <a:rPr lang="en-US" sz="2800" b="1" dirty="0" smtClean="0"/>
              <a:t>he </a:t>
            </a:r>
            <a:r>
              <a:rPr lang="en-US" sz="2800" b="1" dirty="0" smtClean="0"/>
              <a:t>testing dataset was taken from </a:t>
            </a:r>
            <a:r>
              <a:rPr lang="en-US" sz="2800" b="1" dirty="0" smtClean="0">
                <a:hlinkClick r:id="rId4" tooltip="Americans"/>
              </a:rPr>
              <a:t>American</a:t>
            </a:r>
            <a:r>
              <a:rPr lang="en-US" sz="2800" b="1" dirty="0" smtClean="0"/>
              <a:t> </a:t>
            </a:r>
            <a:r>
              <a:rPr lang="en-US" sz="2800" b="1" dirty="0" smtClean="0">
                <a:hlinkClick r:id="rId5" tooltip="High school"/>
              </a:rPr>
              <a:t>high school</a:t>
            </a:r>
            <a:r>
              <a:rPr lang="en-US" sz="2800" b="1" dirty="0" smtClean="0"/>
              <a:t> </a:t>
            </a:r>
            <a:r>
              <a:rPr lang="en-US" sz="2800" b="1" dirty="0" smtClean="0"/>
              <a:t>students</a:t>
            </a:r>
          </a:p>
          <a:p>
            <a:pPr>
              <a:lnSpc>
                <a:spcPct val="150000"/>
              </a:lnSpc>
              <a:buClr>
                <a:srgbClr val="FF0000"/>
              </a:buClr>
              <a:buSzPct val="120000"/>
              <a:buFont typeface="Wingdings" pitchFamily="2" charset="2"/>
              <a:buChar char="v"/>
            </a:pPr>
            <a:r>
              <a:rPr lang="en-IN" sz="2800" b="1" dirty="0" smtClean="0"/>
              <a:t>Set of 70,000 images of digits handwritten by high school students and employees of the US Census Bureau</a:t>
            </a:r>
          </a:p>
          <a:p>
            <a:pPr>
              <a:lnSpc>
                <a:spcPct val="150000"/>
              </a:lnSpc>
              <a:buClr>
                <a:srgbClr val="FF0000"/>
              </a:buClr>
              <a:buSzPct val="120000"/>
              <a:buFont typeface="Wingdings" pitchFamily="2" charset="2"/>
              <a:buChar char="v"/>
            </a:pPr>
            <a:r>
              <a:rPr lang="en-IN" sz="2800" b="1" dirty="0" smtClean="0"/>
              <a:t>In 70,000 images ,</a:t>
            </a:r>
            <a:r>
              <a:rPr lang="en-IN" sz="2800" b="1" dirty="0" smtClean="0"/>
              <a:t>each image has  784 features</a:t>
            </a:r>
            <a:endParaRPr lang="en-US" sz="2800" b="1" dirty="0" smtClean="0"/>
          </a:p>
          <a:p>
            <a:pPr>
              <a:lnSpc>
                <a:spcPct val="150000"/>
              </a:lnSpc>
              <a:buClr>
                <a:srgbClr val="FF0000"/>
              </a:buClr>
              <a:buSzPct val="120000"/>
              <a:buFont typeface="Wingdings" pitchFamily="2" charset="2"/>
              <a:buChar char="v"/>
            </a:pPr>
            <a:r>
              <a:rPr lang="en-US" sz="2800" b="1" dirty="0" smtClean="0"/>
              <a:t>T</a:t>
            </a:r>
            <a:r>
              <a:rPr lang="en-US" sz="2800" b="1" dirty="0" smtClean="0"/>
              <a:t>he </a:t>
            </a:r>
            <a:r>
              <a:rPr lang="en-US" sz="2800" b="1" dirty="0" smtClean="0"/>
              <a:t>black and white images from NIST were </a:t>
            </a:r>
            <a:r>
              <a:rPr lang="en-US" sz="2800" b="1" dirty="0" smtClean="0">
                <a:hlinkClick r:id="rId6" tooltip="Normalization (image processing)"/>
              </a:rPr>
              <a:t>normalized</a:t>
            </a:r>
            <a:r>
              <a:rPr lang="en-US" sz="2800" b="1" dirty="0" smtClean="0"/>
              <a:t> to fit into a 28x28 pixel bounding box and </a:t>
            </a:r>
            <a:r>
              <a:rPr lang="en-US" sz="2800" b="1" dirty="0" smtClean="0">
                <a:hlinkClick r:id="rId7" tooltip="Spatial anti-aliasing"/>
              </a:rPr>
              <a:t>anti-aliased</a:t>
            </a:r>
            <a:r>
              <a:rPr lang="en-US" sz="2800" b="1" dirty="0" smtClean="0"/>
              <a:t>, which introduced grayscale levels</a:t>
            </a:r>
          </a:p>
          <a:p>
            <a:endParaRPr lang="en-US" sz="2000" dirty="0" smtClean="0"/>
          </a:p>
          <a:p>
            <a:endParaRPr lang="en-US" sz="2000" dirty="0"/>
          </a:p>
        </p:txBody>
      </p:sp>
      <p:pic>
        <p:nvPicPr>
          <p:cNvPr id="8" name="Content Placeholder 7" descr="p2.png"/>
          <p:cNvPicPr>
            <a:picLocks noGrp="1" noChangeAspect="1"/>
          </p:cNvPicPr>
          <p:nvPr>
            <p:ph idx="1"/>
          </p:nvPr>
        </p:nvPicPr>
        <p:blipFill>
          <a:blip r:embed="rId8"/>
          <a:stretch>
            <a:fillRect/>
          </a:stretch>
        </p:blipFill>
        <p:spPr>
          <a:xfrm>
            <a:off x="8329776" y="2845558"/>
            <a:ext cx="3862224" cy="4012442"/>
          </a:xfrm>
        </p:spPr>
      </p:pic>
      <p:pic>
        <p:nvPicPr>
          <p:cNvPr id="6" name="Picture 5" descr="images.png"/>
          <p:cNvPicPr>
            <a:picLocks noChangeAspect="1"/>
          </p:cNvPicPr>
          <p:nvPr/>
        </p:nvPicPr>
        <p:blipFill>
          <a:blip r:embed="rId9"/>
          <a:stretch>
            <a:fillRect/>
          </a:stretch>
        </p:blipFill>
        <p:spPr>
          <a:xfrm>
            <a:off x="7220607" y="0"/>
            <a:ext cx="4971393" cy="279556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 xmlns:thm15="http://schemas.microsoft.com/office/thememl/2012/main" name="NBPL_GeneralDesign02_MO - v4" id="{6FF23145-4007-4574-94C2-B80E45F46FD9}" vid="{0FB396FC-CF2E-452A-9B17-DA6C73B1359A}"/>
    </a:ext>
  </a:extLst>
</a:theme>
</file>

<file path=docProps/app.xml><?xml version="1.0" encoding="utf-8"?>
<Properties xmlns="http://schemas.openxmlformats.org/officeDocument/2006/extended-properties" xmlns:vt="http://schemas.openxmlformats.org/officeDocument/2006/docPropsVTypes">
  <Template>Theme1</Template>
  <TotalTime>770</TotalTime>
  <Words>1072</Words>
  <Application>Microsoft Office PowerPoint</Application>
  <PresentationFormat>Custom</PresentationFormat>
  <Paragraphs>128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MINI PROJECT</vt:lpstr>
      <vt:lpstr>INTRODUCTION</vt:lpstr>
      <vt:lpstr>MOTIVATION</vt:lpstr>
      <vt:lpstr>ABSTRACT</vt:lpstr>
      <vt:lpstr>Slide 5</vt:lpstr>
      <vt:lpstr>Slide 6</vt:lpstr>
      <vt:lpstr>PROPOSED METHODOLOGY</vt:lpstr>
      <vt:lpstr>ALGORITHM  :  CNN</vt:lpstr>
      <vt:lpstr>DATABASE:</vt:lpstr>
      <vt:lpstr>.</vt:lpstr>
      <vt:lpstr>CONCEPTUAL FRAMEWORK</vt:lpstr>
      <vt:lpstr>SUPPORTING TOOLS REQUIRED</vt:lpstr>
      <vt:lpstr>REFERENCES</vt:lpstr>
      <vt:lpstr>WORKPLAN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DOMAIN  : MACHINE LEARNING TITLE          : Handwritten Character Recognition with Neural Networks</dc:title>
  <dc:creator>POOJASREE .S.J.</dc:creator>
  <cp:lastModifiedBy>Windows User</cp:lastModifiedBy>
  <cp:revision>69</cp:revision>
  <dcterms:created xsi:type="dcterms:W3CDTF">2021-03-25T15:02:22Z</dcterms:created>
  <dcterms:modified xsi:type="dcterms:W3CDTF">2021-04-03T06:51:50Z</dcterms:modified>
</cp:coreProperties>
</file>