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7" r:id="rId4"/>
    <p:sldId id="258" r:id="rId5"/>
    <p:sldId id="259" r:id="rId6"/>
    <p:sldId id="260" r:id="rId7"/>
    <p:sldId id="261" r:id="rId8"/>
    <p:sldId id="275" r:id="rId9"/>
    <p:sldId id="264" r:id="rId10"/>
    <p:sldId id="265" r:id="rId11"/>
    <p:sldId id="272" r:id="rId12"/>
    <p:sldId id="270" r:id="rId13"/>
    <p:sldId id="271" r:id="rId14"/>
    <p:sldId id="281" r:id="rId15"/>
    <p:sldId id="293" r:id="rId16"/>
    <p:sldId id="292" r:id="rId17"/>
    <p:sldId id="266"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69C943-5353-439D-9BCA-F0D29B63E4C1}">
          <p14:sldIdLst>
            <p14:sldId id="256"/>
            <p14:sldId id="269"/>
            <p14:sldId id="267"/>
            <p14:sldId id="258"/>
            <p14:sldId id="259"/>
            <p14:sldId id="260"/>
            <p14:sldId id="261"/>
            <p14:sldId id="275"/>
            <p14:sldId id="264"/>
            <p14:sldId id="265"/>
            <p14:sldId id="272"/>
            <p14:sldId id="270"/>
            <p14:sldId id="271"/>
            <p14:sldId id="281"/>
            <p14:sldId id="293"/>
            <p14:sldId id="292"/>
            <p14:sldId id="266"/>
          </p14:sldIdLst>
        </p14:section>
        <p14:section name="Untitled Section" id="{912B67DA-2445-4686-A205-3C4C555C4B2F}">
          <p14:sldIdLst>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41" autoAdjust="0"/>
    <p:restoredTop sz="94660"/>
  </p:normalViewPr>
  <p:slideViewPr>
    <p:cSldViewPr snapToGrid="0">
      <p:cViewPr varScale="1">
        <p:scale>
          <a:sx n="77" d="100"/>
          <a:sy n="77" d="100"/>
        </p:scale>
        <p:origin x="57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1570-58FA-DF78-EF1A-C5A46F622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CC2F5-DDDA-7A43-7B42-CE5B4BB380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5C3B55-477F-6309-ED55-FC5E8FCE8D72}"/>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5" name="Footer Placeholder 4">
            <a:extLst>
              <a:ext uri="{FF2B5EF4-FFF2-40B4-BE49-F238E27FC236}">
                <a16:creationId xmlns:a16="http://schemas.microsoft.com/office/drawing/2014/main" id="{FA9975F3-AF01-A5F3-E0FA-28F8583586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DC8A4-DEA2-1C55-5B34-655EDC88D390}"/>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174503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32D5-BEDB-69A5-650E-4FDA967A99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8F7848-A9F0-0566-7C0B-4857723103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37359-A18E-B2A6-7739-BE7C2F311A2A}"/>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5" name="Footer Placeholder 4">
            <a:extLst>
              <a:ext uri="{FF2B5EF4-FFF2-40B4-BE49-F238E27FC236}">
                <a16:creationId xmlns:a16="http://schemas.microsoft.com/office/drawing/2014/main" id="{612873A6-AB90-A880-A498-6C5F5D25F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0A1BD3-745F-81BB-3C39-C5442209A7BB}"/>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134766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7AA066-3F94-A855-BA2F-EA4B247F86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DF8D8-7E81-51EC-FA64-2170ED11AF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88933-9E87-23EE-AE35-AD90EA6BD4D5}"/>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5" name="Footer Placeholder 4">
            <a:extLst>
              <a:ext uri="{FF2B5EF4-FFF2-40B4-BE49-F238E27FC236}">
                <a16:creationId xmlns:a16="http://schemas.microsoft.com/office/drawing/2014/main" id="{71BF1731-22DA-0FB9-C478-232F191951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C94EB-7E39-AC38-A24A-9B56489BFC5E}"/>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202988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A542-4A02-6FA4-97D2-A8AD53B84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17173-73FF-D68B-066E-D17771181E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06925A-E006-D0FE-A727-C441E6EDDCE2}"/>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5" name="Footer Placeholder 4">
            <a:extLst>
              <a:ext uri="{FF2B5EF4-FFF2-40B4-BE49-F238E27FC236}">
                <a16:creationId xmlns:a16="http://schemas.microsoft.com/office/drawing/2014/main" id="{07542E4C-97AA-892C-D63F-12F01CC72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3FAF11-3649-8B63-C8E7-D9F54476ACB5}"/>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300707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A26E-0C84-54E1-ADBC-8308210079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BA7196-14B7-1175-5895-57D4D98C46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4BEDC-3C2E-F5A3-A9DF-939872CDD945}"/>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5" name="Footer Placeholder 4">
            <a:extLst>
              <a:ext uri="{FF2B5EF4-FFF2-40B4-BE49-F238E27FC236}">
                <a16:creationId xmlns:a16="http://schemas.microsoft.com/office/drawing/2014/main" id="{B1C9F310-0371-4F96-6311-F42347135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97868B-3559-A921-3EA0-F10DC984CC9D}"/>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421623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6A64-78D4-10F0-32C0-98F18C5080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504198-DE4A-A679-C9E8-C1613EDB3D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1F5AE9-8115-B1E2-CD90-976BF1997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E85EBD-9BFF-8031-70DC-958809348483}"/>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6" name="Footer Placeholder 5">
            <a:extLst>
              <a:ext uri="{FF2B5EF4-FFF2-40B4-BE49-F238E27FC236}">
                <a16:creationId xmlns:a16="http://schemas.microsoft.com/office/drawing/2014/main" id="{EBFD0FFB-B661-FC4E-4D6D-9DAB28A6C4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9A9D4-BB80-66B2-FA67-1080C151674F}"/>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60371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966C-94D7-7E6B-CC3F-B86632382F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D79822-57E6-1AF5-E6BC-A7BDB0587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AB23A0-3DCF-D2A2-FA30-F0C0B60B1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8D62CE-4637-E0BE-2FBD-53042290F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8583AE-8BFF-0CF8-86CA-40B0755F2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7AFA3C-7862-EFFD-37B7-4365A4F0AF5E}"/>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8" name="Footer Placeholder 7">
            <a:extLst>
              <a:ext uri="{FF2B5EF4-FFF2-40B4-BE49-F238E27FC236}">
                <a16:creationId xmlns:a16="http://schemas.microsoft.com/office/drawing/2014/main" id="{60F6EEF2-60EE-033D-5E8F-ECC849BFE9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565B27-7CBC-6DF5-3EE7-C5FDA1D97DDB}"/>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264132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8D8A-A74C-F7C9-C388-36C3285D23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C63936-9C06-163A-1C97-08527B3D3689}"/>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4" name="Footer Placeholder 3">
            <a:extLst>
              <a:ext uri="{FF2B5EF4-FFF2-40B4-BE49-F238E27FC236}">
                <a16:creationId xmlns:a16="http://schemas.microsoft.com/office/drawing/2014/main" id="{FAE046E8-FAF7-734F-065E-E3A32CAECE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F78B33-4430-6844-37EC-B1E8563F1CE6}"/>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29325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D472A-C563-76F3-580B-0AE0183E8A69}"/>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3" name="Footer Placeholder 2">
            <a:extLst>
              <a:ext uri="{FF2B5EF4-FFF2-40B4-BE49-F238E27FC236}">
                <a16:creationId xmlns:a16="http://schemas.microsoft.com/office/drawing/2014/main" id="{70A8079F-D5B8-1742-E61C-58E571D9A1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B3B25D-088F-752B-EE67-7CEC6086E50A}"/>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279936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DDE1-04DE-D186-FE06-337737E35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00FF05-DDE5-237C-898D-9036FFDFB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D62443-93E4-C6CA-8923-D94C35AFF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BDD03-E35C-BB30-7AEA-81F9B8662F83}"/>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6" name="Footer Placeholder 5">
            <a:extLst>
              <a:ext uri="{FF2B5EF4-FFF2-40B4-BE49-F238E27FC236}">
                <a16:creationId xmlns:a16="http://schemas.microsoft.com/office/drawing/2014/main" id="{08BAB8E4-CE15-A923-3ACA-FC5469E029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B8C4C0-AEF6-9086-8875-B352EF78C351}"/>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254981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6B9A-66FD-4041-63C6-1689AA7FD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8D061B-BF71-18CB-2318-14D9EE960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FF3BD3-8262-D3A8-8E21-2D82B3BA8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41584-4D9E-7F12-320D-C063A5C8FF02}"/>
              </a:ext>
            </a:extLst>
          </p:cNvPr>
          <p:cNvSpPr>
            <a:spLocks noGrp="1"/>
          </p:cNvSpPr>
          <p:nvPr>
            <p:ph type="dt" sz="half" idx="10"/>
          </p:nvPr>
        </p:nvSpPr>
        <p:spPr/>
        <p:txBody>
          <a:bodyPr/>
          <a:lstStyle/>
          <a:p>
            <a:fld id="{643405F9-94DE-401D-951A-876D6DCF1427}" type="datetimeFigureOut">
              <a:rPr lang="en-IN" smtClean="0"/>
              <a:t>21-03-2025</a:t>
            </a:fld>
            <a:endParaRPr lang="en-IN"/>
          </a:p>
        </p:txBody>
      </p:sp>
      <p:sp>
        <p:nvSpPr>
          <p:cNvPr id="6" name="Footer Placeholder 5">
            <a:extLst>
              <a:ext uri="{FF2B5EF4-FFF2-40B4-BE49-F238E27FC236}">
                <a16:creationId xmlns:a16="http://schemas.microsoft.com/office/drawing/2014/main" id="{D86FF5D4-019F-AD68-3F66-C1F775B526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8536B3-A363-D04F-DA0E-DB4559DCCE28}"/>
              </a:ext>
            </a:extLst>
          </p:cNvPr>
          <p:cNvSpPr>
            <a:spLocks noGrp="1"/>
          </p:cNvSpPr>
          <p:nvPr>
            <p:ph type="sldNum" sz="quarter" idx="12"/>
          </p:nvPr>
        </p:nvSpPr>
        <p:spPr/>
        <p:txBody>
          <a:bodyPr/>
          <a:lstStyle/>
          <a:p>
            <a:fld id="{137E7C22-207B-4D86-B7EF-7FADF4DBE4C9}" type="slidenum">
              <a:rPr lang="en-IN" smtClean="0"/>
              <a:t>‹#›</a:t>
            </a:fld>
            <a:endParaRPr lang="en-IN"/>
          </a:p>
        </p:txBody>
      </p:sp>
    </p:spTree>
    <p:extLst>
      <p:ext uri="{BB962C8B-B14F-4D97-AF65-F5344CB8AC3E}">
        <p14:creationId xmlns:p14="http://schemas.microsoft.com/office/powerpoint/2010/main" val="277187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CBE155-503F-4CAE-706F-11892660B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CD46A6-4518-B217-A418-B9837F8B4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7EC64-F427-3290-1E84-049A14AF1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405F9-94DE-401D-951A-876D6DCF1427}" type="datetimeFigureOut">
              <a:rPr lang="en-IN" smtClean="0"/>
              <a:t>21-03-2025</a:t>
            </a:fld>
            <a:endParaRPr lang="en-IN"/>
          </a:p>
        </p:txBody>
      </p:sp>
      <p:sp>
        <p:nvSpPr>
          <p:cNvPr id="5" name="Footer Placeholder 4">
            <a:extLst>
              <a:ext uri="{FF2B5EF4-FFF2-40B4-BE49-F238E27FC236}">
                <a16:creationId xmlns:a16="http://schemas.microsoft.com/office/drawing/2014/main" id="{3789D09E-C181-700B-5EF8-8886EB6BE9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C900D0-91BE-D81B-9E49-F6C5EE719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7C22-207B-4D86-B7EF-7FADF4DBE4C9}" type="slidenum">
              <a:rPr lang="en-IN" smtClean="0"/>
              <a:t>‹#›</a:t>
            </a:fld>
            <a:endParaRPr lang="en-IN"/>
          </a:p>
        </p:txBody>
      </p:sp>
    </p:spTree>
    <p:extLst>
      <p:ext uri="{BB962C8B-B14F-4D97-AF65-F5344CB8AC3E}">
        <p14:creationId xmlns:p14="http://schemas.microsoft.com/office/powerpoint/2010/main" val="262938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pm"/><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2C2C-C0DA-A895-45BA-73D34A83DCCF}"/>
              </a:ext>
            </a:extLst>
          </p:cNvPr>
          <p:cNvSpPr>
            <a:spLocks noGrp="1"/>
          </p:cNvSpPr>
          <p:nvPr>
            <p:ph type="ctrTitle"/>
          </p:nvPr>
        </p:nvSpPr>
        <p:spPr>
          <a:xfrm>
            <a:off x="1524000" y="1401417"/>
            <a:ext cx="9144000" cy="993913"/>
          </a:xfrm>
        </p:spPr>
        <p:txBody>
          <a:bodyPr>
            <a:normAutofit fontScale="90000"/>
          </a:bodyPr>
          <a:lstStyle/>
          <a:p>
            <a:br>
              <a:rPr lang="en-US" sz="3200" dirty="0"/>
            </a:br>
            <a:br>
              <a:rPr lang="en-US" sz="3200" dirty="0"/>
            </a:br>
            <a:r>
              <a:rPr lang="en-US" sz="3200" b="1" dirty="0">
                <a:latin typeface="Times New Roman" panose="02020603050405020304" pitchFamily="18" charset="0"/>
                <a:cs typeface="Times New Roman" panose="02020603050405020304" pitchFamily="18" charset="0"/>
              </a:rPr>
              <a:t>HYBRID FORECASTING MODEL FOR CLOUD ENVIRONMENT</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E28577-49EF-23A0-63E2-5B182F8F4125}"/>
              </a:ext>
            </a:extLst>
          </p:cNvPr>
          <p:cNvSpPr>
            <a:spLocks noGrp="1"/>
          </p:cNvSpPr>
          <p:nvPr>
            <p:ph type="subTitle" idx="1"/>
          </p:nvPr>
        </p:nvSpPr>
        <p:spPr>
          <a:xfrm>
            <a:off x="1524000" y="3160644"/>
            <a:ext cx="9816548" cy="2941982"/>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                                                                COORDINATORS       :   Dr. T. KUMANAN</a:t>
            </a:r>
          </a:p>
          <a:p>
            <a:r>
              <a:rPr lang="en-US" sz="1800" dirty="0">
                <a:latin typeface="Times New Roman" panose="02020603050405020304" pitchFamily="18" charset="0"/>
                <a:cs typeface="Times New Roman" panose="02020603050405020304" pitchFamily="18" charset="0"/>
              </a:rPr>
              <a:t>                                                                                                                 Mrs. R.SELVAMEENA</a:t>
            </a:r>
          </a:p>
          <a:p>
            <a:r>
              <a:rPr lang="en-US" sz="1800" dirty="0">
                <a:latin typeface="Times New Roman" panose="02020603050405020304" pitchFamily="18" charset="0"/>
                <a:cs typeface="Times New Roman" panose="02020603050405020304" pitchFamily="18" charset="0"/>
              </a:rPr>
              <a:t>                                                                  SUPERVISOR NAME  :   Dr. T.V.ANANTHAN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STUDENT NAMES   :   1. V.KONDA REDDY</a:t>
            </a:r>
          </a:p>
          <a:p>
            <a:r>
              <a:rPr lang="en-US" sz="1800" dirty="0">
                <a:latin typeface="Times New Roman" panose="02020603050405020304" pitchFamily="18" charset="0"/>
                <a:cs typeface="Times New Roman" panose="02020603050405020304" pitchFamily="18" charset="0"/>
              </a:rPr>
              <a:t>                                                                                                            2. V.S.RAMI REDDY</a:t>
            </a:r>
          </a:p>
          <a:p>
            <a:r>
              <a:rPr lang="en-US" sz="1800" dirty="0">
                <a:latin typeface="Times New Roman" panose="02020603050405020304" pitchFamily="18" charset="0"/>
                <a:cs typeface="Times New Roman" panose="02020603050405020304" pitchFamily="18" charset="0"/>
              </a:rPr>
              <a:t>                                                                                                             3. VIGNESH CHINNI</a:t>
            </a:r>
          </a:p>
          <a:p>
            <a:r>
              <a:rPr lang="en-US" sz="1800" dirty="0">
                <a:latin typeface="Times New Roman" panose="02020603050405020304" pitchFamily="18" charset="0"/>
                <a:cs typeface="Times New Roman" panose="02020603050405020304" pitchFamily="18" charset="0"/>
              </a:rPr>
              <a:t>                                                                                                        </a:t>
            </a:r>
          </a:p>
          <a:p>
            <a:endParaRPr lang="en-US" dirty="0"/>
          </a:p>
        </p:txBody>
      </p:sp>
      <p:pic>
        <p:nvPicPr>
          <p:cNvPr id="1026" name="Picture 2" descr="Dr.MGR Online – Educational And Research Institute">
            <a:extLst>
              <a:ext uri="{FF2B5EF4-FFF2-40B4-BE49-F238E27FC236}">
                <a16:creationId xmlns:a16="http://schemas.microsoft.com/office/drawing/2014/main" id="{74939ADD-9133-AC16-4EB4-3FB791B19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765" y="0"/>
            <a:ext cx="5555974" cy="10634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25C4FD6-30D2-0500-624B-00CA17EC4775}"/>
              </a:ext>
            </a:extLst>
          </p:cNvPr>
          <p:cNvPicPr>
            <a:picLocks noChangeAspect="1"/>
          </p:cNvPicPr>
          <p:nvPr/>
        </p:nvPicPr>
        <p:blipFill>
          <a:blip r:embed="rId3"/>
          <a:stretch>
            <a:fillRect/>
          </a:stretch>
        </p:blipFill>
        <p:spPr>
          <a:xfrm>
            <a:off x="1285460" y="3192033"/>
            <a:ext cx="3710609" cy="2541276"/>
          </a:xfrm>
          <a:prstGeom prst="rect">
            <a:avLst/>
          </a:prstGeom>
        </p:spPr>
      </p:pic>
    </p:spTree>
    <p:extLst>
      <p:ext uri="{BB962C8B-B14F-4D97-AF65-F5344CB8AC3E}">
        <p14:creationId xmlns:p14="http://schemas.microsoft.com/office/powerpoint/2010/main" val="294789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1CC5-988E-E942-F116-FCEDFAB5DF90}"/>
              </a:ext>
            </a:extLst>
          </p:cNvPr>
          <p:cNvSpPr>
            <a:spLocks noGrp="1"/>
          </p:cNvSpPr>
          <p:nvPr>
            <p:ph type="title"/>
          </p:nvPr>
        </p:nvSpPr>
        <p:spPr/>
        <p:txBody>
          <a:bodyPr>
            <a:normAutofit fontScale="90000"/>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EXPECTED INPUT AND OUTPUT:</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BC7344-0C76-6287-D299-17462BCF5DEB}"/>
              </a:ext>
            </a:extLst>
          </p:cNvPr>
          <p:cNvSpPr>
            <a:spLocks noGrp="1"/>
          </p:cNvSpPr>
          <p:nvPr>
            <p:ph idx="1"/>
          </p:nvPr>
        </p:nvSpPr>
        <p:spPr/>
        <p:txBody>
          <a:bodyPr>
            <a:normAutofit/>
          </a:bodyPr>
          <a:lstStyle/>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Expected Input</a:t>
            </a:r>
          </a:p>
          <a:p>
            <a:pPr algn="just"/>
            <a:r>
              <a:rPr lang="en-US" sz="2000" dirty="0">
                <a:solidFill>
                  <a:schemeClr val="tx1"/>
                </a:solidFill>
                <a:latin typeface="Times New Roman" panose="02020603050405020304" pitchFamily="18" charset="0"/>
                <a:cs typeface="Times New Roman" panose="02020603050405020304" pitchFamily="18" charset="0"/>
              </a:rPr>
              <a:t>Time-series data capturing CPU, memory, storage, and network usage, alongside past performance metrics such as response time and throughput, to identify patterns and trends. Detailed historical billing information for various cloud services, essential for tracking past expenses and forecasting future costs accurately.</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Expected Output</a:t>
            </a:r>
          </a:p>
          <a:p>
            <a:pPr algn="just"/>
            <a:r>
              <a:rPr lang="en-US" sz="2000" dirty="0">
                <a:solidFill>
                  <a:schemeClr val="tx1"/>
                </a:solidFill>
                <a:latin typeface="Times New Roman" panose="02020603050405020304" pitchFamily="18" charset="0"/>
                <a:cs typeface="Times New Roman" panose="02020603050405020304" pitchFamily="18" charset="0"/>
              </a:rPr>
              <a:t>Projections of future CPU, memory, storage, and network usage over specific time intervals, enabling proactive resource management and planning. Estimates of future application performance metrics, including expected response times and throughput, to ensure that service levels are maintained</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2" descr="Dr.MGR Online – Educational And ...">
            <a:extLst>
              <a:ext uri="{FF2B5EF4-FFF2-40B4-BE49-F238E27FC236}">
                <a16:creationId xmlns:a16="http://schemas.microsoft.com/office/drawing/2014/main" id="{491A9D7C-2688-3DAE-4DCE-54FFF36EA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748" y="1"/>
            <a:ext cx="5049078"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80DB-CAC9-3C5F-FFC7-8B4B7EE9D4EC}"/>
              </a:ext>
            </a:extLst>
          </p:cNvPr>
          <p:cNvSpPr>
            <a:spLocks noGrp="1"/>
          </p:cNvSpPr>
          <p:nvPr>
            <p:ph type="title"/>
          </p:nvPr>
        </p:nvSpPr>
        <p:spPr>
          <a:xfrm>
            <a:off x="317339" y="1111673"/>
            <a:ext cx="10515600" cy="497992"/>
          </a:xfrm>
        </p:spPr>
        <p:txBody>
          <a:bodyPr>
            <a:noAutofit/>
          </a:bodyPr>
          <a:lstStyle/>
          <a:p>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76E44908-F8BF-F6B9-991C-4BF3DEB4570B}"/>
              </a:ext>
            </a:extLst>
          </p:cNvPr>
          <p:cNvSpPr>
            <a:spLocks noGrp="1"/>
          </p:cNvSpPr>
          <p:nvPr>
            <p:ph idx="1"/>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project aims to create a hybrid forecasting model for cloud environments by combining statistical, machine learning, and deep learning techniques. </a:t>
            </a:r>
          </a:p>
          <a:p>
            <a:r>
              <a:rPr lang="en-US" sz="2000" dirty="0">
                <a:latin typeface="Times New Roman" panose="02020603050405020304" pitchFamily="18" charset="0"/>
                <a:cs typeface="Times New Roman" panose="02020603050405020304" pitchFamily="18" charset="0"/>
              </a:rPr>
              <a:t>This model will accurately predict resource usage and demand, addressing the challenges of cloud workload variability and ensuring efficient, scalable predictions.</a:t>
            </a:r>
          </a:p>
          <a:p>
            <a:r>
              <a:rPr lang="en-US" sz="2000" dirty="0">
                <a:latin typeface="Times New Roman" panose="02020603050405020304" pitchFamily="18" charset="0"/>
                <a:cs typeface="Times New Roman" panose="02020603050405020304" pitchFamily="18" charset="0"/>
              </a:rPr>
              <a:t>Evaluated for accuracy and computational efficiency, the hybrid model is expected to outperform single models, contributing to improved cloud resource management and cost optimization. </a:t>
            </a:r>
          </a:p>
          <a:p>
            <a:r>
              <a:rPr lang="en-US" sz="2000" dirty="0">
                <a:latin typeface="Times New Roman" panose="02020603050405020304" pitchFamily="18" charset="0"/>
                <a:cs typeface="Times New Roman" panose="02020603050405020304" pitchFamily="18" charset="0"/>
              </a:rPr>
              <a:t>Future developments include real-time deployment and automation for continuous enhancement.</a:t>
            </a:r>
            <a:endParaRPr lang="en-IN" sz="2000" dirty="0">
              <a:latin typeface="Times New Roman" panose="02020603050405020304" pitchFamily="18" charset="0"/>
              <a:cs typeface="Times New Roman" panose="02020603050405020304" pitchFamily="18" charset="0"/>
            </a:endParaRPr>
          </a:p>
        </p:txBody>
      </p:sp>
      <p:pic>
        <p:nvPicPr>
          <p:cNvPr id="5" name="Picture 2" descr="Dr.MGR Online – Educational And ...">
            <a:extLst>
              <a:ext uri="{FF2B5EF4-FFF2-40B4-BE49-F238E27FC236}">
                <a16:creationId xmlns:a16="http://schemas.microsoft.com/office/drawing/2014/main" id="{595EB1A9-37C1-1E09-085B-7EDB138ED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92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165D0A2-B40F-60E8-E88E-D786A6839E46}"/>
              </a:ext>
            </a:extLst>
          </p:cNvPr>
          <p:cNvSpPr>
            <a:spLocks noGrp="1"/>
          </p:cNvSpPr>
          <p:nvPr>
            <p:ph type="title"/>
          </p:nvPr>
        </p:nvSpPr>
        <p:spPr>
          <a:xfrm>
            <a:off x="838200" y="1415844"/>
            <a:ext cx="10515600" cy="648930"/>
          </a:xfrm>
        </p:spPr>
        <p:txBody>
          <a:bodyPr>
            <a:normAutofit/>
          </a:bodyPr>
          <a:lstStyle/>
          <a:p>
            <a:r>
              <a:rPr lang="en-IN" sz="3200" b="1" dirty="0">
                <a:latin typeface="Times New Roman" panose="02020603050405020304" pitchFamily="18" charset="0"/>
                <a:cs typeface="Times New Roman" panose="02020603050405020304" pitchFamily="18" charset="0"/>
              </a:rPr>
              <a:t>PROPOSED SOLUTION:</a:t>
            </a:r>
          </a:p>
        </p:txBody>
      </p:sp>
      <p:sp>
        <p:nvSpPr>
          <p:cNvPr id="16" name="Content Placeholder 15">
            <a:extLst>
              <a:ext uri="{FF2B5EF4-FFF2-40B4-BE49-F238E27FC236}">
                <a16:creationId xmlns:a16="http://schemas.microsoft.com/office/drawing/2014/main" id="{79F4C8A1-C4A7-A994-B44A-0809F6F3E95F}"/>
              </a:ext>
            </a:extLst>
          </p:cNvPr>
          <p:cNvSpPr>
            <a:spLocks noGrp="1"/>
          </p:cNvSpPr>
          <p:nvPr>
            <p:ph idx="1"/>
          </p:nvPr>
        </p:nvSpPr>
        <p:spPr>
          <a:xfrm>
            <a:off x="838200" y="2458065"/>
            <a:ext cx="10515600" cy="3718898"/>
          </a:xfrm>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The proposed system integrates both statistical methods and machine learning algorithms to accurately forecast workload demand in a cloud environment.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By using historical data and real-time monitoring, the system is able to predict future workload patterns and adjust resource allocation accordingly to optimize performance and cost efficiency.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 hybrid approach combines the strengths of both statistical and machine learning techniques, allowing for more accurate and reliable workload forecasting.</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Overall, this system provides cloud service providers with a powerful tool to better manage their resources and meet the changing demands of their customers.</a:t>
            </a:r>
          </a:p>
          <a:p>
            <a:endParaRPr lang="en-IN" dirty="0"/>
          </a:p>
        </p:txBody>
      </p:sp>
      <p:pic>
        <p:nvPicPr>
          <p:cNvPr id="17" name="Picture 2" descr="Dr.MGR Online – Educational And ...">
            <a:extLst>
              <a:ext uri="{FF2B5EF4-FFF2-40B4-BE49-F238E27FC236}">
                <a16:creationId xmlns:a16="http://schemas.microsoft.com/office/drawing/2014/main" id="{CBFD2422-0BC2-6EF8-B244-7AA872D01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748" y="1"/>
            <a:ext cx="5049078"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12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28AC-9088-0DAA-68EE-547D6194ED7B}"/>
              </a:ext>
            </a:extLst>
          </p:cNvPr>
          <p:cNvSpPr>
            <a:spLocks noGrp="1"/>
          </p:cNvSpPr>
          <p:nvPr>
            <p:ph type="title"/>
          </p:nvPr>
        </p:nvSpPr>
        <p:spPr>
          <a:xfrm>
            <a:off x="838200" y="1435260"/>
            <a:ext cx="10515600" cy="555586"/>
          </a:xfrm>
        </p:spPr>
        <p:txBody>
          <a:bodyPr>
            <a:normAutofit/>
          </a:bodyPr>
          <a:lstStyle/>
          <a:p>
            <a:r>
              <a:rPr lang="en-IN" sz="3200" b="1" dirty="0">
                <a:latin typeface="Times New Roman" panose="02020603050405020304" pitchFamily="18" charset="0"/>
                <a:cs typeface="Times New Roman" panose="02020603050405020304" pitchFamily="18" charset="0"/>
              </a:rPr>
              <a:t>ARCHITECTURE DIAGRAM:</a:t>
            </a:r>
          </a:p>
        </p:txBody>
      </p:sp>
      <p:pic>
        <p:nvPicPr>
          <p:cNvPr id="6" name="Content Placeholder 5">
            <a:extLst>
              <a:ext uri="{FF2B5EF4-FFF2-40B4-BE49-F238E27FC236}">
                <a16:creationId xmlns:a16="http://schemas.microsoft.com/office/drawing/2014/main" id="{BFC8EB78-B7B7-B47F-8859-27F586610A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553" y="2373313"/>
            <a:ext cx="7378182" cy="4233964"/>
          </a:xfrm>
        </p:spPr>
      </p:pic>
      <p:pic>
        <p:nvPicPr>
          <p:cNvPr id="4" name="Picture 2" descr="Dr.MGR Online – Educational And ...">
            <a:extLst>
              <a:ext uri="{FF2B5EF4-FFF2-40B4-BE49-F238E27FC236}">
                <a16:creationId xmlns:a16="http://schemas.microsoft.com/office/drawing/2014/main" id="{E45E69F6-82B7-6282-1705-D6932C2B8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47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51A9-1955-118E-0AA9-3F63183C1C90}"/>
              </a:ext>
            </a:extLst>
          </p:cNvPr>
          <p:cNvSpPr>
            <a:spLocks noGrp="1"/>
          </p:cNvSpPr>
          <p:nvPr>
            <p:ph type="title"/>
          </p:nvPr>
        </p:nvSpPr>
        <p:spPr>
          <a:xfrm>
            <a:off x="838200" y="1192696"/>
            <a:ext cx="10515600" cy="497991"/>
          </a:xfrm>
        </p:spPr>
        <p:txBody>
          <a:bodyPr>
            <a:noAutofit/>
          </a:bodyPr>
          <a:lstStyle/>
          <a:p>
            <a:r>
              <a:rPr lang="en-IN" sz="3600" b="1"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C4DA880E-2689-5B9A-3FB6-0EE3BABCF884}"/>
              </a:ext>
            </a:extLst>
          </p:cNvPr>
          <p:cNvSpPr>
            <a:spLocks noGrp="1"/>
          </p:cNvSpPr>
          <p:nvPr>
            <p:ph idx="1"/>
          </p:nvPr>
        </p:nvSpPr>
        <p:spPr>
          <a:xfrm>
            <a:off x="838200" y="2143431"/>
            <a:ext cx="10515600" cy="4033531"/>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Collection and </a:t>
            </a:r>
            <a:r>
              <a:rPr lang="en-US" sz="2000" dirty="0" err="1">
                <a:latin typeface="Times New Roman" panose="02020603050405020304" pitchFamily="18" charset="0"/>
                <a:cs typeface="Times New Roman" panose="02020603050405020304" pitchFamily="18" charset="0"/>
              </a:rPr>
              <a:t>Preproccesing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Hybrid Model Selection</a:t>
            </a:r>
          </a:p>
          <a:p>
            <a:r>
              <a:rPr lang="en-US" sz="2000" dirty="0">
                <a:latin typeface="Times New Roman" panose="02020603050405020304" pitchFamily="18" charset="0"/>
                <a:cs typeface="Times New Roman" panose="02020603050405020304" pitchFamily="18" charset="0"/>
              </a:rPr>
              <a:t>Model Training Optimization </a:t>
            </a:r>
          </a:p>
          <a:p>
            <a:r>
              <a:rPr lang="en-US" sz="2000" dirty="0">
                <a:latin typeface="Times New Roman" panose="02020603050405020304" pitchFamily="18" charset="0"/>
                <a:cs typeface="Times New Roman" panose="02020603050405020304" pitchFamily="18" charset="0"/>
              </a:rPr>
              <a:t>Evaluation and Performance</a:t>
            </a:r>
          </a:p>
          <a:p>
            <a:r>
              <a:rPr lang="en-US" sz="2000" dirty="0">
                <a:latin typeface="Times New Roman" panose="02020603050405020304" pitchFamily="18" charset="0"/>
                <a:cs typeface="Times New Roman" panose="02020603050405020304" pitchFamily="18" charset="0"/>
              </a:rPr>
              <a:t>Management and </a:t>
            </a:r>
            <a:r>
              <a:rPr lang="en-US" sz="2000" dirty="0" err="1">
                <a:latin typeface="Times New Roman" panose="02020603050405020304" pitchFamily="18" charset="0"/>
                <a:cs typeface="Times New Roman" panose="02020603050405020304" pitchFamily="18" charset="0"/>
              </a:rPr>
              <a:t>Deployement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Virtualization and Reporting Result </a:t>
            </a:r>
          </a:p>
          <a:p>
            <a:endParaRPr lang="en-US" sz="2000" dirty="0">
              <a:latin typeface="Times New Roman" panose="02020603050405020304" pitchFamily="18" charset="0"/>
              <a:cs typeface="Times New Roman" panose="02020603050405020304" pitchFamily="18" charset="0"/>
            </a:endParaRPr>
          </a:p>
        </p:txBody>
      </p:sp>
      <p:pic>
        <p:nvPicPr>
          <p:cNvPr id="4" name="Picture 2" descr="Dr.MGR Online – Educational And ...">
            <a:extLst>
              <a:ext uri="{FF2B5EF4-FFF2-40B4-BE49-F238E27FC236}">
                <a16:creationId xmlns:a16="http://schemas.microsoft.com/office/drawing/2014/main" id="{7818D606-8FC5-52C5-087D-FFB5D4C90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55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r.MGR Online – Educational And ...">
            <a:extLst>
              <a:ext uri="{FF2B5EF4-FFF2-40B4-BE49-F238E27FC236}">
                <a16:creationId xmlns:a16="http://schemas.microsoft.com/office/drawing/2014/main" id="{AC854D46-7C25-6383-E3B3-1441A879F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61EEF2-77AC-33FB-D8D5-8F8CC77620B8}"/>
              </a:ext>
            </a:extLst>
          </p:cNvPr>
          <p:cNvSpPr txBox="1"/>
          <p:nvPr/>
        </p:nvSpPr>
        <p:spPr>
          <a:xfrm>
            <a:off x="634861" y="1113183"/>
            <a:ext cx="10468388" cy="3447098"/>
          </a:xfrm>
          <a:prstGeom prst="rect">
            <a:avLst/>
          </a:prstGeom>
          <a:noFill/>
        </p:spPr>
        <p:txBody>
          <a:bodyPr wrap="square">
            <a:spAutoFit/>
          </a:bodyPr>
          <a:lstStyle/>
          <a:p>
            <a:r>
              <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Result:</a:t>
            </a:r>
          </a:p>
          <a:p>
            <a:endParaRPr kumimoji="0" lang="en-US"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r>
              <a:rPr kumimoji="0" lang="en-US"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hybrid forecasting model for cloud environments, combining ARIMA for capturing linear trends and LSTM for non-linear, sequential patterns, can effectively predict resource usage metrics like CPU load, memory utilization, and network bandwidth. This approach improves forecasting accuracy, with evaluation metrics like RMSE, MAE, and MAPE often demonstrating better performance compared to standalone models, ensuring optimized workload management and resource allocation</a:t>
            </a:r>
            <a:r>
              <a:rPr kumimoji="0" lang="en-US" sz="200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endPar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US" sz="3600" dirty="0">
              <a:solidFill>
                <a:prstClr val="black"/>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CF4DB9C-2E7F-C3C9-59B4-97516965C728}"/>
              </a:ext>
            </a:extLst>
          </p:cNvPr>
          <p:cNvPicPr>
            <a:picLocks noChangeAspect="1"/>
          </p:cNvPicPr>
          <p:nvPr/>
        </p:nvPicPr>
        <p:blipFill>
          <a:blip r:embed="rId3"/>
          <a:stretch>
            <a:fillRect/>
          </a:stretch>
        </p:blipFill>
        <p:spPr>
          <a:xfrm>
            <a:off x="2507974" y="3637722"/>
            <a:ext cx="7176051" cy="2852529"/>
          </a:xfrm>
          <a:prstGeom prst="rect">
            <a:avLst/>
          </a:prstGeom>
        </p:spPr>
      </p:pic>
    </p:spTree>
    <p:extLst>
      <p:ext uri="{BB962C8B-B14F-4D97-AF65-F5344CB8AC3E}">
        <p14:creationId xmlns:p14="http://schemas.microsoft.com/office/powerpoint/2010/main" val="740977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6ECA-EC1A-A259-D1D1-0FBE69A302E5}"/>
              </a:ext>
            </a:extLst>
          </p:cNvPr>
          <p:cNvSpPr>
            <a:spLocks noGrp="1"/>
          </p:cNvSpPr>
          <p:nvPr>
            <p:ph type="title"/>
          </p:nvPr>
        </p:nvSpPr>
        <p:spPr>
          <a:xfrm>
            <a:off x="838200" y="1192695"/>
            <a:ext cx="10515600" cy="1030959"/>
          </a:xfrm>
        </p:spPr>
        <p:txBody>
          <a:bodyPr>
            <a:norm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0A7A37-4551-5075-646E-BC41CA4452F1}"/>
              </a:ext>
            </a:extLst>
          </p:cNvPr>
          <p:cNvSpPr>
            <a:spLocks noGrp="1"/>
          </p:cNvSpPr>
          <p:nvPr>
            <p:ph idx="1"/>
          </p:nvPr>
        </p:nvSpPr>
        <p:spPr>
          <a:xfrm>
            <a:off x="838200" y="2483427"/>
            <a:ext cx="10515600" cy="3693536"/>
          </a:xfrm>
        </p:spPr>
        <p:txBody>
          <a:bodyPr/>
          <a:lstStyle/>
          <a:p>
            <a:r>
              <a:rPr lang="en-US" sz="2000" dirty="0">
                <a:latin typeface="Times New Roman" panose="02020603050405020304" pitchFamily="18" charset="0"/>
                <a:cs typeface="Times New Roman" panose="02020603050405020304" pitchFamily="18" charset="0"/>
              </a:rPr>
              <a:t>The hybrid workload forecasting model improves cloud resource management by predicting workload variations with historical data and real-time metrics.</a:t>
            </a:r>
          </a:p>
          <a:p>
            <a:r>
              <a:rPr lang="en-US" sz="2000" dirty="0">
                <a:latin typeface="Times New Roman" panose="02020603050405020304" pitchFamily="18" charset="0"/>
                <a:cs typeface="Times New Roman" panose="02020603050405020304" pitchFamily="18" charset="0"/>
              </a:rPr>
              <a:t>It adapts to dynamic demands, helping reduce costs and maintain reliable service delivery.</a:t>
            </a:r>
          </a:p>
          <a:p>
            <a:r>
              <a:rPr lang="en-US" sz="2000" dirty="0">
                <a:latin typeface="Times New Roman" panose="02020603050405020304" pitchFamily="18" charset="0"/>
                <a:cs typeface="Times New Roman" panose="02020603050405020304" pitchFamily="18" charset="0"/>
              </a:rPr>
              <a:t>The model effectively handles unpredictable usage patterns and allows customization for different applications.</a:t>
            </a:r>
          </a:p>
          <a:p>
            <a:r>
              <a:rPr lang="en-US" sz="2000" dirty="0">
                <a:latin typeface="Times New Roman" panose="02020603050405020304" pitchFamily="18" charset="0"/>
                <a:cs typeface="Times New Roman" panose="02020603050405020304" pitchFamily="18" charset="0"/>
              </a:rPr>
              <a:t>This approach enhances resource optimization, keeping organizations competitive in a fast-evolving digital environment.</a:t>
            </a:r>
            <a:endParaRPr lang="en-IN" sz="2000" dirty="0">
              <a:latin typeface="Times New Roman" panose="02020603050405020304" pitchFamily="18" charset="0"/>
              <a:cs typeface="Times New Roman" panose="02020603050405020304" pitchFamily="18" charset="0"/>
            </a:endParaRPr>
          </a:p>
        </p:txBody>
      </p:sp>
      <p:pic>
        <p:nvPicPr>
          <p:cNvPr id="4" name="Picture 2" descr="Dr.MGR Online – Educational And ...">
            <a:extLst>
              <a:ext uri="{FF2B5EF4-FFF2-40B4-BE49-F238E27FC236}">
                <a16:creationId xmlns:a16="http://schemas.microsoft.com/office/drawing/2014/main" id="{C28C0979-9EEF-CF12-CD17-579D2F722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13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5A57-7E8E-2B83-7A7A-9894FD47C214}"/>
              </a:ext>
            </a:extLst>
          </p:cNvPr>
          <p:cNvSpPr>
            <a:spLocks noGrp="1"/>
          </p:cNvSpPr>
          <p:nvPr>
            <p:ph type="title"/>
          </p:nvPr>
        </p:nvSpPr>
        <p:spPr>
          <a:xfrm>
            <a:off x="831850" y="1123123"/>
            <a:ext cx="10515600" cy="566530"/>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REFERENCES</a:t>
            </a:r>
            <a:r>
              <a:rPr lang="en-US" sz="3600" b="1" dirty="0"/>
              <a:t>:</a:t>
            </a:r>
            <a:endParaRPr lang="en-IN" sz="3600" b="1" dirty="0"/>
          </a:p>
        </p:txBody>
      </p:sp>
      <p:sp>
        <p:nvSpPr>
          <p:cNvPr id="3" name="Text Placeholder 2">
            <a:extLst>
              <a:ext uri="{FF2B5EF4-FFF2-40B4-BE49-F238E27FC236}">
                <a16:creationId xmlns:a16="http://schemas.microsoft.com/office/drawing/2014/main" id="{5D0D5353-CB34-EDFF-E500-3244A8E16C8C}"/>
              </a:ext>
            </a:extLst>
          </p:cNvPr>
          <p:cNvSpPr>
            <a:spLocks noGrp="1"/>
          </p:cNvSpPr>
          <p:nvPr>
            <p:ph type="body" idx="1"/>
          </p:nvPr>
        </p:nvSpPr>
        <p:spPr>
          <a:xfrm>
            <a:off x="831850" y="2107096"/>
            <a:ext cx="10515600" cy="3982554"/>
          </a:xfrm>
        </p:spPr>
        <p:txBody>
          <a:bodyPr>
            <a:normAutofit fontScale="40000" lnSpcReduction="20000"/>
          </a:bodyPr>
          <a:lstStyle/>
          <a:p>
            <a:pPr marL="857250" indent="-857250" algn="just">
              <a:buFont typeface="Arial" panose="020B0604020202020204" pitchFamily="34" charset="0"/>
              <a:buChar char="•"/>
            </a:pPr>
            <a:endParaRPr lang="en-US" sz="3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lgn="just">
              <a:buFont typeface="Arial" panose="020B0604020202020204" pitchFamily="34" charset="0"/>
              <a:buChar char="•"/>
            </a:pP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X. Zhang, L. Zhang, and H. Wu, "A Hybrid Forecasting Model for Cloud Workloads Based on Deep Learning and Time Series Analysis," IEEE Transactions on Cloud Computing, vol. 12, no. 2, pp. 234-246, Apr.-Jun. 2024, </a:t>
            </a:r>
            <a:r>
              <a:rPr lang="en-US" sz="3400" dirty="0" err="1">
                <a:solidFill>
                  <a:schemeClr val="tx1">
                    <a:lumMod val="95000"/>
                    <a:lumOff val="5000"/>
                  </a:schemeClr>
                </a:solidFill>
                <a:latin typeface="Times New Roman" panose="02020603050405020304" pitchFamily="18" charset="0"/>
                <a:cs typeface="Times New Roman" panose="02020603050405020304" pitchFamily="18" charset="0"/>
              </a:rPr>
              <a:t>doi</a:t>
            </a: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10.1109/TCC.2023.3245876.</a:t>
            </a:r>
          </a:p>
          <a:p>
            <a:pPr marL="857250" indent="-857250" algn="just">
              <a:buFont typeface="Arial" panose="020B0604020202020204" pitchFamily="34" charset="0"/>
              <a:buChar char="•"/>
            </a:pPr>
            <a:endParaRPr lang="en-US" sz="3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lgn="just">
              <a:buFont typeface="Arial" panose="020B0604020202020204" pitchFamily="34" charset="0"/>
              <a:buChar char="•"/>
            </a:pP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M. Kumar and V. Gupta, "An Ensemble-Based Hybrid Approach for Workload Prediction in Cloud Data Centers," IEEE Access, vol. 12, pp. 12345-12356, 2024, </a:t>
            </a:r>
            <a:r>
              <a:rPr lang="en-US" sz="3400" dirty="0" err="1">
                <a:solidFill>
                  <a:schemeClr val="tx1">
                    <a:lumMod val="95000"/>
                    <a:lumOff val="5000"/>
                  </a:schemeClr>
                </a:solidFill>
                <a:latin typeface="Times New Roman" panose="02020603050405020304" pitchFamily="18" charset="0"/>
                <a:cs typeface="Times New Roman" panose="02020603050405020304" pitchFamily="18" charset="0"/>
              </a:rPr>
              <a:t>doi</a:t>
            </a: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10.1109/ACCESS.2024.3256789.</a:t>
            </a:r>
          </a:p>
          <a:p>
            <a:pPr marL="857250" indent="-857250" algn="just">
              <a:buFont typeface="Arial" panose="020B0604020202020204" pitchFamily="34" charset="0"/>
              <a:buChar char="•"/>
            </a:pPr>
            <a:endParaRPr lang="en-US" sz="3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lgn="just">
              <a:buFont typeface="Arial" panose="020B0604020202020204" pitchFamily="34" charset="0"/>
              <a:buChar char="•"/>
            </a:pP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Y. Wang, Q. Chen, and J. Zhao, "Hybrid Workload Forecasting Model for Cloud Environments Using LSTM and ARIMA," IEEE Transactions on Network and Service Management, vol. 21, no. 1, pp. 78-89, Mar. 2024, </a:t>
            </a:r>
            <a:r>
              <a:rPr lang="en-US" sz="3400" dirty="0" err="1">
                <a:solidFill>
                  <a:schemeClr val="tx1">
                    <a:lumMod val="95000"/>
                    <a:lumOff val="5000"/>
                  </a:schemeClr>
                </a:solidFill>
                <a:latin typeface="Times New Roman" panose="02020603050405020304" pitchFamily="18" charset="0"/>
                <a:cs typeface="Times New Roman" panose="02020603050405020304" pitchFamily="18" charset="0"/>
              </a:rPr>
              <a:t>doi</a:t>
            </a: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10.1109/TNSM.2023.3226780.</a:t>
            </a:r>
          </a:p>
          <a:p>
            <a:pPr marL="857250" indent="-857250" algn="just">
              <a:buFont typeface="Arial" panose="020B0604020202020204" pitchFamily="34" charset="0"/>
              <a:buChar char="•"/>
            </a:pPr>
            <a:endParaRPr lang="en-US" sz="3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lgn="just">
              <a:buFont typeface="Arial" panose="020B0604020202020204" pitchFamily="34" charset="0"/>
              <a:buChar char="•"/>
            </a:pP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L. Zhang, J. Li, and H. Zhao, "A Hybrid Forecasting Model for Cloud Resource Allocation Based on Machine Learning Techniques," IEEE Transactions on Parallel and Distributed Systems, vol. 33, no. 4, pp. 1124-1135, Apr. 2022, </a:t>
            </a:r>
            <a:r>
              <a:rPr lang="en-US" sz="3400" dirty="0" err="1">
                <a:solidFill>
                  <a:schemeClr val="tx1">
                    <a:lumMod val="95000"/>
                    <a:lumOff val="5000"/>
                  </a:schemeClr>
                </a:solidFill>
                <a:latin typeface="Times New Roman" panose="02020603050405020304" pitchFamily="18" charset="0"/>
                <a:cs typeface="Times New Roman" panose="02020603050405020304" pitchFamily="18" charset="0"/>
              </a:rPr>
              <a:t>doi</a:t>
            </a: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10.1109/TPDS.2022.3167458.</a:t>
            </a:r>
          </a:p>
          <a:p>
            <a:pPr marL="857250" indent="-857250" algn="just">
              <a:buFont typeface="Arial" panose="020B0604020202020204" pitchFamily="34" charset="0"/>
              <a:buChar char="•"/>
            </a:pPr>
            <a:endParaRPr lang="en-US" sz="3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lgn="just">
              <a:buFont typeface="Arial" panose="020B0604020202020204" pitchFamily="34" charset="0"/>
              <a:buChar char="•"/>
            </a:pP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A. S. Sharma, P. Kumar, and S. Patel, "Cloud Workload Forecasting Using Hybrid Deep Learning Models," IEEE Transactions on Cloud Computing, vol. 10, no. 3, pp. 678-690, Jul.-Sep. 2022, </a:t>
            </a:r>
            <a:r>
              <a:rPr lang="en-US" sz="3400" dirty="0" err="1">
                <a:solidFill>
                  <a:schemeClr val="tx1">
                    <a:lumMod val="95000"/>
                    <a:lumOff val="5000"/>
                  </a:schemeClr>
                </a:solidFill>
                <a:latin typeface="Times New Roman" panose="02020603050405020304" pitchFamily="18" charset="0"/>
                <a:cs typeface="Times New Roman" panose="02020603050405020304" pitchFamily="18" charset="0"/>
              </a:rPr>
              <a:t>doi</a:t>
            </a:r>
            <a:r>
              <a:rPr lang="en-US" sz="3400" dirty="0">
                <a:solidFill>
                  <a:schemeClr val="tx1">
                    <a:lumMod val="95000"/>
                    <a:lumOff val="5000"/>
                  </a:schemeClr>
                </a:solidFill>
                <a:latin typeface="Times New Roman" panose="02020603050405020304" pitchFamily="18" charset="0"/>
                <a:cs typeface="Times New Roman" panose="02020603050405020304" pitchFamily="18" charset="0"/>
              </a:rPr>
              <a:t>: 10.1109/TCC.2022.3162458.</a:t>
            </a:r>
          </a:p>
          <a:p>
            <a:pPr marL="857250" indent="-857250">
              <a:buFont typeface="Arial" panose="020B0604020202020204" pitchFamily="34" charset="0"/>
              <a:buChar char="•"/>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2" descr="Dr.MGR Online – Educational And ...">
            <a:extLst>
              <a:ext uri="{FF2B5EF4-FFF2-40B4-BE49-F238E27FC236}">
                <a16:creationId xmlns:a16="http://schemas.microsoft.com/office/drawing/2014/main" id="{AE6FE3DB-7741-B5FD-9B64-65448E02F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748" y="1"/>
            <a:ext cx="5049078"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016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EF32-CDDB-550D-4908-8EFD58EDE208}"/>
              </a:ext>
            </a:extLst>
          </p:cNvPr>
          <p:cNvSpPr>
            <a:spLocks noGrp="1"/>
          </p:cNvSpPr>
          <p:nvPr>
            <p:ph type="title"/>
          </p:nvPr>
        </p:nvSpPr>
        <p:spPr>
          <a:xfrm>
            <a:off x="3717235" y="2653748"/>
            <a:ext cx="4969566" cy="974035"/>
          </a:xfrm>
        </p:spPr>
        <p:txBody>
          <a:bodyPr>
            <a:normAutofit fontScale="90000"/>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629DF3E-97BF-4600-15CE-E9C9D03E0DA7}"/>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6142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3D8E-6FFD-5D94-B920-3BBB32830667}"/>
              </a:ext>
            </a:extLst>
          </p:cNvPr>
          <p:cNvSpPr>
            <a:spLocks noGrp="1"/>
          </p:cNvSpPr>
          <p:nvPr>
            <p:ph type="title"/>
          </p:nvPr>
        </p:nvSpPr>
        <p:spPr>
          <a:xfrm>
            <a:off x="831850" y="1134860"/>
            <a:ext cx="10515600" cy="674275"/>
          </a:xfrm>
        </p:spPr>
        <p:txBody>
          <a:bodyPr>
            <a:normAutofit/>
          </a:bodyPr>
          <a:lstStyle/>
          <a:p>
            <a:r>
              <a:rPr lang="en-US" sz="3600" b="1" dirty="0">
                <a:latin typeface="Times New Roman" panose="02020603050405020304" pitchFamily="18" charset="0"/>
                <a:cs typeface="Times New Roman" panose="02020603050405020304" pitchFamily="18" charset="0"/>
              </a:rPr>
              <a:t>OUTLINE OF THE PRESENTATION:</a:t>
            </a:r>
          </a:p>
        </p:txBody>
      </p:sp>
      <p:sp>
        <p:nvSpPr>
          <p:cNvPr id="3" name="Text Placeholder 2">
            <a:extLst>
              <a:ext uri="{FF2B5EF4-FFF2-40B4-BE49-F238E27FC236}">
                <a16:creationId xmlns:a16="http://schemas.microsoft.com/office/drawing/2014/main" id="{2C7A0E63-91B8-ADA3-5E43-B754CF4F20F5}"/>
              </a:ext>
            </a:extLst>
          </p:cNvPr>
          <p:cNvSpPr>
            <a:spLocks noGrp="1"/>
          </p:cNvSpPr>
          <p:nvPr>
            <p:ph type="body" idx="1"/>
          </p:nvPr>
        </p:nvSpPr>
        <p:spPr>
          <a:xfrm>
            <a:off x="838200" y="2017579"/>
            <a:ext cx="10515600" cy="4133031"/>
          </a:xfrm>
        </p:spPr>
        <p:txBody>
          <a:bodyPr>
            <a:normAutofit fontScale="85000" lnSpcReduction="20000"/>
          </a:bodyPr>
          <a:lstStyle/>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Title </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Domain of the Project</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Objective </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System Specifications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Problem Definition</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Proposed Solution</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Architecture </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Implementation Flow Diagram</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Module Description</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References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4" name="Picture 2" descr="Dr.MGR Online – Educational And Research Institute">
            <a:extLst>
              <a:ext uri="{FF2B5EF4-FFF2-40B4-BE49-F238E27FC236}">
                <a16:creationId xmlns:a16="http://schemas.microsoft.com/office/drawing/2014/main" id="{E11C57BC-9F71-50FA-2D59-32A71208C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765" y="0"/>
            <a:ext cx="5555974" cy="106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1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987F-B93D-FCAF-C140-BBC999EB92E8}"/>
              </a:ext>
            </a:extLst>
          </p:cNvPr>
          <p:cNvSpPr>
            <a:spLocks noGrp="1"/>
          </p:cNvSpPr>
          <p:nvPr>
            <p:ph type="title"/>
          </p:nvPr>
        </p:nvSpPr>
        <p:spPr>
          <a:xfrm>
            <a:off x="831850" y="1063487"/>
            <a:ext cx="10515600" cy="616226"/>
          </a:xfrm>
        </p:spPr>
        <p:txBody>
          <a:bodyPr>
            <a:normAutofit/>
          </a:bodyPr>
          <a:lstStyle/>
          <a:p>
            <a:r>
              <a:rPr lang="en-US" sz="3600" b="1" dirty="0">
                <a:latin typeface="Times New Roman" panose="02020603050405020304" pitchFamily="18" charset="0"/>
                <a:cs typeface="Times New Roman" panose="02020603050405020304" pitchFamily="18" charset="0"/>
              </a:rPr>
              <a:t>DOMAIN OF THE PROJECT:</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00F448A-7840-B6F6-3973-ECA1744E88BB}"/>
              </a:ext>
            </a:extLst>
          </p:cNvPr>
          <p:cNvSpPr>
            <a:spLocks noGrp="1"/>
          </p:cNvSpPr>
          <p:nvPr>
            <p:ph type="body" idx="1"/>
          </p:nvPr>
        </p:nvSpPr>
        <p:spPr>
          <a:xfrm>
            <a:off x="831850" y="2027583"/>
            <a:ext cx="10515600" cy="4062067"/>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To Develop a hybrid workload forecasting model for cloud environment falls under several domains:</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Cloud Computing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Cloud computing provides scalable, on-demand IT resources and services over the internet, including storage and applications over the internet.</a:t>
            </a:r>
          </a:p>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Deep learning &amp; other models</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 It involves models like LSTM and Time Series.</a:t>
            </a:r>
          </a:p>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Hybrid Cloud Integration -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Forecasting and managing workloads across multiple cloud environments (public, private, hybrid).</a:t>
            </a:r>
          </a:p>
          <a:p>
            <a:pPr algn="just"/>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Data Visualization -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Visualizing resource demands for processing large volumes of data in cloud environments.</a:t>
            </a:r>
          </a:p>
        </p:txBody>
      </p:sp>
      <p:pic>
        <p:nvPicPr>
          <p:cNvPr id="4" name="Picture 2" descr="Dr.MGR Online – Educational And Research Institute">
            <a:extLst>
              <a:ext uri="{FF2B5EF4-FFF2-40B4-BE49-F238E27FC236}">
                <a16:creationId xmlns:a16="http://schemas.microsoft.com/office/drawing/2014/main" id="{C0D52355-8620-5B60-E063-06B434856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765" y="0"/>
            <a:ext cx="5555974" cy="106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29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C10D-8C7A-40DB-C5A0-5AE88ABABB16}"/>
              </a:ext>
            </a:extLst>
          </p:cNvPr>
          <p:cNvSpPr>
            <a:spLocks noGrp="1"/>
          </p:cNvSpPr>
          <p:nvPr>
            <p:ph type="title"/>
          </p:nvPr>
        </p:nvSpPr>
        <p:spPr>
          <a:xfrm>
            <a:off x="831850" y="1192697"/>
            <a:ext cx="10515600" cy="864704"/>
          </a:xfrm>
        </p:spPr>
        <p:txBody>
          <a:bodyPr>
            <a:normAutofit/>
          </a:bodyPr>
          <a:lstStyle/>
          <a:p>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07BD894-C09A-84CC-1B68-CBB8315D6827}"/>
              </a:ext>
            </a:extLst>
          </p:cNvPr>
          <p:cNvSpPr>
            <a:spLocks noGrp="1"/>
          </p:cNvSpPr>
          <p:nvPr>
            <p:ph type="body" idx="1"/>
          </p:nvPr>
        </p:nvSpPr>
        <p:spPr>
          <a:xfrm>
            <a:off x="1500809" y="2494722"/>
            <a:ext cx="9372600" cy="3594928"/>
          </a:xfrm>
        </p:spPr>
        <p:txBody>
          <a:bodyPr>
            <a:normAutofit/>
          </a:bodyPr>
          <a:lstStyle/>
          <a:p>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Developing a model.</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Predicting the data load on cloud environment.</a:t>
            </a:r>
          </a:p>
        </p:txBody>
      </p:sp>
      <p:pic>
        <p:nvPicPr>
          <p:cNvPr id="4" name="Picture 2" descr="Dr.MGR Online – Educational And ...">
            <a:extLst>
              <a:ext uri="{FF2B5EF4-FFF2-40B4-BE49-F238E27FC236}">
                <a16:creationId xmlns:a16="http://schemas.microsoft.com/office/drawing/2014/main" id="{D678A9B6-746A-A34D-4593-25B9A1BE5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82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27B-DAB5-8379-FF6A-C35A6E3090C3}"/>
              </a:ext>
            </a:extLst>
          </p:cNvPr>
          <p:cNvSpPr>
            <a:spLocks noGrp="1"/>
          </p:cNvSpPr>
          <p:nvPr>
            <p:ph type="title"/>
          </p:nvPr>
        </p:nvSpPr>
        <p:spPr>
          <a:xfrm>
            <a:off x="831850" y="1431235"/>
            <a:ext cx="10515600" cy="785191"/>
          </a:xfrm>
        </p:spPr>
        <p:txBody>
          <a:bodyPr>
            <a:normAutofit/>
          </a:bodyPr>
          <a:lstStyle/>
          <a:p>
            <a:r>
              <a:rPr lang="en-US" sz="3600" b="1" dirty="0">
                <a:latin typeface="Times New Roman" panose="02020603050405020304" pitchFamily="18" charset="0"/>
                <a:cs typeface="Times New Roman" panose="02020603050405020304" pitchFamily="18" charset="0"/>
              </a:rPr>
              <a:t>MOTIVATION:</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3DF7B20-9A49-CB83-B772-2A20E9FF47EA}"/>
              </a:ext>
            </a:extLst>
          </p:cNvPr>
          <p:cNvSpPr>
            <a:spLocks noGrp="1"/>
          </p:cNvSpPr>
          <p:nvPr>
            <p:ph type="body" idx="1"/>
          </p:nvPr>
        </p:nvSpPr>
        <p:spPr>
          <a:xfrm>
            <a:off x="1699591" y="2574235"/>
            <a:ext cx="9084366" cy="3515415"/>
          </a:xfrm>
        </p:spPr>
        <p:txBody>
          <a:bodyPr>
            <a:normAutofit/>
          </a:bodyPr>
          <a:lstStyle/>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Developing a hybrid forecasting model will significantly improve resource allocation, reducing wastage and optimizing cloud usage.</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Accurate workload predictions help in minimizing over-provisioning, leading to substantial cost savings for cloud-based operations.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By managing workload fluctuations effectively, the model ensures better performance and reliability of cloud applications.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Advancing forecasting techniques can lead to innovative solutions, setting a benchmark for future cloud resource management.</a:t>
            </a:r>
          </a:p>
        </p:txBody>
      </p:sp>
      <p:pic>
        <p:nvPicPr>
          <p:cNvPr id="4" name="Picture 2" descr="Dr.MGR Online – Educational And ...">
            <a:extLst>
              <a:ext uri="{FF2B5EF4-FFF2-40B4-BE49-F238E27FC236}">
                <a16:creationId xmlns:a16="http://schemas.microsoft.com/office/drawing/2014/main" id="{92DFA2BF-99E9-6518-B177-20366397F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5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7BA0-A1C3-D712-23BF-D51E0F85C3D3}"/>
              </a:ext>
            </a:extLst>
          </p:cNvPr>
          <p:cNvSpPr>
            <a:spLocks noGrp="1"/>
          </p:cNvSpPr>
          <p:nvPr>
            <p:ph type="title"/>
          </p:nvPr>
        </p:nvSpPr>
        <p:spPr>
          <a:xfrm>
            <a:off x="831850" y="1083365"/>
            <a:ext cx="10515600" cy="556592"/>
          </a:xfrm>
        </p:spPr>
        <p:txBody>
          <a:bodyPr>
            <a:normAutofit fontScale="90000"/>
          </a:bodyPr>
          <a:lstStyle/>
          <a:p>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D8B100-CB16-D829-8527-52D339A58BFD}"/>
              </a:ext>
            </a:extLst>
          </p:cNvPr>
          <p:cNvSpPr>
            <a:spLocks noGrp="1"/>
          </p:cNvSpPr>
          <p:nvPr>
            <p:ph type="body" idx="1"/>
          </p:nvPr>
        </p:nvSpPr>
        <p:spPr/>
        <p:txBody>
          <a:bodyPr/>
          <a:lstStyle/>
          <a:p>
            <a:endParaRPr lang="en-IN" dirty="0"/>
          </a:p>
        </p:txBody>
      </p:sp>
      <p:pic>
        <p:nvPicPr>
          <p:cNvPr id="4" name="Picture 2" descr="Dr.MGR Online – Educational And ...">
            <a:extLst>
              <a:ext uri="{FF2B5EF4-FFF2-40B4-BE49-F238E27FC236}">
                <a16:creationId xmlns:a16="http://schemas.microsoft.com/office/drawing/2014/main" id="{627FE231-450D-2CB6-E8DD-27B071E78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48BC707-7617-47F2-4765-402B42E0AEA8}"/>
              </a:ext>
            </a:extLst>
          </p:cNvPr>
          <p:cNvGraphicFramePr>
            <a:graphicFrameLocks noGrp="1"/>
          </p:cNvGraphicFramePr>
          <p:nvPr>
            <p:extLst>
              <p:ext uri="{D42A27DB-BD31-4B8C-83A1-F6EECF244321}">
                <p14:modId xmlns:p14="http://schemas.microsoft.com/office/powerpoint/2010/main" val="3758984632"/>
              </p:ext>
            </p:extLst>
          </p:nvPr>
        </p:nvGraphicFramePr>
        <p:xfrm>
          <a:off x="659757" y="1639957"/>
          <a:ext cx="10687693" cy="5146007"/>
        </p:xfrm>
        <a:graphic>
          <a:graphicData uri="http://schemas.openxmlformats.org/drawingml/2006/table">
            <a:tbl>
              <a:tblPr firstRow="1" bandRow="1">
                <a:tableStyleId>{F5AB1C69-6EDB-4FF4-983F-18BD219EF322}</a:tableStyleId>
              </a:tblPr>
              <a:tblGrid>
                <a:gridCol w="2285373">
                  <a:extLst>
                    <a:ext uri="{9D8B030D-6E8A-4147-A177-3AD203B41FA5}">
                      <a16:colId xmlns:a16="http://schemas.microsoft.com/office/drawing/2014/main" val="695370872"/>
                    </a:ext>
                  </a:extLst>
                </a:gridCol>
                <a:gridCol w="2100580">
                  <a:extLst>
                    <a:ext uri="{9D8B030D-6E8A-4147-A177-3AD203B41FA5}">
                      <a16:colId xmlns:a16="http://schemas.microsoft.com/office/drawing/2014/main" val="2816009994"/>
                    </a:ext>
                  </a:extLst>
                </a:gridCol>
                <a:gridCol w="2100580">
                  <a:extLst>
                    <a:ext uri="{9D8B030D-6E8A-4147-A177-3AD203B41FA5}">
                      <a16:colId xmlns:a16="http://schemas.microsoft.com/office/drawing/2014/main" val="3047206091"/>
                    </a:ext>
                  </a:extLst>
                </a:gridCol>
                <a:gridCol w="2100580">
                  <a:extLst>
                    <a:ext uri="{9D8B030D-6E8A-4147-A177-3AD203B41FA5}">
                      <a16:colId xmlns:a16="http://schemas.microsoft.com/office/drawing/2014/main" val="2812201961"/>
                    </a:ext>
                  </a:extLst>
                </a:gridCol>
                <a:gridCol w="2100580">
                  <a:extLst>
                    <a:ext uri="{9D8B030D-6E8A-4147-A177-3AD203B41FA5}">
                      <a16:colId xmlns:a16="http://schemas.microsoft.com/office/drawing/2014/main" val="1545326329"/>
                    </a:ext>
                  </a:extLst>
                </a:gridCol>
              </a:tblGrid>
              <a:tr h="335870">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Focus</a:t>
                      </a:r>
                      <a:endParaRPr lang="en-IN" dirty="0"/>
                    </a:p>
                  </a:txBody>
                  <a:tcPr/>
                </a:tc>
                <a:tc>
                  <a:txBody>
                    <a:bodyPr/>
                    <a:lstStyle/>
                    <a:p>
                      <a:r>
                        <a:rPr lang="en-US" dirty="0"/>
                        <a:t>Key Findings</a:t>
                      </a:r>
                      <a:endParaRPr lang="en-IN" dirty="0"/>
                    </a:p>
                  </a:txBody>
                  <a:tcPr/>
                </a:tc>
                <a:extLst>
                  <a:ext uri="{0D108BD9-81ED-4DB2-BD59-A6C34878D82A}">
                    <a16:rowId xmlns:a16="http://schemas.microsoft.com/office/drawing/2014/main" val="3476283937"/>
                  </a:ext>
                </a:extLst>
              </a:tr>
              <a:tr h="1427447">
                <a:tc>
                  <a:txBody>
                    <a:bodyPr/>
                    <a:lstStyle/>
                    <a:p>
                      <a:r>
                        <a:rPr lang="en-US" sz="1600" dirty="0">
                          <a:latin typeface="Times New Roman" panose="02020603050405020304" pitchFamily="18" charset="0"/>
                          <a:cs typeface="Times New Roman" panose="02020603050405020304" pitchFamily="18" charset="0"/>
                        </a:rPr>
                        <a:t>A Review of Cloud-Based Hybrid Forecasting Approaches: Techniques and Applications.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X. Zhang, L. Zhang, and H. Wu</a:t>
                      </a:r>
                    </a:p>
                  </a:txBody>
                  <a:tcPr/>
                </a:tc>
                <a:tc>
                  <a:txBody>
                    <a:bodyPr/>
                    <a:lstStyle/>
                    <a:p>
                      <a:r>
                        <a:rPr lang="en-US" sz="1600" dirty="0">
                          <a:latin typeface="Times New Roman" panose="02020603050405020304" pitchFamily="18" charset="0"/>
                          <a:cs typeface="Times New Roman" panose="02020603050405020304" pitchFamily="18" charset="0"/>
                        </a:rPr>
                        <a:t>2024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Review of cloud-based hybrid forecasting techniques.</a:t>
                      </a:r>
                    </a:p>
                  </a:txBody>
                  <a:tcPr anchor="ctr"/>
                </a:tc>
                <a:tc>
                  <a:txBody>
                    <a:bodyPr/>
                    <a:lstStyle/>
                    <a:p>
                      <a:r>
                        <a:rPr lang="en-US" sz="1600" dirty="0">
                          <a:latin typeface="Times New Roman" panose="02020603050405020304" pitchFamily="18" charset="0"/>
                          <a:cs typeface="Times New Roman" panose="02020603050405020304" pitchFamily="18" charset="0"/>
                        </a:rPr>
                        <a:t>Hybrid forecasting models improve prediction accuracy in cloud environments. </a:t>
                      </a:r>
                    </a:p>
                  </a:txBody>
                  <a:tcPr anchor="ctr"/>
                </a:tc>
                <a:extLst>
                  <a:ext uri="{0D108BD9-81ED-4DB2-BD59-A6C34878D82A}">
                    <a16:rowId xmlns:a16="http://schemas.microsoft.com/office/drawing/2014/main" val="2483066411"/>
                  </a:ext>
                </a:extLst>
              </a:tr>
              <a:tr h="1427447">
                <a:tc>
                  <a:txBody>
                    <a:bodyPr/>
                    <a:lstStyle/>
                    <a:p>
                      <a:r>
                        <a:rPr lang="en-US" sz="1600" dirty="0">
                          <a:latin typeface="Times New Roman" panose="02020603050405020304" pitchFamily="18" charset="0"/>
                          <a:cs typeface="Times New Roman" panose="02020603050405020304" pitchFamily="18" charset="0"/>
                        </a:rPr>
                        <a:t>An Ensemble-Based Hybrid Approach for Workload Prediction in Cloud Data Centers.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 Kumar and V. Gupta</a:t>
                      </a:r>
                      <a:endParaRPr lang="fi-FI" sz="1600" dirty="0">
                        <a:latin typeface="Times New Roman" panose="02020603050405020304" pitchFamily="18" charset="0"/>
                        <a:cs typeface="Times New Roman" panose="02020603050405020304" pitchFamily="18" charset="0"/>
                      </a:endParaRPr>
                    </a:p>
                  </a:txBody>
                  <a:tcPr anchor="ctr"/>
                </a:tc>
                <a:tc>
                  <a:txBody>
                    <a:bodyPr/>
                    <a:lstStyle/>
                    <a:p>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Workload forecasting for cloud data centers.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LSTM-RNN models  enhance workload prediction accuracy, allowing better and management in cloud datacenters.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9139845"/>
                  </a:ext>
                </a:extLst>
              </a:tr>
              <a:tr h="1651360">
                <a:tc>
                  <a:txBody>
                    <a:bodyPr/>
                    <a:lstStyle/>
                    <a:p>
                      <a:pPr algn="l"/>
                      <a:r>
                        <a:rPr lang="en-US" sz="1600" dirty="0">
                          <a:latin typeface="Times New Roman" panose="02020603050405020304" pitchFamily="18" charset="0"/>
                          <a:cs typeface="Times New Roman" panose="02020603050405020304" pitchFamily="18" charset="0"/>
                        </a:rPr>
                        <a:t>Hybrid Workload Forecasting Model for Cloud Environments Using LSTM and ARIMA.</a:t>
                      </a:r>
                      <a:endParaRPr lang="en-IN" sz="1600" dirty="0">
                        <a:latin typeface="Times New Roman" panose="02020603050405020304" pitchFamily="18" charset="0"/>
                        <a:cs typeface="Times New Roman" panose="02020603050405020304" pitchFamily="18" charset="0"/>
                      </a:endParaRPr>
                    </a:p>
                  </a:txBody>
                  <a:tcPr/>
                </a:tc>
                <a:tc>
                  <a:txBody>
                    <a:bodyPr/>
                    <a:lstStyle/>
                    <a:p>
                      <a:r>
                        <a:rPr lang="it-IT" sz="1600" dirty="0">
                          <a:latin typeface="Times New Roman" panose="02020603050405020304" pitchFamily="18" charset="0"/>
                          <a:cs typeface="Times New Roman" panose="02020603050405020304" pitchFamily="18" charset="0"/>
                        </a:rPr>
                        <a:t>Y. Wang, Q. Chen, and J. Zhao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Resource utilization forecasting in cloud data centers.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CNN-LSTM hybrid model improves forecasting accuracy for resource utilization in cloud data centers, enhancing scalability and performance.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9411736"/>
                  </a:ext>
                </a:extLst>
              </a:tr>
            </a:tbl>
          </a:graphicData>
        </a:graphic>
      </p:graphicFrame>
    </p:spTree>
    <p:extLst>
      <p:ext uri="{BB962C8B-B14F-4D97-AF65-F5344CB8AC3E}">
        <p14:creationId xmlns:p14="http://schemas.microsoft.com/office/powerpoint/2010/main" val="152601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304F-CD73-3D87-295A-9A9FED8EF61B}"/>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17AA04B-8251-A1CE-94AD-47FB8BD88463}"/>
              </a:ext>
            </a:extLst>
          </p:cNvPr>
          <p:cNvSpPr>
            <a:spLocks noGrp="1"/>
          </p:cNvSpPr>
          <p:nvPr>
            <p:ph type="body" idx="1"/>
          </p:nvPr>
        </p:nvSpPr>
        <p:spPr/>
        <p:txBody>
          <a:bodyPr/>
          <a:lstStyle/>
          <a:p>
            <a:endParaRPr lang="en-IN"/>
          </a:p>
        </p:txBody>
      </p:sp>
      <p:pic>
        <p:nvPicPr>
          <p:cNvPr id="4" name="Picture 2" descr="Dr.MGR Online – Educational And ...">
            <a:extLst>
              <a:ext uri="{FF2B5EF4-FFF2-40B4-BE49-F238E27FC236}">
                <a16:creationId xmlns:a16="http://schemas.microsoft.com/office/drawing/2014/main" id="{1D9A2677-B59A-61C3-F9DA-9BE58157E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EF83C4DF-6B58-FDF0-D80D-CCC28BAE9175}"/>
              </a:ext>
            </a:extLst>
          </p:cNvPr>
          <p:cNvGraphicFramePr>
            <a:graphicFrameLocks noGrp="1"/>
          </p:cNvGraphicFramePr>
          <p:nvPr>
            <p:extLst>
              <p:ext uri="{D42A27DB-BD31-4B8C-83A1-F6EECF244321}">
                <p14:modId xmlns:p14="http://schemas.microsoft.com/office/powerpoint/2010/main" val="1562136820"/>
              </p:ext>
            </p:extLst>
          </p:nvPr>
        </p:nvGraphicFramePr>
        <p:xfrm>
          <a:off x="834887" y="1709738"/>
          <a:ext cx="10525263" cy="4637893"/>
        </p:xfrm>
        <a:graphic>
          <a:graphicData uri="http://schemas.openxmlformats.org/drawingml/2006/table">
            <a:tbl>
              <a:tblPr firstRow="1" bandRow="1">
                <a:tableStyleId>{F5AB1C69-6EDB-4FF4-983F-18BD219EF322}</a:tableStyleId>
              </a:tblPr>
              <a:tblGrid>
                <a:gridCol w="2107096">
                  <a:extLst>
                    <a:ext uri="{9D8B030D-6E8A-4147-A177-3AD203B41FA5}">
                      <a16:colId xmlns:a16="http://schemas.microsoft.com/office/drawing/2014/main" val="2848530417"/>
                    </a:ext>
                  </a:extLst>
                </a:gridCol>
                <a:gridCol w="2101187">
                  <a:extLst>
                    <a:ext uri="{9D8B030D-6E8A-4147-A177-3AD203B41FA5}">
                      <a16:colId xmlns:a16="http://schemas.microsoft.com/office/drawing/2014/main" val="3555656322"/>
                    </a:ext>
                  </a:extLst>
                </a:gridCol>
                <a:gridCol w="2105660">
                  <a:extLst>
                    <a:ext uri="{9D8B030D-6E8A-4147-A177-3AD203B41FA5}">
                      <a16:colId xmlns:a16="http://schemas.microsoft.com/office/drawing/2014/main" val="457523273"/>
                    </a:ext>
                  </a:extLst>
                </a:gridCol>
                <a:gridCol w="2105660">
                  <a:extLst>
                    <a:ext uri="{9D8B030D-6E8A-4147-A177-3AD203B41FA5}">
                      <a16:colId xmlns:a16="http://schemas.microsoft.com/office/drawing/2014/main" val="194726100"/>
                    </a:ext>
                  </a:extLst>
                </a:gridCol>
                <a:gridCol w="2105660">
                  <a:extLst>
                    <a:ext uri="{9D8B030D-6E8A-4147-A177-3AD203B41FA5}">
                      <a16:colId xmlns:a16="http://schemas.microsoft.com/office/drawing/2014/main" val="2117738233"/>
                    </a:ext>
                  </a:extLst>
                </a:gridCol>
              </a:tblGrid>
              <a:tr h="1091425">
                <a:tc>
                  <a:txBody>
                    <a:bodyPr/>
                    <a:lstStyle/>
                    <a:p>
                      <a:r>
                        <a:rPr lang="en-US" sz="1600" dirty="0"/>
                        <a:t>Title</a:t>
                      </a:r>
                      <a:endParaRPr lang="en-IN" sz="1600" dirty="0"/>
                    </a:p>
                  </a:txBody>
                  <a:tcPr/>
                </a:tc>
                <a:tc>
                  <a:txBody>
                    <a:bodyPr/>
                    <a:lstStyle/>
                    <a:p>
                      <a:r>
                        <a:rPr lang="en-US" sz="1600" dirty="0"/>
                        <a:t>Authors</a:t>
                      </a:r>
                      <a:endParaRPr lang="en-IN" sz="1600" dirty="0"/>
                    </a:p>
                  </a:txBody>
                  <a:tcPr/>
                </a:tc>
                <a:tc>
                  <a:txBody>
                    <a:bodyPr/>
                    <a:lstStyle/>
                    <a:p>
                      <a:r>
                        <a:rPr lang="en-US" sz="1600" dirty="0"/>
                        <a:t>Year</a:t>
                      </a:r>
                      <a:endParaRPr lang="en-IN" sz="1600" dirty="0"/>
                    </a:p>
                  </a:txBody>
                  <a:tcPr/>
                </a:tc>
                <a:tc>
                  <a:txBody>
                    <a:bodyPr/>
                    <a:lstStyle/>
                    <a:p>
                      <a:r>
                        <a:rPr lang="en-US" sz="1600" dirty="0"/>
                        <a:t>Focus</a:t>
                      </a:r>
                      <a:endParaRPr lang="en-IN" sz="1600" dirty="0"/>
                    </a:p>
                  </a:txBody>
                  <a:tcPr/>
                </a:tc>
                <a:tc>
                  <a:txBody>
                    <a:bodyPr/>
                    <a:lstStyle/>
                    <a:p>
                      <a:r>
                        <a:rPr lang="en-US" sz="1600" dirty="0"/>
                        <a:t>Key Findings</a:t>
                      </a:r>
                      <a:endParaRPr lang="en-IN" sz="1600" dirty="0"/>
                    </a:p>
                  </a:txBody>
                  <a:tcPr/>
                </a:tc>
                <a:extLst>
                  <a:ext uri="{0D108BD9-81ED-4DB2-BD59-A6C34878D82A}">
                    <a16:rowId xmlns:a16="http://schemas.microsoft.com/office/drawing/2014/main" val="1014730693"/>
                  </a:ext>
                </a:extLst>
              </a:tr>
              <a:tr h="1504308">
                <a:tc>
                  <a:txBody>
                    <a:bodyPr/>
                    <a:lstStyle/>
                    <a:p>
                      <a:pPr algn="ctr"/>
                      <a:r>
                        <a:rPr lang="en-US" sz="1600" dirty="0">
                          <a:latin typeface="Times New Roman" panose="02020603050405020304" pitchFamily="18" charset="0"/>
                          <a:cs typeface="Times New Roman" panose="02020603050405020304" pitchFamily="18" charset="0"/>
                        </a:rPr>
                        <a:t>A Hybrid Forecasting Model for Cloud Resource Allocation Based on Machine Learning Techniques.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L. Zhang, J. Li, and H. Zhao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Virtual machine workload forecasting in cloud data centers.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hybrid CNN-LSTM model  for virtual machine workloads,  traditional forecasting models.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426725"/>
                  </a:ext>
                </a:extLst>
              </a:tr>
              <a:tr h="1733836">
                <a:tc>
                  <a:txBody>
                    <a:bodyPr/>
                    <a:lstStyle/>
                    <a:p>
                      <a:r>
                        <a:rPr lang="en-US" sz="1600" dirty="0">
                          <a:latin typeface="Times New Roman" panose="02020603050405020304" pitchFamily="18" charset="0"/>
                          <a:cs typeface="Times New Roman" panose="02020603050405020304" pitchFamily="18" charset="0"/>
                        </a:rPr>
                        <a:t>Cloud Workload Forecasting Using Hybrid Deep Learning Model.</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 S. Sharma, P. Kumar, and S. Patel</a:t>
                      </a:r>
                    </a:p>
                  </a:txBody>
                  <a:tcPr anchor="ctr"/>
                </a:tc>
                <a:tc>
                  <a:txBody>
                    <a:bodyPr/>
                    <a:lstStyle/>
                    <a:p>
                      <a:r>
                        <a:rPr lang="en-US" sz="1600" dirty="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Software aging prediction in cloud services.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ARIMA-LSTM hybrid model successfully predicts software aging, combining long-term dependency handling for better forecasting in cloud services.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7303716"/>
                  </a:ext>
                </a:extLst>
              </a:tr>
            </a:tbl>
          </a:graphicData>
        </a:graphic>
      </p:graphicFrame>
    </p:spTree>
    <p:extLst>
      <p:ext uri="{BB962C8B-B14F-4D97-AF65-F5344CB8AC3E}">
        <p14:creationId xmlns:p14="http://schemas.microsoft.com/office/powerpoint/2010/main" val="74718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C247-3600-42A7-DC5D-4EB7530D8A85}"/>
              </a:ext>
            </a:extLst>
          </p:cNvPr>
          <p:cNvSpPr>
            <a:spLocks noGrp="1"/>
          </p:cNvSpPr>
          <p:nvPr>
            <p:ph type="title"/>
          </p:nvPr>
        </p:nvSpPr>
        <p:spPr>
          <a:xfrm>
            <a:off x="838200" y="1192695"/>
            <a:ext cx="10515600" cy="1007893"/>
          </a:xfrm>
        </p:spPr>
        <p:txBody>
          <a:bodyPr>
            <a:normAutofit/>
          </a:bodyPr>
          <a:lstStyle/>
          <a:p>
            <a:r>
              <a:rPr lang="en-IN"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CBFD5BA6-7BB5-E6EA-29B3-81D682CD0EFA}"/>
              </a:ext>
            </a:extLst>
          </p:cNvPr>
          <p:cNvSpPr>
            <a:spLocks noGrp="1"/>
          </p:cNvSpPr>
          <p:nvPr>
            <p:ph idx="1"/>
          </p:nvPr>
        </p:nvSpPr>
        <p:spPr>
          <a:xfrm>
            <a:off x="838200" y="2401555"/>
            <a:ext cx="10515600" cy="3775407"/>
          </a:xfrm>
        </p:spPr>
        <p:txBody>
          <a:bodyPr>
            <a:normAutofit/>
          </a:bodyPr>
          <a:lstStyle/>
          <a:p>
            <a:r>
              <a:rPr lang="en-US" sz="2000" dirty="0">
                <a:latin typeface="Times New Roman" panose="02020603050405020304" pitchFamily="18" charset="0"/>
                <a:cs typeface="Times New Roman" panose="02020603050405020304" pitchFamily="18" charset="0"/>
              </a:rPr>
              <a:t>Workload forecasting is essential for efficient resource management in cloud environments. However, accurately predicting workloads in such dynamic environments pose challenges due to the variability and complexity of the workloads. </a:t>
            </a:r>
          </a:p>
          <a:p>
            <a:r>
              <a:rPr lang="en-US" sz="2000" dirty="0">
                <a:latin typeface="Times New Roman" panose="02020603050405020304" pitchFamily="18" charset="0"/>
                <a:cs typeface="Times New Roman" panose="02020603050405020304" pitchFamily="18" charset="0"/>
              </a:rPr>
              <a:t>By leveraging the strengths of different forecasting techniques, our model can adapt to changing workload patterns and provide reliable predictions for resource allocation and capacity planning in cloud environments.</a:t>
            </a:r>
          </a:p>
          <a:p>
            <a:r>
              <a:rPr lang="en-US" sz="2000" dirty="0">
                <a:latin typeface="Times New Roman" panose="02020603050405020304" pitchFamily="18" charset="0"/>
                <a:cs typeface="Times New Roman" panose="02020603050405020304" pitchFamily="18" charset="0"/>
              </a:rPr>
              <a:t>Experimental results demonstrate the effectiveness of our proposed hybrid model in forecasting workloads with high accuracy and reliability, making it a valuable tool for optimizing resource utilization and improving performance in cloud environments.</a:t>
            </a:r>
            <a:endParaRPr lang="en-IN" sz="2000" dirty="0">
              <a:latin typeface="Times New Roman" panose="02020603050405020304" pitchFamily="18" charset="0"/>
              <a:cs typeface="Times New Roman" panose="02020603050405020304" pitchFamily="18" charset="0"/>
            </a:endParaRPr>
          </a:p>
        </p:txBody>
      </p:sp>
      <p:pic>
        <p:nvPicPr>
          <p:cNvPr id="4" name="Picture 2" descr="Dr.MGR Online – Educational And ...">
            <a:extLst>
              <a:ext uri="{FF2B5EF4-FFF2-40B4-BE49-F238E27FC236}">
                <a16:creationId xmlns:a16="http://schemas.microsoft.com/office/drawing/2014/main" id="{F4891D92-CF1A-2D10-5466-7FCDBFE27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03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9682-B1A7-64DD-D61F-60D20F77057F}"/>
              </a:ext>
            </a:extLst>
          </p:cNvPr>
          <p:cNvSpPr>
            <a:spLocks noGrp="1"/>
          </p:cNvSpPr>
          <p:nvPr>
            <p:ph type="title"/>
          </p:nvPr>
        </p:nvSpPr>
        <p:spPr>
          <a:xfrm>
            <a:off x="831850" y="1192697"/>
            <a:ext cx="10515600" cy="516833"/>
          </a:xfrm>
        </p:spPr>
        <p:txBody>
          <a:bodyPr>
            <a:normAutofit fontScale="90000"/>
          </a:bodyPr>
          <a:lstStyle/>
          <a:p>
            <a:r>
              <a:rPr lang="en-US" sz="3600" b="1" dirty="0">
                <a:latin typeface="Times New Roman" panose="02020603050405020304" pitchFamily="18" charset="0"/>
                <a:cs typeface="Times New Roman" panose="02020603050405020304" pitchFamily="18" charset="0"/>
              </a:rPr>
              <a:t>                      SYSTEM SPECIFICATIONS</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7B4AF80-EFB5-FB01-88F7-03069EF02FB5}"/>
              </a:ext>
            </a:extLst>
          </p:cNvPr>
          <p:cNvSpPr>
            <a:spLocks noGrp="1"/>
          </p:cNvSpPr>
          <p:nvPr>
            <p:ph type="body" idx="1"/>
          </p:nvPr>
        </p:nvSpPr>
        <p:spPr>
          <a:xfrm>
            <a:off x="1234110" y="2385391"/>
            <a:ext cx="10515600" cy="3279912"/>
          </a:xfrm>
        </p:spPr>
        <p:txBody>
          <a:bodyPr>
            <a:noAutofit/>
          </a:bodyPr>
          <a:lstStyle/>
          <a:p>
            <a:r>
              <a:rPr lang="en-IN" sz="1800" b="1" dirty="0">
                <a:solidFill>
                  <a:schemeClr val="tx1"/>
                </a:solidFill>
                <a:latin typeface="Times New Roman" panose="02020603050405020304" pitchFamily="18" charset="0"/>
                <a:cs typeface="Times New Roman" panose="02020603050405020304" pitchFamily="18" charset="0"/>
              </a:rPr>
              <a:t>Hardware Requirements                                                                     Software Requirements</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High-Performance CPUs.                                                          </a:t>
            </a:r>
            <a:r>
              <a:rPr lang="en-US" sz="2000" dirty="0">
                <a:solidFill>
                  <a:schemeClr val="tx1"/>
                </a:solidFill>
                <a:latin typeface="Times New Roman" panose="02020603050405020304" pitchFamily="18" charset="0"/>
                <a:cs typeface="Times New Roman" panose="02020603050405020304" pitchFamily="18" charset="0"/>
              </a:rPr>
              <a:t>Python 3.6 or above                          </a:t>
            </a: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Higher RAM,4gb or above.                                                       VS code or </a:t>
            </a:r>
            <a:r>
              <a:rPr lang="en-IN" sz="2000" dirty="0" err="1">
                <a:solidFill>
                  <a:schemeClr val="tx1"/>
                </a:solidFill>
                <a:latin typeface="Times New Roman" panose="02020603050405020304" pitchFamily="18" charset="0"/>
                <a:cs typeface="Times New Roman" panose="02020603050405020304" pitchFamily="18" charset="0"/>
              </a:rPr>
              <a:t>Jupyter</a:t>
            </a:r>
            <a:r>
              <a:rPr lang="en-IN" sz="2000" dirty="0">
                <a:solidFill>
                  <a:schemeClr val="tx1"/>
                </a:solidFill>
                <a:latin typeface="Times New Roman" panose="02020603050405020304" pitchFamily="18" charset="0"/>
                <a:cs typeface="Times New Roman" panose="02020603050405020304" pitchFamily="18" charset="0"/>
              </a:rPr>
              <a:t> software</a:t>
            </a:r>
          </a:p>
          <a:p>
            <a:pPr marL="285750" indent="-285750">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endParaRPr>
          </a:p>
        </p:txBody>
      </p:sp>
      <p:pic>
        <p:nvPicPr>
          <p:cNvPr id="4" name="Picture 2" descr="Dr.MGR Online – Educational And ...">
            <a:extLst>
              <a:ext uri="{FF2B5EF4-FFF2-40B4-BE49-F238E27FC236}">
                <a16:creationId xmlns:a16="http://schemas.microsoft.com/office/drawing/2014/main" id="{9896FC06-812D-3B46-E420-A11B906DF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487" y="1"/>
            <a:ext cx="5039139" cy="11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529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1402</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  HYBRID FORECASTING MODEL FOR CLOUD ENVIRONMENT</vt:lpstr>
      <vt:lpstr>OUTLINE OF THE PRESENTATION:</vt:lpstr>
      <vt:lpstr>DOMAIN OF THE PROJECT:</vt:lpstr>
      <vt:lpstr>OBJECTIVE:</vt:lpstr>
      <vt:lpstr>MOTIVATION:</vt:lpstr>
      <vt:lpstr>LITERATURE SURVEY:</vt:lpstr>
      <vt:lpstr>PowerPoint Presentation</vt:lpstr>
      <vt:lpstr>ABSTRACT:</vt:lpstr>
      <vt:lpstr>                      SYSTEM SPECIFICATIONS</vt:lpstr>
      <vt:lpstr>   EXPECTED INPUT AND OUTPUT:</vt:lpstr>
      <vt:lpstr> PROBLEM DEFINITION:</vt:lpstr>
      <vt:lpstr>PROPOSED SOLUTION:</vt:lpstr>
      <vt:lpstr>ARCHITECTURE DIAGRAM:</vt:lpstr>
      <vt:lpstr>MODULE DESCRIPTION: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RAMIREDDY</dc:creator>
  <cp:lastModifiedBy>Vignesh Chinni</cp:lastModifiedBy>
  <cp:revision>26</cp:revision>
  <dcterms:created xsi:type="dcterms:W3CDTF">2024-07-27T15:53:59Z</dcterms:created>
  <dcterms:modified xsi:type="dcterms:W3CDTF">2025-03-21T10:18:30Z</dcterms:modified>
</cp:coreProperties>
</file>