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2/17/2025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2/17/2025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2/17/2025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2/17/2025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2/17/2025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2/17/2025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2/17/2025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2/17/2025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2/17/2025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2/17/2025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VigneshDina24/-secure_data_hiding_in_images_using_steganoraphy"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272746" y="3799784"/>
            <a:ext cx="9521591" cy="2308324"/>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Vignesh D</a:t>
            </a:r>
          </a:p>
          <a:p>
            <a:r>
              <a:rPr lang="en-US" sz="2400" b="1" dirty="0">
                <a:solidFill>
                  <a:schemeClr val="accent1">
                    <a:lumMod val="75000"/>
                  </a:schemeClr>
                </a:solidFill>
                <a:latin typeface="Arial"/>
                <a:cs typeface="Arial"/>
              </a:rPr>
              <a:t>Student Name : Vignesh D</a:t>
            </a:r>
          </a:p>
          <a:p>
            <a:r>
              <a:rPr lang="en-US" sz="2400" b="1" dirty="0">
                <a:solidFill>
                  <a:schemeClr val="accent1">
                    <a:lumMod val="75000"/>
                  </a:schemeClr>
                </a:solidFill>
                <a:latin typeface="Arial"/>
                <a:cs typeface="Arial"/>
              </a:rPr>
              <a:t>College Name &amp; Department : </a:t>
            </a:r>
            <a:r>
              <a:rPr lang="en-US" sz="2400" b="1" dirty="0" err="1">
                <a:solidFill>
                  <a:schemeClr val="accent1">
                    <a:lumMod val="75000"/>
                  </a:schemeClr>
                </a:solidFill>
                <a:latin typeface="Arial"/>
                <a:cs typeface="Arial"/>
              </a:rPr>
              <a:t>Adhiyamaan</a:t>
            </a:r>
            <a:r>
              <a:rPr lang="en-US" sz="2400" b="1" dirty="0">
                <a:solidFill>
                  <a:schemeClr val="accent1">
                    <a:lumMod val="75000"/>
                  </a:schemeClr>
                </a:solidFill>
                <a:latin typeface="Arial"/>
                <a:cs typeface="Arial"/>
              </a:rPr>
              <a:t> College of Engineering(Autonomous), Department of Information Technology</a:t>
            </a:r>
          </a:p>
          <a:p>
            <a:endParaRPr lang="en-US" sz="24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My Future Scope in Cyber Security is to learn about to protect myself and people in my society from cyber threats and protect my identity.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sz="3600" b="1" dirty="0">
                <a:solidFill>
                  <a:srgbClr val="002060"/>
                </a:solidFill>
                <a:latin typeface="Arial" panose="020B0604020202020204" pitchFamily="34" charset="0"/>
                <a:cs typeface="Arial" panose="020B0604020202020204" pitchFamily="34" charset="0"/>
              </a:rPr>
              <a:t>THANK</a:t>
            </a:r>
            <a:r>
              <a:rPr lang="en-US" b="1" dirty="0">
                <a:solidFill>
                  <a:srgbClr val="002060"/>
                </a:solidFill>
                <a:latin typeface="Arial" panose="020B0604020202020204" pitchFamily="34" charset="0"/>
                <a:cs typeface="Arial" panose="020B0604020202020204" pitchFamily="34" charset="0"/>
              </a:rPr>
              <a:t> </a:t>
            </a:r>
            <a:r>
              <a:rPr lang="en-US" sz="3600" b="1" dirty="0">
                <a:solidFill>
                  <a:srgbClr val="002060"/>
                </a:solidFill>
                <a:latin typeface="Arial" panose="020B0604020202020204" pitchFamily="34" charset="0"/>
                <a:cs typeface="Arial" panose="020B0604020202020204" pitchFamily="34" charset="0"/>
              </a:rPr>
              <a:t>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Rectangle 2">
            <a:extLst>
              <a:ext uri="{FF2B5EF4-FFF2-40B4-BE49-F238E27FC236}">
                <a16:creationId xmlns:a16="http://schemas.microsoft.com/office/drawing/2014/main" id="{6A1DDD77-F4EC-89F2-D8EC-FD734E8454E6}"/>
              </a:ext>
            </a:extLst>
          </p:cNvPr>
          <p:cNvSpPr>
            <a:spLocks noGrp="1" noChangeArrowheads="1"/>
          </p:cNvSpPr>
          <p:nvPr>
            <p:ph idx="1"/>
          </p:nvPr>
        </p:nvSpPr>
        <p:spPr bwMode="auto">
          <a:xfrm>
            <a:off x="581192" y="1100183"/>
            <a:ext cx="10776962"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 Risk of Interception</a:t>
            </a:r>
            <a:r>
              <a:rPr lang="en-US" altLang="en-US" sz="1800" b="1"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Conventional encryption methods are increasingly prone to being intercepted         and decrypted by unauthorized entities, despite the rising demand for secure communication.</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 Suspicion &amp; Vulnerability</a:t>
            </a:r>
            <a:r>
              <a:rPr lang="en-US" altLang="en-US" sz="1800" b="1" dirty="0">
                <a:solidFill>
                  <a:schemeClr val="tx1"/>
                </a:solidFill>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Traditional security measures often draw attention, making them susceptible to targeted attacks and breaches.</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 Need for Stealthy Data Embedding:</a:t>
            </a:r>
            <a:r>
              <a:rPr lang="en-US" altLang="en-US" sz="1800"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 subtle yet robust approach is essential to integrate confidential data into digital media while maintaining its original appearance.</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 Steganographic Solution</a:t>
            </a:r>
            <a:r>
              <a:rPr lang="en-US" altLang="en-US" sz="1800" b="1" dirty="0">
                <a:solidFill>
                  <a:schemeClr val="tx1"/>
                </a:solidFill>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By concealing sensitive information within images, data can be securely transmitted without arousing suspicion or compromising its integrity.</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 Focus on Efficiency &amp; Security</a:t>
            </a:r>
            <a:r>
              <a:rPr lang="en-US" altLang="en-US" sz="1800" b="1" dirty="0">
                <a:solidFill>
                  <a:schemeClr val="tx1"/>
                </a:solidFill>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The</a:t>
            </a:r>
            <a:r>
              <a:rPr kumimoji="0" lang="en-US" altLang="en-US" sz="1800" b="0" i="0" u="none" strike="noStrike" cap="none" normalizeH="0" baseline="0" dirty="0">
                <a:ln>
                  <a:noFill/>
                </a:ln>
                <a:solidFill>
                  <a:schemeClr val="tx1"/>
                </a:solidFill>
                <a:effectLst/>
                <a:latin typeface="Arial" panose="020B0604020202020204" pitchFamily="34" charset="0"/>
              </a:rPr>
              <a:t> system will prioritize optimizing embedding efficiency, strengthening its resistance against attacks, and ensuring long-term data protection.</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 Preserving Image Quality</a:t>
            </a:r>
            <a:r>
              <a:rPr lang="en-US" altLang="en-US" sz="1800" b="1" dirty="0">
                <a:solidFill>
                  <a:schemeClr val="tx1"/>
                </a:solidFill>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 method must guarantee that the hidden data does not visibly alter the image, ensuring seamless and undetectable communication.</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dirty="0"/>
          </a:p>
          <a:p>
            <a:pPr marL="0" indent="0">
              <a:buNone/>
            </a:pPr>
            <a:r>
              <a:rPr lang="en-IN" dirty="0"/>
              <a:t> </a:t>
            </a:r>
          </a:p>
        </p:txBody>
      </p:sp>
      <p:sp>
        <p:nvSpPr>
          <p:cNvPr id="6" name="Rectangle 3">
            <a:extLst>
              <a:ext uri="{FF2B5EF4-FFF2-40B4-BE49-F238E27FC236}">
                <a16:creationId xmlns:a16="http://schemas.microsoft.com/office/drawing/2014/main" id="{BB5AB9E0-56FA-7217-E141-870B480A4BBD}"/>
              </a:ext>
            </a:extLst>
          </p:cNvPr>
          <p:cNvSpPr>
            <a:spLocks noChangeArrowheads="1"/>
          </p:cNvSpPr>
          <p:nvPr/>
        </p:nvSpPr>
        <p:spPr bwMode="auto">
          <a:xfrm>
            <a:off x="881743" y="1323752"/>
            <a:ext cx="814251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Libraries Used in the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 OpenCV (</a:t>
            </a:r>
            <a:r>
              <a:rPr kumimoji="0" lang="en-US" altLang="en-US" sz="2400"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latin typeface="Arial" panose="020B0604020202020204" pitchFamily="34" charset="0"/>
              </a:rPr>
              <a:t> – Used for reading, modifying, and saving images.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 OS </a:t>
            </a:r>
            <a:r>
              <a:rPr lang="en-US" altLang="en-US" b="1" dirty="0">
                <a:latin typeface="Arial" panose="020B0604020202020204" pitchFamily="34" charset="0"/>
              </a:rPr>
              <a:t> </a:t>
            </a:r>
            <a:r>
              <a:rPr lang="en-US" altLang="en-US"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Used to execute system commands (e.g., opening the encrypted image).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 String </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Provides character manipulation utilities (though not used explicitly).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Platform Compatibility: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The program is designed for </a:t>
            </a:r>
            <a:r>
              <a:rPr kumimoji="0" lang="en-US" altLang="en-US" b="1" i="0" u="none" strike="noStrike" cap="none" normalizeH="0" baseline="0" dirty="0">
                <a:ln>
                  <a:noFill/>
                </a:ln>
                <a:solidFill>
                  <a:schemeClr val="tx1"/>
                </a:solidFill>
                <a:effectLst/>
                <a:latin typeface="Arial" panose="020B0604020202020204" pitchFamily="34" charset="0"/>
              </a:rPr>
              <a:t>Windows</a:t>
            </a:r>
            <a:r>
              <a:rPr kumimoji="0" lang="en-US" altLang="en-US" b="0" i="0" u="none" strike="noStrike" cap="none" normalizeH="0" baseline="0" dirty="0">
                <a:ln>
                  <a:noFill/>
                </a:ln>
                <a:solidFill>
                  <a:schemeClr val="tx1"/>
                </a:solidFill>
                <a:effectLst/>
                <a:latin typeface="Arial" panose="020B0604020202020204" pitchFamily="34" charset="0"/>
              </a:rPr>
              <a:t> (due to </a:t>
            </a:r>
            <a:r>
              <a:rPr kumimoji="0" lang="en-US" altLang="en-US" b="0" i="0" u="none" strike="noStrike" cap="none" normalizeH="0" baseline="0" dirty="0" err="1">
                <a:ln>
                  <a:noFill/>
                </a:ln>
                <a:solidFill>
                  <a:schemeClr val="tx1"/>
                </a:solidFill>
                <a:effectLst/>
                <a:latin typeface="Arial Unicode MS"/>
              </a:rPr>
              <a:t>os.system</a:t>
            </a:r>
            <a:r>
              <a:rPr kumimoji="0" lang="en-US" altLang="en-US" b="0" i="0" u="none" strike="noStrike" cap="none" normalizeH="0" baseline="0" dirty="0">
                <a:ln>
                  <a:noFill/>
                </a:ln>
                <a:solidFill>
                  <a:schemeClr val="tx1"/>
                </a:solidFill>
                <a:effectLst/>
                <a:latin typeface="Arial Unicode MS"/>
              </a:rPr>
              <a:t>("start encryptedImage.jpg")</a:t>
            </a:r>
            <a:r>
              <a:rPr kumimoji="0" lang="en-US" altLang="en-US" b="0" i="0" u="none" strike="noStrike" cap="none" normalizeH="0" baseline="0" dirty="0">
                <a:ln>
                  <a:noFill/>
                </a:ln>
                <a:solidFill>
                  <a:schemeClr val="tx1"/>
                </a:solidFill>
                <a:effectLst/>
              </a:rPr>
              <a:t> for opening the image).</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It can run on </a:t>
            </a:r>
            <a:r>
              <a:rPr kumimoji="0" lang="en-US" altLang="en-US" b="1" i="0" u="none" strike="noStrike" cap="none" normalizeH="0" baseline="0" dirty="0">
                <a:ln>
                  <a:noFill/>
                </a:ln>
                <a:solidFill>
                  <a:schemeClr val="tx1"/>
                </a:solidFill>
                <a:effectLst/>
                <a:latin typeface="Arial" panose="020B0604020202020204" pitchFamily="34" charset="0"/>
              </a:rPr>
              <a:t>Linux/macOS</a:t>
            </a:r>
            <a:r>
              <a:rPr kumimoji="0" lang="en-US" altLang="en-US" b="0" i="0" u="none" strike="noStrike" cap="none" normalizeH="0" baseline="0" dirty="0">
                <a:ln>
                  <a:noFill/>
                </a:ln>
                <a:solidFill>
                  <a:schemeClr val="tx1"/>
                </a:solidFill>
                <a:effectLst/>
                <a:latin typeface="Arial" panose="020B0604020202020204" pitchFamily="34" charset="0"/>
              </a:rPr>
              <a:t> with minor.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Requires </a:t>
            </a:r>
            <a:r>
              <a:rPr kumimoji="0" lang="en-US" altLang="en-US" b="1" i="0" u="none" strike="noStrike" cap="none" normalizeH="0" baseline="0" dirty="0">
                <a:ln>
                  <a:noFill/>
                </a:ln>
                <a:solidFill>
                  <a:schemeClr val="tx1"/>
                </a:solidFill>
                <a:effectLst/>
                <a:latin typeface="Arial" panose="020B0604020202020204" pitchFamily="34" charset="0"/>
              </a:rPr>
              <a:t>Python 3.x</a:t>
            </a:r>
            <a:r>
              <a:rPr kumimoji="0" lang="en-US" altLang="en-US" b="0" i="0" u="none" strike="noStrike" cap="none" normalizeH="0" baseline="0" dirty="0">
                <a:ln>
                  <a:noFill/>
                </a:ln>
                <a:solidFill>
                  <a:schemeClr val="tx1"/>
                </a:solidFill>
                <a:effectLst/>
                <a:latin typeface="Arial" panose="020B0604020202020204" pitchFamily="34" charset="0"/>
              </a:rPr>
              <a:t> with </a:t>
            </a:r>
            <a:r>
              <a:rPr kumimoji="0" lang="en-US" altLang="en-US" b="1" i="0" u="none" strike="noStrike" cap="none" normalizeH="0" baseline="0" dirty="0">
                <a:ln>
                  <a:noFill/>
                </a:ln>
                <a:solidFill>
                  <a:schemeClr val="tx1"/>
                </a:solidFill>
                <a:effectLst/>
                <a:latin typeface="Arial" panose="020B0604020202020204" pitchFamily="34" charset="0"/>
              </a:rPr>
              <a:t>OpenCV (</a:t>
            </a:r>
            <a:r>
              <a:rPr kumimoji="0" lang="en-US" altLang="en-US" b="1" i="0" u="none" strike="noStrike" cap="none" normalizeH="0" baseline="0" dirty="0">
                <a:ln>
                  <a:noFill/>
                </a:ln>
                <a:solidFill>
                  <a:schemeClr val="tx1"/>
                </a:solidFill>
                <a:effectLst/>
                <a:latin typeface="Arial Unicode MS"/>
              </a:rPr>
              <a:t>cv2</a:t>
            </a:r>
            <a:r>
              <a:rPr kumimoji="0" lang="en-US" altLang="en-US" b="1" i="0" u="none" strike="noStrike" cap="none" normalizeH="0" baseline="0" dirty="0">
                <a:ln>
                  <a:noFill/>
                </a:ln>
                <a:solidFill>
                  <a:schemeClr val="tx1"/>
                </a:solidFill>
                <a:effectLst/>
              </a:rPr>
              <a:t>) installed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a:rPr>
              <a:t>pip install </a:t>
            </a:r>
            <a:r>
              <a:rPr kumimoji="0" lang="en-US" altLang="en-US" b="0" i="0" u="none" strike="noStrike" cap="none" normalizeH="0" baseline="0" dirty="0" err="1">
                <a:ln>
                  <a:noFill/>
                </a:ln>
                <a:solidFill>
                  <a:schemeClr val="tx1"/>
                </a:solidFill>
                <a:effectLst/>
                <a:latin typeface="Arial Unicode MS"/>
              </a:rPr>
              <a:t>opencv</a:t>
            </a:r>
            <a:r>
              <a:rPr kumimoji="0" lang="en-US" altLang="en-US" b="0" i="0" u="none" strike="noStrike" cap="none" normalizeH="0" baseline="0" dirty="0">
                <a:ln>
                  <a:noFill/>
                </a:ln>
                <a:solidFill>
                  <a:schemeClr val="tx1"/>
                </a:solidFill>
                <a:effectLst/>
                <a:latin typeface="Arial Unicode MS"/>
              </a:rPr>
              <a:t>-python</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851025"/>
            <a:ext cx="6657808" cy="3155950"/>
          </a:xfrm>
        </p:spPr>
        <p:txBody>
          <a:bodyPr>
            <a:normAutofit/>
          </a:bodyPr>
          <a:lstStyle/>
          <a:p>
            <a:pPr marL="0" indent="0">
              <a:buNone/>
            </a:pPr>
            <a:r>
              <a:rPr lang="en-IN" sz="2800" b="1" dirty="0">
                <a:solidFill>
                  <a:srgbClr val="0F0F0F"/>
                </a:solidFill>
              </a:rPr>
              <a:t>UNIQUE FACTORS:</a:t>
            </a:r>
          </a:p>
          <a:p>
            <a:pPr marL="342900" indent="-342900">
              <a:buFont typeface="+mj-lt"/>
              <a:buAutoNum type="arabicPeriod"/>
            </a:pPr>
            <a:r>
              <a:rPr lang="en-IN" sz="2400" dirty="0"/>
              <a:t>Custom Encryption Logic.</a:t>
            </a:r>
            <a:endParaRPr lang="en-IN" sz="2400" b="1" dirty="0">
              <a:solidFill>
                <a:srgbClr val="0F0F0F"/>
              </a:solidFill>
            </a:endParaRPr>
          </a:p>
          <a:p>
            <a:pPr marL="342900" indent="-342900">
              <a:buFont typeface="+mj-lt"/>
              <a:buAutoNum type="arabicPeriod"/>
            </a:pPr>
            <a:r>
              <a:rPr lang="en-IN" sz="2400" dirty="0"/>
              <a:t>Passkey-Protected Decryption. </a:t>
            </a:r>
          </a:p>
          <a:p>
            <a:pPr marL="342900" indent="-342900">
              <a:buFont typeface="+mj-lt"/>
              <a:buAutoNum type="arabicPeriod"/>
            </a:pPr>
            <a:r>
              <a:rPr lang="en-IN" sz="2400" dirty="0"/>
              <a:t>Real-Time Image Encryption &amp; Decryption .</a:t>
            </a:r>
            <a:endParaRPr lang="en-IN" sz="2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567542"/>
            <a:ext cx="5514808" cy="3199493"/>
          </a:xfrm>
        </p:spPr>
        <p:txBody>
          <a:bodyPr/>
          <a:lstStyle/>
          <a:p>
            <a:pPr marL="0" indent="0">
              <a:buNone/>
            </a:pPr>
            <a:r>
              <a:rPr lang="en-US" sz="2400" b="1" dirty="0"/>
              <a:t>End Users of the Project :</a:t>
            </a:r>
          </a:p>
          <a:p>
            <a:pPr>
              <a:buFont typeface="+mj-lt"/>
              <a:buAutoNum type="arabicPeriod"/>
            </a:pPr>
            <a:r>
              <a:rPr lang="en-US" dirty="0"/>
              <a:t>Cybersecurity Professionals </a:t>
            </a:r>
          </a:p>
          <a:p>
            <a:pPr>
              <a:buFont typeface="+mj-lt"/>
              <a:buAutoNum type="arabicPeriod"/>
            </a:pPr>
            <a:r>
              <a:rPr lang="en-IN" dirty="0"/>
              <a:t>Corporate &amp; Business Organizations</a:t>
            </a:r>
          </a:p>
          <a:p>
            <a:pPr>
              <a:buFont typeface="+mj-lt"/>
              <a:buAutoNum type="arabicPeriod"/>
            </a:pPr>
            <a:r>
              <a:rPr lang="en-IN" dirty="0"/>
              <a:t>Privacy-Conscious Individuals</a:t>
            </a:r>
            <a:endParaRPr lang="en-US" dirty="0"/>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E7FD719C-28B2-4C5E-7D09-66ABD5C73923}"/>
              </a:ext>
            </a:extLst>
          </p:cNvPr>
          <p:cNvPicPr>
            <a:picLocks noGrp="1" noChangeAspect="1"/>
          </p:cNvPicPr>
          <p:nvPr>
            <p:ph idx="1"/>
          </p:nvPr>
        </p:nvPicPr>
        <p:blipFill>
          <a:blip r:embed="rId2"/>
          <a:stretch>
            <a:fillRect/>
          </a:stretch>
        </p:blipFill>
        <p:spPr>
          <a:xfrm>
            <a:off x="581192" y="1301750"/>
            <a:ext cx="9860666" cy="543888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B6835EF2-E4A3-51E0-74FA-71AEE570ACAA}"/>
              </a:ext>
            </a:extLst>
          </p:cNvPr>
          <p:cNvSpPr>
            <a:spLocks noGrp="1" noChangeArrowheads="1"/>
          </p:cNvSpPr>
          <p:nvPr>
            <p:ph idx="1"/>
          </p:nvPr>
        </p:nvSpPr>
        <p:spPr bwMode="auto">
          <a:xfrm>
            <a:off x="1504353" y="1672693"/>
            <a:ext cx="7977104" cy="4235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latin typeface="Arial" panose="020B0604020202020204" pitchFamily="34" charset="0"/>
                <a:cs typeface="Arial" panose="020B0604020202020204" pitchFamily="34" charset="0"/>
              </a:rPr>
              <a:t>The challenge of covert data transmission is effectively tackled by the </a:t>
            </a:r>
            <a:r>
              <a:rPr lang="en-US" sz="1800" b="1" dirty="0">
                <a:latin typeface="Arial" panose="020B0604020202020204" pitchFamily="34" charset="0"/>
                <a:cs typeface="Arial" panose="020B0604020202020204" pitchFamily="34" charset="0"/>
              </a:rPr>
              <a:t>Steganography Project</a:t>
            </a:r>
            <a:r>
              <a:rPr lang="en-US" sz="1800" dirty="0">
                <a:latin typeface="Arial" panose="020B0604020202020204" pitchFamily="34" charset="0"/>
                <a:cs typeface="Arial" panose="020B0604020202020204" pitchFamily="34" charset="0"/>
              </a:rPr>
              <a:t>, which seamlessly embeds confidential information within digital images while maintaining their visual quality. Unlike conventional encryption methods that may attract attention and risk interception, this technology ensures that sensitive communications remain completely undetectable to unauthorized individuals.</a:t>
            </a:r>
          </a:p>
          <a:p>
            <a:r>
              <a:rPr lang="en-US" sz="1800" dirty="0">
                <a:latin typeface="Arial" panose="020B0604020202020204" pitchFamily="34" charset="0"/>
                <a:cs typeface="Arial" panose="020B0604020202020204" pitchFamily="34" charset="0"/>
              </a:rPr>
              <a:t>By leveraging </a:t>
            </a:r>
            <a:r>
              <a:rPr lang="en-US" sz="1800" b="1" dirty="0">
                <a:latin typeface="Arial" panose="020B0604020202020204" pitchFamily="34" charset="0"/>
                <a:cs typeface="Arial" panose="020B0604020202020204" pitchFamily="34" charset="0"/>
              </a:rPr>
              <a:t>passkey-protected decryption</a:t>
            </a:r>
            <a:r>
              <a:rPr lang="en-US" sz="1800" dirty="0">
                <a:latin typeface="Arial" panose="020B0604020202020204" pitchFamily="34" charset="0"/>
                <a:cs typeface="Arial" panose="020B0604020202020204" pitchFamily="34" charset="0"/>
              </a:rPr>
              <a:t> and </a:t>
            </a:r>
            <a:r>
              <a:rPr lang="en-US" sz="1800" b="1" dirty="0">
                <a:latin typeface="Arial" panose="020B0604020202020204" pitchFamily="34" charset="0"/>
                <a:cs typeface="Arial" panose="020B0604020202020204" pitchFamily="34" charset="0"/>
              </a:rPr>
              <a:t>precise pixel modification</a:t>
            </a:r>
            <a:r>
              <a:rPr lang="en-US" sz="1800" dirty="0">
                <a:latin typeface="Arial" panose="020B0604020202020204" pitchFamily="34" charset="0"/>
                <a:cs typeface="Arial" panose="020B0604020202020204" pitchFamily="34" charset="0"/>
              </a:rPr>
              <a:t>, the solution strengthens security and prevents unauthorized access. A </a:t>
            </a:r>
            <a:r>
              <a:rPr lang="en-US" sz="1800" b="1" dirty="0">
                <a:latin typeface="Arial" panose="020B0604020202020204" pitchFamily="34" charset="0"/>
                <a:cs typeface="Arial" panose="020B0604020202020204" pitchFamily="34" charset="0"/>
              </a:rPr>
              <a:t>lightweight yet highly efficient steganographic technique</a:t>
            </a:r>
            <a:r>
              <a:rPr lang="en-US" sz="1800" dirty="0">
                <a:latin typeface="Arial" panose="020B0604020202020204" pitchFamily="34" charset="0"/>
                <a:cs typeface="Arial" panose="020B0604020202020204" pitchFamily="34" charset="0"/>
              </a:rPr>
              <a:t> is used to minimize image distortion, making it a perfect choice for secure communication across various domains, including </a:t>
            </a:r>
            <a:r>
              <a:rPr lang="en-US" sz="1800" b="1" dirty="0">
                <a:latin typeface="Arial" panose="020B0604020202020204" pitchFamily="34" charset="0"/>
                <a:cs typeface="Arial" panose="020B0604020202020204" pitchFamily="34" charset="0"/>
              </a:rPr>
              <a:t>cybersecurity, law enforcement, and corporate data security</a:t>
            </a:r>
            <a:r>
              <a:rPr lang="en-US" sz="1800" dirty="0">
                <a:latin typeface="Arial" panose="020B0604020202020204" pitchFamily="34" charset="0"/>
                <a:cs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The GitHub link:</a:t>
            </a:r>
          </a:p>
        </p:txBody>
      </p:sp>
      <p:sp>
        <p:nvSpPr>
          <p:cNvPr id="7" name="TextBox 6">
            <a:extLst>
              <a:ext uri="{FF2B5EF4-FFF2-40B4-BE49-F238E27FC236}">
                <a16:creationId xmlns:a16="http://schemas.microsoft.com/office/drawing/2014/main" id="{40D2DB1A-762D-3374-B9E1-556EF1329218}"/>
              </a:ext>
            </a:extLst>
          </p:cNvPr>
          <p:cNvSpPr txBox="1"/>
          <p:nvPr/>
        </p:nvSpPr>
        <p:spPr>
          <a:xfrm>
            <a:off x="2526888" y="3454022"/>
            <a:ext cx="9566788" cy="369332"/>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hlinkClick r:id="rId2"/>
              </a:rPr>
              <a:t>https://github.com/VigneshDina24/-secure_data_hiding_in_images_using_steganoraphy</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fadb41d3-f9cb-40fb-903c-8cacaba95bb5"/>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79</TotalTime>
  <Words>521</Words>
  <Application>Microsoft Office PowerPoint</Application>
  <PresentationFormat>Widescreen</PresentationFormat>
  <Paragraphs>64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VIGNESH D</cp:lastModifiedBy>
  <cp:revision>28</cp:revision>
  <dcterms:created xsi:type="dcterms:W3CDTF">2021-05-26T16:50:10Z</dcterms:created>
  <dcterms:modified xsi:type="dcterms:W3CDTF">2025-02-17T15:44:36Z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