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ms-powerpoint.presentation.macroEnabled.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3"/>
  </p:notesMasterIdLst>
  <p:sldIdLst>
    <p:sldId id="256" r:id="rId2"/>
    <p:sldId id="257" r:id="rId3"/>
    <p:sldId id="258" r:id="rId4"/>
    <p:sldId id="259" r:id="rId5"/>
    <p:sldId id="260" r:id="rId6"/>
    <p:sldId id="261" r:id="rId7"/>
    <p:sldId id="262" r:id="rId8"/>
    <p:sldId id="265" r:id="rId9"/>
    <p:sldId id="264"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8015" autoAdjust="0"/>
    <p:restoredTop sz="94660"/>
  </p:normalViewPr>
  <p:slideViewPr>
    <p:cSldViewPr>
      <p:cViewPr>
        <p:scale>
          <a:sx n="75" d="100"/>
          <a:sy n="75" d="100"/>
        </p:scale>
        <p:origin x="-1542" y="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C8F490-70EB-4782-89B8-8ABFE1B97FF4}" type="datetimeFigureOut">
              <a:rPr lang="en-US" smtClean="0"/>
              <a:pPr/>
              <a:t>8/23/2024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F19079-F958-476E-A652-4F084A7DA5CA}" type="slidenum">
              <a:rPr lang="en-US" smtClean="0"/>
              <a:pPr/>
              <a:t>‹#›</a:t>
            </a:fld>
            <a:endParaRPr lang="en-US"/>
          </a:p>
        </p:txBody>
      </p:sp>
    </p:spTree>
    <p:extLst>
      <p:ext uri="{BB962C8B-B14F-4D97-AF65-F5344CB8AC3E}">
        <p14:creationId xmlns="" xmlns:p14="http://schemas.microsoft.com/office/powerpoint/2010/main" val="3898508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0F19079-F958-476E-A652-4F084A7DA5CA}" type="slidenum">
              <a:rPr lang="en-US" smtClean="0"/>
              <a:pPr/>
              <a:t>6</a:t>
            </a:fld>
            <a:endParaRPr lang="en-US"/>
          </a:p>
        </p:txBody>
      </p:sp>
    </p:spTree>
    <p:extLst>
      <p:ext uri="{BB962C8B-B14F-4D97-AF65-F5344CB8AC3E}">
        <p14:creationId xmlns="" xmlns:p14="http://schemas.microsoft.com/office/powerpoint/2010/main" val="756448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6F3C5705-27F4-4BD1-A45F-8D7826EA8A06}" type="datetimeFigureOut">
              <a:rPr lang="en-US" smtClean="0"/>
              <a:pPr/>
              <a:t>8/23/2024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152555B8-FD7C-4852-BA2A-01FA1D838B5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F3C5705-27F4-4BD1-A45F-8D7826EA8A06}" type="datetimeFigureOut">
              <a:rPr lang="en-US" smtClean="0"/>
              <a:pPr/>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2555B8-FD7C-4852-BA2A-01FA1D838B5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F3C5705-27F4-4BD1-A45F-8D7826EA8A06}" type="datetimeFigureOut">
              <a:rPr lang="en-US" smtClean="0"/>
              <a:pPr/>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2555B8-FD7C-4852-BA2A-01FA1D838B5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6F3C5705-27F4-4BD1-A45F-8D7826EA8A06}" type="datetimeFigureOut">
              <a:rPr lang="en-US" smtClean="0"/>
              <a:pPr/>
              <a:t>8/23/2024</a:t>
            </a:fld>
            <a:endParaRPr lang="en-US"/>
          </a:p>
        </p:txBody>
      </p:sp>
      <p:sp>
        <p:nvSpPr>
          <p:cNvPr id="9" name="Slide Number Placeholder 8"/>
          <p:cNvSpPr>
            <a:spLocks noGrp="1"/>
          </p:cNvSpPr>
          <p:nvPr>
            <p:ph type="sldNum" sz="quarter" idx="15"/>
          </p:nvPr>
        </p:nvSpPr>
        <p:spPr/>
        <p:txBody>
          <a:bodyPr rtlCol="0"/>
          <a:lstStyle/>
          <a:p>
            <a:fld id="{152555B8-FD7C-4852-BA2A-01FA1D838B53}"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6F3C5705-27F4-4BD1-A45F-8D7826EA8A06}" type="datetimeFigureOut">
              <a:rPr lang="en-US" smtClean="0"/>
              <a:pPr/>
              <a:t>8/23/2024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152555B8-FD7C-4852-BA2A-01FA1D838B5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F3C5705-27F4-4BD1-A45F-8D7826EA8A06}" type="datetimeFigureOut">
              <a:rPr lang="en-US" smtClean="0"/>
              <a:pPr/>
              <a:t>8/23/2024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2555B8-FD7C-4852-BA2A-01FA1D838B53}"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6F3C5705-27F4-4BD1-A45F-8D7826EA8A06}" type="datetimeFigureOut">
              <a:rPr lang="en-US" smtClean="0"/>
              <a:pPr/>
              <a:t>8/23/2024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2555B8-FD7C-4852-BA2A-01FA1D838B53}"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6F3C5705-27F4-4BD1-A45F-8D7826EA8A06}" type="datetimeFigureOut">
              <a:rPr lang="en-US" smtClean="0"/>
              <a:pPr/>
              <a:t>8/23/2024</a:t>
            </a:fld>
            <a:endParaRPr lang="en-US"/>
          </a:p>
        </p:txBody>
      </p:sp>
      <p:sp>
        <p:nvSpPr>
          <p:cNvPr id="7" name="Slide Number Placeholder 6"/>
          <p:cNvSpPr>
            <a:spLocks noGrp="1"/>
          </p:cNvSpPr>
          <p:nvPr>
            <p:ph type="sldNum" sz="quarter" idx="11"/>
          </p:nvPr>
        </p:nvSpPr>
        <p:spPr/>
        <p:txBody>
          <a:bodyPr rtlCol="0"/>
          <a:lstStyle/>
          <a:p>
            <a:fld id="{152555B8-FD7C-4852-BA2A-01FA1D838B53}"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3C5705-27F4-4BD1-A45F-8D7826EA8A06}" type="datetimeFigureOut">
              <a:rPr lang="en-US" smtClean="0"/>
              <a:pPr/>
              <a:t>8/23/2024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2555B8-FD7C-4852-BA2A-01FA1D838B5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6F3C5705-27F4-4BD1-A45F-8D7826EA8A06}" type="datetimeFigureOut">
              <a:rPr lang="en-US" smtClean="0"/>
              <a:pPr/>
              <a:t>8/23/2024</a:t>
            </a:fld>
            <a:endParaRPr lang="en-US"/>
          </a:p>
        </p:txBody>
      </p:sp>
      <p:sp>
        <p:nvSpPr>
          <p:cNvPr id="22" name="Slide Number Placeholder 21"/>
          <p:cNvSpPr>
            <a:spLocks noGrp="1"/>
          </p:cNvSpPr>
          <p:nvPr>
            <p:ph type="sldNum" sz="quarter" idx="15"/>
          </p:nvPr>
        </p:nvSpPr>
        <p:spPr/>
        <p:txBody>
          <a:bodyPr rtlCol="0"/>
          <a:lstStyle/>
          <a:p>
            <a:fld id="{152555B8-FD7C-4852-BA2A-01FA1D838B53}"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6F3C5705-27F4-4BD1-A45F-8D7826EA8A06}" type="datetimeFigureOut">
              <a:rPr lang="en-US" smtClean="0"/>
              <a:pPr/>
              <a:t>8/23/2024</a:t>
            </a:fld>
            <a:endParaRPr lang="en-US"/>
          </a:p>
        </p:txBody>
      </p:sp>
      <p:sp>
        <p:nvSpPr>
          <p:cNvPr id="18" name="Slide Number Placeholder 17"/>
          <p:cNvSpPr>
            <a:spLocks noGrp="1"/>
          </p:cNvSpPr>
          <p:nvPr>
            <p:ph type="sldNum" sz="quarter" idx="11"/>
          </p:nvPr>
        </p:nvSpPr>
        <p:spPr/>
        <p:txBody>
          <a:bodyPr rtlCol="0"/>
          <a:lstStyle/>
          <a:p>
            <a:fld id="{152555B8-FD7C-4852-BA2A-01FA1D838B53}"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6F3C5705-27F4-4BD1-A45F-8D7826EA8A06}" type="datetimeFigureOut">
              <a:rPr lang="en-US" smtClean="0"/>
              <a:pPr/>
              <a:t>8/23/2024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52555B8-FD7C-4852-BA2A-01FA1D838B5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0"/>
            <a:ext cx="7239000" cy="3657600"/>
          </a:xfrm>
        </p:spPr>
        <p:txBody>
          <a:bodyPr>
            <a:noAutofit/>
          </a:bodyPr>
          <a:lstStyle/>
          <a:p>
            <a:pPr algn="ctr"/>
            <a:r>
              <a:rPr lang="en-US" sz="4800" u="sng" dirty="0" smtClean="0">
                <a:solidFill>
                  <a:srgbClr val="00B0F0"/>
                </a:solidFill>
                <a:latin typeface="Cooper Black" pitchFamily="18" charset="0"/>
              </a:rPr>
              <a:t>Employee performance analysis using excel</a:t>
            </a:r>
            <a:endParaRPr lang="en-US" sz="4800" u="sng" dirty="0">
              <a:solidFill>
                <a:srgbClr val="00B0F0"/>
              </a:solidFill>
              <a:latin typeface="Cooper Black" pitchFamily="18" charset="0"/>
            </a:endParaRPr>
          </a:p>
        </p:txBody>
      </p:sp>
      <p:sp>
        <p:nvSpPr>
          <p:cNvPr id="3" name="Subtitle 2"/>
          <p:cNvSpPr>
            <a:spLocks noGrp="1"/>
          </p:cNvSpPr>
          <p:nvPr>
            <p:ph type="subTitle" idx="1"/>
          </p:nvPr>
        </p:nvSpPr>
        <p:spPr>
          <a:xfrm>
            <a:off x="2133600" y="5029200"/>
            <a:ext cx="6324600" cy="1295400"/>
          </a:xfrm>
        </p:spPr>
        <p:txBody>
          <a:bodyPr>
            <a:noAutofit/>
          </a:bodyPr>
          <a:lstStyle/>
          <a:p>
            <a:r>
              <a:rPr lang="en-US" sz="1200" dirty="0" smtClean="0"/>
              <a:t>PRESENTED BY               </a:t>
            </a:r>
            <a:r>
              <a:rPr lang="en-US" sz="1200" dirty="0" smtClean="0"/>
              <a:t>: VIGNESH G</a:t>
            </a:r>
            <a:endParaRPr lang="en-US" sz="1200" dirty="0" smtClean="0"/>
          </a:p>
          <a:p>
            <a:r>
              <a:rPr lang="en-US" sz="1200" dirty="0" smtClean="0"/>
              <a:t>REGISTER NO                  : </a:t>
            </a:r>
            <a:r>
              <a:rPr lang="en-US" sz="1200" dirty="0" smtClean="0"/>
              <a:t>312204547</a:t>
            </a:r>
            <a:endParaRPr lang="en-US" sz="1200" dirty="0" smtClean="0"/>
          </a:p>
          <a:p>
            <a:r>
              <a:rPr lang="en-US" sz="1200" dirty="0" smtClean="0"/>
              <a:t>DEPARTMENT                 : COMMERCE (B.COM GENERAL)</a:t>
            </a:r>
          </a:p>
          <a:p>
            <a:r>
              <a:rPr lang="en-US" sz="1200" dirty="0" smtClean="0"/>
              <a:t>COLLEGE                          : K.C.S. KASI NADAR COLLEGE OF ARTS AND       	                          SCIENCE</a:t>
            </a:r>
            <a:endParaRPr lang="en-US" sz="1200" dirty="0"/>
          </a:p>
        </p:txBody>
      </p:sp>
    </p:spTree>
  </p:cSld>
  <p:clrMapOvr>
    <a:masterClrMapping/>
  </p:clrMapOvr>
  <p:transition>
    <p:cover dir="l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7467600" cy="1143000"/>
          </a:xfrm>
        </p:spPr>
        <p:txBody>
          <a:bodyPr>
            <a:normAutofit/>
          </a:bodyPr>
          <a:lstStyle/>
          <a:p>
            <a:r>
              <a:rPr lang="en-US" sz="5400" b="1" dirty="0" smtClean="0">
                <a:solidFill>
                  <a:srgbClr val="00B0F0"/>
                </a:solidFill>
                <a:latin typeface="Arial Black" panose="020B0A04020102020204" pitchFamily="34" charset="0"/>
              </a:rPr>
              <a:t>RESULT: </a:t>
            </a:r>
            <a:endParaRPr lang="en-IN" sz="5400" b="1" dirty="0">
              <a:solidFill>
                <a:srgbClr val="00B0F0"/>
              </a:solidFill>
              <a:latin typeface="Arial Black" panose="020B0A04020102020204" pitchFamily="34" charset="0"/>
            </a:endParaRPr>
          </a:p>
        </p:txBody>
      </p:sp>
      <p:pic>
        <p:nvPicPr>
          <p:cNvPr id="4" name="Content Placeholder 3"/>
          <p:cNvPicPr>
            <a:picLocks noGrp="1" noChangeAspect="1"/>
          </p:cNvPicPr>
          <p:nvPr>
            <p:ph sz="quarter" idx="1"/>
          </p:nvPr>
        </p:nvPicPr>
        <p:blipFill>
          <a:blip r:embed="rId2">
            <a:extLst>
              <a:ext uri="{28A0092B-C50C-407E-A947-70E740481C1C}">
                <a14:useLocalDpi xmlns="" xmlns:a14="http://schemas.microsoft.com/office/drawing/2010/main" val="0"/>
              </a:ext>
            </a:extLst>
          </a:blip>
          <a:stretch>
            <a:fillRect/>
          </a:stretch>
        </p:blipFill>
        <p:spPr>
          <a:xfrm>
            <a:off x="304800" y="1168400"/>
            <a:ext cx="8305799" cy="5330825"/>
          </a:xfrm>
        </p:spPr>
      </p:pic>
      <p:sp>
        <p:nvSpPr>
          <p:cNvPr id="5" name="Rectangle 4"/>
          <p:cNvSpPr/>
          <p:nvPr/>
        </p:nvSpPr>
        <p:spPr>
          <a:xfrm>
            <a:off x="3581400" y="1143000"/>
            <a:ext cx="4572000" cy="646331"/>
          </a:xfrm>
          <a:prstGeom prst="rect">
            <a:avLst/>
          </a:prstGeom>
        </p:spPr>
        <p:txBody>
          <a:bodyPr>
            <a:spAutoFit/>
          </a:bodyPr>
          <a:lstStyle/>
          <a:p>
            <a:pPr algn="ctr">
              <a:buNone/>
            </a:pPr>
            <a:r>
              <a:rPr lang="en-US" dirty="0" smtClean="0">
                <a:latin typeface="Arial Black" pitchFamily="34" charset="0"/>
              </a:rPr>
              <a:t> EMPLOYEES  ABSENTEEISSM  ANALYSIS USING  PIVOT  TABLE</a:t>
            </a:r>
            <a:endParaRPr lang="en-US" dirty="0">
              <a:latin typeface="Arial Black" pitchFamily="34" charset="0"/>
            </a:endParaRPr>
          </a:p>
        </p:txBody>
      </p:sp>
    </p:spTree>
    <p:extLst>
      <p:ext uri="{BB962C8B-B14F-4D97-AF65-F5344CB8AC3E}">
        <p14:creationId xmlns="" xmlns:p14="http://schemas.microsoft.com/office/powerpoint/2010/main" val="1937664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1143000"/>
          </a:xfrm>
        </p:spPr>
        <p:txBody>
          <a:bodyPr>
            <a:normAutofit/>
          </a:bodyPr>
          <a:lstStyle/>
          <a:p>
            <a:r>
              <a:rPr lang="en-US" sz="4400" dirty="0" smtClean="0">
                <a:solidFill>
                  <a:srgbClr val="00B0F0"/>
                </a:solidFill>
                <a:latin typeface="Arial Black" panose="020B0A04020102020204" pitchFamily="34" charset="0"/>
              </a:rPr>
              <a:t>CONCLUSION:</a:t>
            </a:r>
            <a:endParaRPr lang="en-IN" sz="4400" dirty="0">
              <a:solidFill>
                <a:srgbClr val="00B0F0"/>
              </a:solidFill>
              <a:latin typeface="Arial Black" panose="020B0A04020102020204" pitchFamily="34" charset="0"/>
            </a:endParaRPr>
          </a:p>
        </p:txBody>
      </p:sp>
      <p:sp>
        <p:nvSpPr>
          <p:cNvPr id="3" name="Content Placeholder 2"/>
          <p:cNvSpPr>
            <a:spLocks noGrp="1"/>
          </p:cNvSpPr>
          <p:nvPr>
            <p:ph sz="quarter" idx="1"/>
          </p:nvPr>
        </p:nvSpPr>
        <p:spPr>
          <a:xfrm>
            <a:off x="457200" y="1524000"/>
            <a:ext cx="7467600" cy="4873752"/>
          </a:xfrm>
        </p:spPr>
        <p:txBody>
          <a:bodyPr>
            <a:normAutofit lnSpcReduction="10000"/>
          </a:bodyPr>
          <a:lstStyle/>
          <a:p>
            <a:r>
              <a:rPr lang="en-US" dirty="0"/>
              <a:t>The analysis of employees' absent hours provides valuable insights into workforce dynamics and operational efficiency. Key takeaways include:</a:t>
            </a:r>
          </a:p>
          <a:p>
            <a:r>
              <a:rPr lang="en-US" b="1" dirty="0"/>
              <a:t>Absenteeism Trends</a:t>
            </a:r>
            <a:r>
              <a:rPr lang="en-US" dirty="0"/>
              <a:t>:</a:t>
            </a:r>
          </a:p>
          <a:p>
            <a:pPr lvl="1"/>
            <a:r>
              <a:rPr lang="en-US" b="1" dirty="0"/>
              <a:t>Patterns Identified</a:t>
            </a:r>
            <a:r>
              <a:rPr lang="en-US" dirty="0"/>
              <a:t>: The data reveals clear patterns in absenteeism, with certain departments or times of year experiencing higher rates of absence. For instance, absences may peak during specific months or correlate with particular events (e.g., flu season).</a:t>
            </a:r>
          </a:p>
          <a:p>
            <a:pPr lvl="1"/>
            <a:r>
              <a:rPr lang="en-US" b="1" dirty="0"/>
              <a:t>Frequency and Duration</a:t>
            </a:r>
            <a:r>
              <a:rPr lang="en-US" dirty="0"/>
              <a:t>: High absenteeism rates in specific departments or among certain employees may indicate underlying issues such as job dissatisfaction, high stress levels, or workplace environment concerns.</a:t>
            </a:r>
          </a:p>
          <a:p>
            <a:endParaRPr lang="en-IN" dirty="0"/>
          </a:p>
        </p:txBody>
      </p:sp>
    </p:spTree>
    <p:extLst>
      <p:ext uri="{BB962C8B-B14F-4D97-AF65-F5344CB8AC3E}">
        <p14:creationId xmlns="" xmlns:p14="http://schemas.microsoft.com/office/powerpoint/2010/main" val="301821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b="1" u="sng" dirty="0" smtClean="0">
                <a:solidFill>
                  <a:srgbClr val="00B0F0"/>
                </a:solidFill>
                <a:latin typeface="KaiTi" pitchFamily="49" charset="-122"/>
                <a:ea typeface="KaiTi" pitchFamily="49" charset="-122"/>
              </a:rPr>
              <a:t>PROJECT  TITTLE</a:t>
            </a:r>
            <a:endParaRPr lang="en-US" sz="6600" b="1" u="sng" dirty="0">
              <a:solidFill>
                <a:srgbClr val="00B0F0"/>
              </a:solidFill>
              <a:latin typeface="KaiTi" pitchFamily="49" charset="-122"/>
              <a:ea typeface="KaiTi" pitchFamily="49" charset="-122"/>
            </a:endParaRPr>
          </a:p>
        </p:txBody>
      </p:sp>
      <p:sp>
        <p:nvSpPr>
          <p:cNvPr id="3" name="Content Placeholder 2"/>
          <p:cNvSpPr>
            <a:spLocks noGrp="1"/>
          </p:cNvSpPr>
          <p:nvPr>
            <p:ph sz="quarter" idx="1"/>
          </p:nvPr>
        </p:nvSpPr>
        <p:spPr>
          <a:xfrm>
            <a:off x="457200" y="1984248"/>
            <a:ext cx="7467600" cy="4873752"/>
          </a:xfrm>
        </p:spPr>
        <p:txBody>
          <a:bodyPr>
            <a:normAutofit/>
          </a:bodyPr>
          <a:lstStyle/>
          <a:p>
            <a:pPr algn="ctr">
              <a:buNone/>
            </a:pPr>
            <a:r>
              <a:rPr lang="en-US" sz="5400" dirty="0" smtClean="0">
                <a:latin typeface="Arial Black" pitchFamily="34" charset="0"/>
              </a:rPr>
              <a:t> EMPLOYEES  ABSENTEEISSM  ANALYSIS USING  PIVOT  TABLE</a:t>
            </a:r>
            <a:endParaRPr lang="en-US" sz="5400" dirty="0">
              <a:latin typeface="Arial Black" pitchFamily="34" charset="0"/>
            </a:endParaRPr>
          </a:p>
        </p:txBody>
      </p:sp>
    </p:spTree>
  </p:cSld>
  <p:clrMapOvr>
    <a:masterClrMapping/>
  </p:clrMapOvr>
  <p:transition>
    <p:wipe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7467600" cy="1143000"/>
          </a:xfrm>
        </p:spPr>
        <p:txBody>
          <a:bodyPr>
            <a:normAutofit fontScale="90000"/>
          </a:bodyPr>
          <a:lstStyle/>
          <a:p>
            <a:pPr algn="ctr"/>
            <a:r>
              <a:rPr lang="en-US" sz="6600" b="1" u="sng" dirty="0" smtClean="0">
                <a:solidFill>
                  <a:srgbClr val="00B0F0"/>
                </a:solidFill>
                <a:latin typeface="Arial Black" pitchFamily="34" charset="0"/>
              </a:rPr>
              <a:t>AGENDA</a:t>
            </a:r>
            <a:r>
              <a:rPr lang="en-US" b="1" u="sng" dirty="0" smtClean="0">
                <a:solidFill>
                  <a:srgbClr val="00B0F0"/>
                </a:solidFill>
                <a:latin typeface="Arial Black" pitchFamily="34" charset="0"/>
              </a:rPr>
              <a:t/>
            </a:r>
            <a:br>
              <a:rPr lang="en-US" b="1" u="sng" dirty="0" smtClean="0">
                <a:solidFill>
                  <a:srgbClr val="00B0F0"/>
                </a:solidFill>
                <a:latin typeface="Arial Black" pitchFamily="34" charset="0"/>
              </a:rPr>
            </a:br>
            <a:endParaRPr lang="en-US" b="1" u="sng" dirty="0">
              <a:solidFill>
                <a:srgbClr val="00B0F0"/>
              </a:solidFill>
              <a:latin typeface="Arial Black" pitchFamily="34" charset="0"/>
            </a:endParaRPr>
          </a:p>
        </p:txBody>
      </p:sp>
      <p:sp>
        <p:nvSpPr>
          <p:cNvPr id="3" name="Content Placeholder 2"/>
          <p:cNvSpPr>
            <a:spLocks noGrp="1"/>
          </p:cNvSpPr>
          <p:nvPr>
            <p:ph sz="quarter" idx="1"/>
          </p:nvPr>
        </p:nvSpPr>
        <p:spPr/>
        <p:txBody>
          <a:bodyPr/>
          <a:lstStyle/>
          <a:p>
            <a:pPr marL="457200" indent="-457200">
              <a:buFont typeface="+mj-lt"/>
              <a:buAutoNum type="arabicPeriod"/>
            </a:pPr>
            <a:r>
              <a:rPr lang="en-US" dirty="0" smtClean="0">
                <a:latin typeface="Cooper Black" pitchFamily="18" charset="0"/>
              </a:rPr>
              <a:t>PROBLEM STATEMENT</a:t>
            </a:r>
          </a:p>
          <a:p>
            <a:pPr marL="457200" indent="-457200">
              <a:buFont typeface="+mj-lt"/>
              <a:buAutoNum type="arabicPeriod"/>
            </a:pPr>
            <a:r>
              <a:rPr lang="en-US" dirty="0" smtClean="0">
                <a:latin typeface="Cooper Black" pitchFamily="18" charset="0"/>
              </a:rPr>
              <a:t>PROJECT OVERVIEW</a:t>
            </a:r>
          </a:p>
          <a:p>
            <a:pPr marL="457200" indent="-457200">
              <a:buFont typeface="+mj-lt"/>
              <a:buAutoNum type="arabicPeriod"/>
            </a:pPr>
            <a:r>
              <a:rPr lang="en-US" dirty="0" smtClean="0">
                <a:latin typeface="Cooper Black" pitchFamily="18" charset="0"/>
              </a:rPr>
              <a:t>END USERS</a:t>
            </a:r>
          </a:p>
          <a:p>
            <a:pPr marL="457200" indent="-457200">
              <a:buFont typeface="+mj-lt"/>
              <a:buAutoNum type="arabicPeriod"/>
            </a:pPr>
            <a:r>
              <a:rPr lang="en-US" dirty="0" smtClean="0">
                <a:latin typeface="Cooper Black" pitchFamily="18" charset="0"/>
              </a:rPr>
              <a:t>OUR SOLUTION AND PROPOSITION</a:t>
            </a:r>
          </a:p>
          <a:p>
            <a:pPr marL="457200" indent="-457200">
              <a:buFont typeface="+mj-lt"/>
              <a:buAutoNum type="arabicPeriod"/>
            </a:pPr>
            <a:r>
              <a:rPr lang="en-US" dirty="0" smtClean="0">
                <a:latin typeface="Cooper Black" pitchFamily="18" charset="0"/>
              </a:rPr>
              <a:t>DATASET DESCRIPTION</a:t>
            </a:r>
          </a:p>
          <a:p>
            <a:pPr marL="457200" indent="-457200">
              <a:buFont typeface="+mj-lt"/>
              <a:buAutoNum type="arabicPeriod"/>
            </a:pPr>
            <a:r>
              <a:rPr lang="en-US" dirty="0" smtClean="0">
                <a:latin typeface="Cooper Black" pitchFamily="18" charset="0"/>
              </a:rPr>
              <a:t>MODELLING APPROACH</a:t>
            </a:r>
          </a:p>
          <a:p>
            <a:pPr marL="457200" indent="-457200">
              <a:buFont typeface="+mj-lt"/>
              <a:buAutoNum type="arabicPeriod"/>
            </a:pPr>
            <a:r>
              <a:rPr lang="en-US" dirty="0" smtClean="0">
                <a:latin typeface="Cooper Black" pitchFamily="18" charset="0"/>
              </a:rPr>
              <a:t>RESULTS AND DISCUSSION</a:t>
            </a:r>
          </a:p>
          <a:p>
            <a:pPr marL="457200" indent="-457200">
              <a:buFont typeface="+mj-lt"/>
              <a:buAutoNum type="arabicPeriod"/>
            </a:pPr>
            <a:r>
              <a:rPr lang="en-US" dirty="0" smtClean="0">
                <a:latin typeface="Cooper Black" pitchFamily="18" charset="0"/>
              </a:rPr>
              <a:t>CONCLUSION</a:t>
            </a:r>
            <a:endParaRPr lang="en-US" dirty="0">
              <a:latin typeface="Cooper Black" pitchFamily="18" charset="0"/>
            </a:endParaRPr>
          </a:p>
        </p:txBody>
      </p:sp>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smtClean="0">
                <a:solidFill>
                  <a:srgbClr val="00B0F0"/>
                </a:solidFill>
                <a:latin typeface="Arial Black" pitchFamily="34" charset="0"/>
              </a:rPr>
              <a:t>PROBLEM STATEMENT</a:t>
            </a:r>
            <a:endParaRPr lang="en-US" sz="4000" b="1" u="sng" dirty="0">
              <a:solidFill>
                <a:srgbClr val="00B0F0"/>
              </a:solidFill>
              <a:latin typeface="Arial Black" pitchFamily="34" charset="0"/>
            </a:endParaRPr>
          </a:p>
        </p:txBody>
      </p:sp>
      <p:sp>
        <p:nvSpPr>
          <p:cNvPr id="3" name="Content Placeholder 2"/>
          <p:cNvSpPr>
            <a:spLocks noGrp="1"/>
          </p:cNvSpPr>
          <p:nvPr>
            <p:ph sz="quarter" idx="1"/>
          </p:nvPr>
        </p:nvSpPr>
        <p:spPr/>
        <p:txBody>
          <a:bodyPr>
            <a:normAutofit/>
          </a:bodyPr>
          <a:lstStyle/>
          <a:p>
            <a:r>
              <a:rPr lang="en-US" dirty="0" smtClean="0"/>
              <a:t>Absenteeism in the workplace can significantly impact productivity and operational efficiency.</a:t>
            </a:r>
          </a:p>
          <a:p>
            <a:r>
              <a:rPr lang="en-US" dirty="0" smtClean="0"/>
              <a:t> To manage and address absenteeism effectively, it is essential to analyze patterns and trends related to employee absences.</a:t>
            </a:r>
          </a:p>
          <a:p>
            <a:r>
              <a:rPr lang="en-US" dirty="0" smtClean="0"/>
              <a:t>To analyze employee absenteeism data to identify patterns, trends, and potential issues that could help in developing strategies for improving attendance and overall workforce management.</a:t>
            </a:r>
          </a:p>
          <a:p>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u="sng" dirty="0" smtClean="0">
                <a:solidFill>
                  <a:srgbClr val="00B0F0"/>
                </a:solidFill>
                <a:latin typeface="Arial Black" pitchFamily="34" charset="0"/>
              </a:rPr>
              <a:t>Project overview</a:t>
            </a:r>
            <a:endParaRPr lang="en-US" sz="5400" b="1" u="sng" dirty="0">
              <a:solidFill>
                <a:srgbClr val="00B0F0"/>
              </a:solidFill>
              <a:latin typeface="Arial Black" pitchFamily="34" charset="0"/>
            </a:endParaRPr>
          </a:p>
        </p:txBody>
      </p:sp>
      <p:sp>
        <p:nvSpPr>
          <p:cNvPr id="3" name="Content Placeholder 2"/>
          <p:cNvSpPr>
            <a:spLocks noGrp="1"/>
          </p:cNvSpPr>
          <p:nvPr>
            <p:ph sz="quarter" idx="1"/>
          </p:nvPr>
        </p:nvSpPr>
        <p:spPr/>
        <p:txBody>
          <a:bodyPr>
            <a:normAutofit/>
          </a:bodyPr>
          <a:lstStyle/>
          <a:p>
            <a:r>
              <a:rPr lang="en-US" sz="2800" b="1" dirty="0" smtClean="0">
                <a:latin typeface="Aharoni" pitchFamily="2" charset="-79"/>
                <a:cs typeface="Aharoni" pitchFamily="2" charset="-79"/>
              </a:rPr>
              <a:t>Absenteeism in the workplace is a significant issue that can impact productivity, team morale, and overall organizational efficiency. Identifying the underlying causes and implementing effective strategies to manage and reduce absenteeism is crucial for maintaining a high-functioning and motivated workforce.</a:t>
            </a:r>
            <a:endParaRPr lang="en-US" sz="2800" b="1" dirty="0">
              <a:latin typeface="Aharoni" pitchFamily="2" charset="-79"/>
              <a:cs typeface="Aharoni" pitchFamily="2" charset="-79"/>
            </a:endParaRPr>
          </a:p>
        </p:txBody>
      </p:sp>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066800"/>
            <a:ext cx="7467600" cy="1143000"/>
          </a:xfrm>
        </p:spPr>
        <p:txBody>
          <a:bodyPr>
            <a:noAutofit/>
          </a:bodyPr>
          <a:lstStyle/>
          <a:p>
            <a:r>
              <a:rPr lang="en-US" sz="4400" b="1" u="sng" dirty="0" smtClean="0">
                <a:solidFill>
                  <a:srgbClr val="00B0F0"/>
                </a:solidFill>
                <a:latin typeface="Arial Black" pitchFamily="34" charset="0"/>
              </a:rPr>
              <a:t>WHO ARE THE END USER</a:t>
            </a:r>
            <a:endParaRPr lang="en-US" sz="4400" b="1" u="sng" dirty="0">
              <a:solidFill>
                <a:srgbClr val="00B0F0"/>
              </a:solidFill>
              <a:latin typeface="Arial Black" pitchFamily="34" charset="0"/>
            </a:endParaRPr>
          </a:p>
        </p:txBody>
      </p:sp>
      <p:sp>
        <p:nvSpPr>
          <p:cNvPr id="3" name="Content Placeholder 2"/>
          <p:cNvSpPr>
            <a:spLocks noGrp="1"/>
          </p:cNvSpPr>
          <p:nvPr>
            <p:ph sz="quarter" idx="1"/>
          </p:nvPr>
        </p:nvSpPr>
        <p:spPr>
          <a:xfrm>
            <a:off x="457200" y="2362200"/>
            <a:ext cx="7467600" cy="4873752"/>
          </a:xfrm>
        </p:spPr>
        <p:txBody>
          <a:bodyPr>
            <a:normAutofit/>
          </a:bodyPr>
          <a:lstStyle/>
          <a:p>
            <a:pPr marL="457200" indent="-457200">
              <a:buFont typeface="+mj-lt"/>
              <a:buAutoNum type="arabicPeriod"/>
            </a:pPr>
            <a:r>
              <a:rPr lang="en-US" sz="4000" b="1" dirty="0" smtClean="0"/>
              <a:t>EMPLOYER</a:t>
            </a:r>
          </a:p>
          <a:p>
            <a:pPr marL="457200" indent="-457200">
              <a:buFont typeface="+mj-lt"/>
              <a:buAutoNum type="arabicPeriod"/>
            </a:pPr>
            <a:r>
              <a:rPr lang="en-US" sz="4000" b="1" dirty="0" smtClean="0"/>
              <a:t>EMPLOYEE</a:t>
            </a:r>
          </a:p>
          <a:p>
            <a:pPr marL="457200" indent="-457200">
              <a:buFont typeface="+mj-lt"/>
              <a:buAutoNum type="arabicPeriod"/>
            </a:pPr>
            <a:r>
              <a:rPr lang="en-US" sz="4000" b="1" dirty="0" smtClean="0"/>
              <a:t>ORGANISATION</a:t>
            </a:r>
          </a:p>
          <a:p>
            <a:pPr marL="457200" indent="-457200">
              <a:buFont typeface="+mj-lt"/>
              <a:buAutoNum type="arabicPeriod"/>
            </a:pPr>
            <a:r>
              <a:rPr lang="en-US" sz="4000" b="1" dirty="0" smtClean="0"/>
              <a:t>BUSINESS PEOPLE</a:t>
            </a:r>
            <a:endParaRPr lang="en-US" sz="40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467600" cy="1143000"/>
          </a:xfrm>
        </p:spPr>
        <p:txBody>
          <a:bodyPr/>
          <a:lstStyle/>
          <a:p>
            <a:r>
              <a:rPr lang="en-US" b="1" u="sng" dirty="0" smtClean="0">
                <a:solidFill>
                  <a:srgbClr val="00B0F0"/>
                </a:solidFill>
              </a:rPr>
              <a:t>OUR SOLUTION AND ITS VALUE PROSITION </a:t>
            </a:r>
            <a:endParaRPr lang="en-US" b="1" u="sng" dirty="0">
              <a:solidFill>
                <a:srgbClr val="00B0F0"/>
              </a:solidFill>
            </a:endParaRPr>
          </a:p>
        </p:txBody>
      </p:sp>
      <p:sp>
        <p:nvSpPr>
          <p:cNvPr id="3" name="Content Placeholder 2"/>
          <p:cNvSpPr>
            <a:spLocks noGrp="1"/>
          </p:cNvSpPr>
          <p:nvPr>
            <p:ph sz="quarter" idx="1"/>
          </p:nvPr>
        </p:nvSpPr>
        <p:spPr>
          <a:xfrm>
            <a:off x="457200" y="1984248"/>
            <a:ext cx="7467600" cy="4873752"/>
          </a:xfrm>
        </p:spPr>
        <p:txBody>
          <a:bodyPr/>
          <a:lstStyle/>
          <a:p>
            <a:pPr>
              <a:buFont typeface="Wingdings" pitchFamily="2" charset="2"/>
              <a:buChar char="Ø"/>
            </a:pPr>
            <a:r>
              <a:rPr lang="en-US" b="1" dirty="0" smtClean="0"/>
              <a:t>FILTERING – remove missing values</a:t>
            </a:r>
          </a:p>
          <a:p>
            <a:pPr>
              <a:buFont typeface="Wingdings" pitchFamily="2" charset="2"/>
              <a:buChar char="Ø"/>
            </a:pPr>
            <a:r>
              <a:rPr lang="en-US" b="1" dirty="0" smtClean="0"/>
              <a:t>CONDITIONAL FORMATING – blanks</a:t>
            </a:r>
          </a:p>
          <a:p>
            <a:pPr>
              <a:buFont typeface="Wingdings" pitchFamily="2" charset="2"/>
              <a:buChar char="Ø"/>
            </a:pPr>
            <a:r>
              <a:rPr lang="en-US" b="1" dirty="0" smtClean="0"/>
              <a:t>PIVOT TABLE – summary of the sales department wise</a:t>
            </a:r>
          </a:p>
          <a:p>
            <a:pPr>
              <a:buFont typeface="Wingdings" pitchFamily="2" charset="2"/>
              <a:buChar char="Ø"/>
            </a:pPr>
            <a:r>
              <a:rPr lang="en-US" b="1" dirty="0" smtClean="0"/>
              <a:t>FORMULAS – IFS</a:t>
            </a:r>
          </a:p>
          <a:p>
            <a:pPr>
              <a:buFont typeface="Wingdings" pitchFamily="2" charset="2"/>
              <a:buChar char="Ø"/>
            </a:pPr>
            <a:r>
              <a:rPr lang="en-US" b="1" dirty="0" smtClean="0"/>
              <a:t>GRAPHS – final report</a:t>
            </a:r>
          </a:p>
          <a:p>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00B0F0"/>
                </a:solidFill>
                <a:latin typeface="Arial Black" panose="020B0A04020102020204" pitchFamily="34" charset="0"/>
              </a:rPr>
              <a:t>DATA SET DESCRIPTION:</a:t>
            </a:r>
            <a:endParaRPr lang="en-IN" sz="4000" b="1" dirty="0">
              <a:solidFill>
                <a:srgbClr val="00B0F0"/>
              </a:solidFill>
              <a:latin typeface="Arial Black" panose="020B0A04020102020204" pitchFamily="34" charset="0"/>
            </a:endParaRPr>
          </a:p>
        </p:txBody>
      </p:sp>
      <p:sp>
        <p:nvSpPr>
          <p:cNvPr id="3" name="Content Placeholder 2"/>
          <p:cNvSpPr>
            <a:spLocks noGrp="1"/>
          </p:cNvSpPr>
          <p:nvPr>
            <p:ph sz="quarter" idx="1"/>
          </p:nvPr>
        </p:nvSpPr>
        <p:spPr/>
        <p:txBody>
          <a:bodyPr/>
          <a:lstStyle/>
          <a:p>
            <a:r>
              <a:rPr lang="en-US" b="1" dirty="0" smtClean="0"/>
              <a:t> Employee ID-</a:t>
            </a:r>
            <a:r>
              <a:rPr lang="en-US" dirty="0" smtClean="0"/>
              <a:t> Unique identifier for each employee</a:t>
            </a:r>
            <a:endParaRPr lang="en-US" dirty="0"/>
          </a:p>
          <a:p>
            <a:r>
              <a:rPr lang="en-US" b="1" dirty="0" smtClean="0"/>
              <a:t>DEPARTMENT</a:t>
            </a:r>
            <a:r>
              <a:rPr lang="en-US" dirty="0" smtClean="0"/>
              <a:t> - the department the employee belongs to.</a:t>
            </a:r>
          </a:p>
          <a:p>
            <a:r>
              <a:rPr lang="en-US" b="1" dirty="0" smtClean="0"/>
              <a:t>SALARY</a:t>
            </a:r>
            <a:r>
              <a:rPr lang="en-US" dirty="0" smtClean="0"/>
              <a:t> - for confidentiality reasons, salary comes in three tiers: low, medium, high.</a:t>
            </a:r>
          </a:p>
          <a:p>
            <a:r>
              <a:rPr lang="en-US" b="1" dirty="0" smtClean="0"/>
              <a:t>SATISFACTION</a:t>
            </a:r>
            <a:r>
              <a:rPr lang="en-US" dirty="0" smtClean="0"/>
              <a:t> - a measure of employee satisfaction from surveys.</a:t>
            </a:r>
          </a:p>
          <a:p>
            <a:r>
              <a:rPr lang="en-US" b="1" dirty="0" smtClean="0"/>
              <a:t>AVG_HRS_MONTH</a:t>
            </a:r>
            <a:r>
              <a:rPr lang="en-US" dirty="0" smtClean="0"/>
              <a:t>- the average hours the employee worked in a month.</a:t>
            </a:r>
          </a:p>
          <a:p>
            <a:endParaRPr lang="en-IN" dirty="0"/>
          </a:p>
        </p:txBody>
      </p:sp>
    </p:spTree>
    <p:extLst>
      <p:ext uri="{BB962C8B-B14F-4D97-AF65-F5344CB8AC3E}">
        <p14:creationId xmlns="" xmlns:p14="http://schemas.microsoft.com/office/powerpoint/2010/main" val="1514240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solidFill>
                  <a:srgbClr val="00B0F0"/>
                </a:solidFill>
                <a:latin typeface="Arial Black" panose="020B0A04020102020204" pitchFamily="34" charset="0"/>
              </a:rPr>
              <a:t>MODELLING :</a:t>
            </a:r>
            <a:endParaRPr lang="en-IN" sz="5400" b="1" dirty="0">
              <a:solidFill>
                <a:srgbClr val="00B0F0"/>
              </a:solidFill>
              <a:latin typeface="Arial Black" panose="020B0A04020102020204" pitchFamily="34" charset="0"/>
            </a:endParaRPr>
          </a:p>
        </p:txBody>
      </p:sp>
      <p:sp>
        <p:nvSpPr>
          <p:cNvPr id="3" name="Content Placeholder 2"/>
          <p:cNvSpPr>
            <a:spLocks noGrp="1"/>
          </p:cNvSpPr>
          <p:nvPr>
            <p:ph sz="quarter" idx="1"/>
          </p:nvPr>
        </p:nvSpPr>
        <p:spPr/>
        <p:txBody>
          <a:bodyPr/>
          <a:lstStyle/>
          <a:p>
            <a:r>
              <a:rPr lang="en-US" dirty="0" smtClean="0"/>
              <a:t>DATA SET: </a:t>
            </a:r>
            <a:r>
              <a:rPr lang="en-US" dirty="0" err="1" smtClean="0"/>
              <a:t>Kaggle</a:t>
            </a:r>
            <a:r>
              <a:rPr lang="en-US" dirty="0" smtClean="0"/>
              <a:t> , Employee data set </a:t>
            </a:r>
          </a:p>
          <a:p>
            <a:r>
              <a:rPr lang="en-US" dirty="0" smtClean="0"/>
              <a:t>DATA CLEANING: Missing values, Irrelevant</a:t>
            </a:r>
          </a:p>
          <a:p>
            <a:r>
              <a:rPr lang="en-US" dirty="0" smtClean="0"/>
              <a:t>FORMULA: Performance calculation, low, med high.</a:t>
            </a:r>
          </a:p>
          <a:p>
            <a:r>
              <a:rPr lang="en-US" dirty="0" smtClean="0"/>
              <a:t>PIVOT TABLE: summary, business units, gender, employment type, employee id, performance</a:t>
            </a:r>
          </a:p>
          <a:p>
            <a:r>
              <a:rPr lang="en-US" dirty="0" smtClean="0"/>
              <a:t>CHART: Report: slicer</a:t>
            </a:r>
            <a:endParaRPr lang="en-IN" dirty="0"/>
          </a:p>
        </p:txBody>
      </p:sp>
    </p:spTree>
    <p:extLst>
      <p:ext uri="{BB962C8B-B14F-4D97-AF65-F5344CB8AC3E}">
        <p14:creationId xmlns="" xmlns:p14="http://schemas.microsoft.com/office/powerpoint/2010/main" val="5744250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239</TotalTime>
  <Words>430</Words>
  <Application>Microsoft Office PowerPoint</Application>
  <PresentationFormat>On-screen Show (4:3)</PresentationFormat>
  <Paragraphs>53</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Oriel</vt:lpstr>
      <vt:lpstr>Employee performance analysis using excel</vt:lpstr>
      <vt:lpstr>PROJECT  TITTLE</vt:lpstr>
      <vt:lpstr>AGENDA </vt:lpstr>
      <vt:lpstr>PROBLEM STATEMENT</vt:lpstr>
      <vt:lpstr>Project overview</vt:lpstr>
      <vt:lpstr>WHO ARE THE END USER</vt:lpstr>
      <vt:lpstr>OUR SOLUTION AND ITS VALUE PROSITION </vt:lpstr>
      <vt:lpstr>DATA SET DESCRIPTION:</vt:lpstr>
      <vt:lpstr>MODELLING :</vt:lpstr>
      <vt:lpstr>RESULT: </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person analysis using excel</dc:title>
  <dc:creator>admin</dc:creator>
  <cp:lastModifiedBy>admin</cp:lastModifiedBy>
  <cp:revision>30</cp:revision>
  <dcterms:created xsi:type="dcterms:W3CDTF">2024-08-20T05:17:14Z</dcterms:created>
  <dcterms:modified xsi:type="dcterms:W3CDTF">2024-08-23T09:17:26Z</dcterms:modified>
</cp:coreProperties>
</file>