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81" r:id="rId3"/>
    <p:sldId id="257" r:id="rId4"/>
    <p:sldId id="290" r:id="rId5"/>
    <p:sldId id="316" r:id="rId6"/>
    <p:sldId id="319" r:id="rId7"/>
    <p:sldId id="344" r:id="rId8"/>
    <p:sldId id="323" r:id="rId9"/>
    <p:sldId id="295" r:id="rId10"/>
    <p:sldId id="320" r:id="rId11"/>
    <p:sldId id="288" r:id="rId12"/>
    <p:sldId id="282" r:id="rId13"/>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1"/>
    <a:srgbClr val="2B3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434" autoAdjust="0"/>
  </p:normalViewPr>
  <p:slideViewPr>
    <p:cSldViewPr>
      <p:cViewPr varScale="1">
        <p:scale>
          <a:sx n="140" d="100"/>
          <a:sy n="140" d="100"/>
        </p:scale>
        <p:origin x="294" y="102"/>
      </p:cViewPr>
      <p:guideLst>
        <p:guide orient="horz" pos="486"/>
        <p:guide pos="6019"/>
        <p:guide pos="432"/>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8/14/2020</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dirty="0"/>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a:t>
            </a:fld>
            <a:endParaRPr lang="en-US" dirty="0"/>
          </a:p>
        </p:txBody>
      </p:sp>
    </p:spTree>
    <p:extLst>
      <p:ext uri="{BB962C8B-B14F-4D97-AF65-F5344CB8AC3E}">
        <p14:creationId xmlns:p14="http://schemas.microsoft.com/office/powerpoint/2010/main" val="133942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a:t>
            </a:fld>
            <a:endParaRPr lang="en-US" dirty="0"/>
          </a:p>
        </p:txBody>
      </p:sp>
    </p:spTree>
    <p:extLst>
      <p:ext uri="{BB962C8B-B14F-4D97-AF65-F5344CB8AC3E}">
        <p14:creationId xmlns:p14="http://schemas.microsoft.com/office/powerpoint/2010/main" val="340719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r>
              <a:rPr lang="en-US" altLang="en-US" dirty="0" smtClean="0"/>
              <a:t>DCOM: Distributed Component Object Model</a:t>
            </a:r>
          </a:p>
          <a:p>
            <a:pPr>
              <a:defRPr/>
            </a:pPr>
            <a:r>
              <a:rPr lang="en-US" altLang="en-US" dirty="0" smtClean="0"/>
              <a:t>JMS: Java Message Service</a:t>
            </a:r>
          </a:p>
          <a:p>
            <a:pPr>
              <a:defRPr/>
            </a:pPr>
            <a:r>
              <a:rPr lang="en-US" altLang="en-US" dirty="0" smtClean="0"/>
              <a:t>CORBA: Common Object Request Broker Architecture</a:t>
            </a:r>
          </a:p>
          <a:p>
            <a:pPr>
              <a:defRPr/>
            </a:pPr>
            <a:r>
              <a:rPr lang="en-US" altLang="en-US" dirty="0" smtClean="0"/>
              <a:t>TCP: Transmission Control Protocol</a:t>
            </a:r>
            <a:endParaRPr lang="en-US" altLang="en-US" b="0" dirty="0" smtClean="0"/>
          </a:p>
          <a:p>
            <a:pPr>
              <a:defRPr/>
            </a:pPr>
            <a:r>
              <a:rPr lang="pt-BR" sz="1200" b="0" i="0" kern="1200" dirty="0" smtClean="0">
                <a:solidFill>
                  <a:schemeClr val="tx1"/>
                </a:solidFill>
                <a:effectLst/>
                <a:latin typeface="+mn-lt"/>
                <a:ea typeface="+mn-ea"/>
                <a:cs typeface="+mn-cs"/>
              </a:rPr>
              <a:t>SMTP:</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Simple Mail Transfer Protocol</a:t>
            </a:r>
            <a:endParaRPr lang="en-US" altLang="en-US" dirty="0" smtClean="0"/>
          </a:p>
          <a:p>
            <a:pPr>
              <a:defRPr/>
            </a:pPr>
            <a:r>
              <a:rPr lang="en-US" altLang="en-US" dirty="0" smtClean="0"/>
              <a:t>SOAP: Simple Object Access Protocol</a:t>
            </a:r>
          </a:p>
          <a:p>
            <a:pPr>
              <a:defRPr/>
            </a:pPr>
            <a:r>
              <a:rPr lang="en-US" altLang="en-US" dirty="0" smtClean="0"/>
              <a:t>REST: Representational State Transfer</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778161-ADA5-4974-B052-C34DC9DC7A1A}" type="slidenum">
              <a:rPr lang="en-US" altLang="en-US">
                <a:solidFill>
                  <a:prstClr val="black"/>
                </a:solidFill>
              </a:rPr>
              <a:pPr>
                <a:spcBef>
                  <a:spcPct val="0"/>
                </a:spcBef>
              </a:pPr>
              <a:t>3</a:t>
            </a:fld>
            <a:endParaRPr lang="en-US" altLang="en-US" dirty="0">
              <a:solidFill>
                <a:prstClr val="black"/>
              </a:solidFill>
            </a:endParaRPr>
          </a:p>
        </p:txBody>
      </p:sp>
    </p:spTree>
    <p:extLst>
      <p:ext uri="{BB962C8B-B14F-4D97-AF65-F5344CB8AC3E}">
        <p14:creationId xmlns:p14="http://schemas.microsoft.com/office/powerpoint/2010/main" val="1146368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endParaRPr lang="en-US" altLang="en-US" dirty="0"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778161-ADA5-4974-B052-C34DC9DC7A1A}" type="slidenum">
              <a:rPr lang="en-US" altLang="en-US">
                <a:solidFill>
                  <a:prstClr val="black"/>
                </a:solidFill>
              </a:rPr>
              <a:pPr>
                <a:spcBef>
                  <a:spcPct val="0"/>
                </a:spcBef>
              </a:pPr>
              <a:t>4</a:t>
            </a:fld>
            <a:endParaRPr lang="en-US" altLang="en-US" dirty="0">
              <a:solidFill>
                <a:prstClr val="black"/>
              </a:solidFill>
            </a:endParaRPr>
          </a:p>
        </p:txBody>
      </p:sp>
    </p:spTree>
    <p:extLst>
      <p:ext uri="{BB962C8B-B14F-4D97-AF65-F5344CB8AC3E}">
        <p14:creationId xmlns:p14="http://schemas.microsoft.com/office/powerpoint/2010/main" val="26853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5</a:t>
            </a:fld>
            <a:endParaRPr lang="en-US" dirty="0"/>
          </a:p>
        </p:txBody>
      </p:sp>
    </p:spTree>
    <p:extLst>
      <p:ext uri="{BB962C8B-B14F-4D97-AF65-F5344CB8AC3E}">
        <p14:creationId xmlns:p14="http://schemas.microsoft.com/office/powerpoint/2010/main" val="370716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6</a:t>
            </a:fld>
            <a:endParaRPr lang="en-US" dirty="0"/>
          </a:p>
        </p:txBody>
      </p:sp>
    </p:spTree>
    <p:extLst>
      <p:ext uri="{BB962C8B-B14F-4D97-AF65-F5344CB8AC3E}">
        <p14:creationId xmlns:p14="http://schemas.microsoft.com/office/powerpoint/2010/main" val="2307033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It is a collection of services.</a:t>
            </a:r>
          </a:p>
          <a:p>
            <a:r>
              <a:rPr lang="en-US" altLang="en-US" dirty="0" smtClean="0"/>
              <a:t>SOA is an architectural solution for integrating diverse systems by providing an architectural style that promotes loose coupling and reuse.</a:t>
            </a:r>
          </a:p>
          <a:p>
            <a:endParaRPr lang="en-US" altLang="en-US" dirty="0" smtClean="0"/>
          </a:p>
          <a:p>
            <a:r>
              <a:rPr lang="en-US" altLang="en-US" dirty="0" smtClean="0"/>
              <a:t>To explain this, let us consider one example of telecom domain which has multiple diverse systems and how SOA integrated all of these diverse systems together.</a:t>
            </a:r>
          </a:p>
          <a:p>
            <a:r>
              <a:rPr lang="en-US" altLang="en-US" dirty="0" smtClean="0"/>
              <a:t>End users are connected with front end applications like Call Center, Web Portal, IVR and Mobile portal. These applications are connected internal processes related to applications like Customer Service Activation, Customer </a:t>
            </a:r>
            <a:r>
              <a:rPr lang="en-US" altLang="en-US" dirty="0" err="1" smtClean="0"/>
              <a:t>Loyality</a:t>
            </a:r>
            <a:r>
              <a:rPr lang="en-US" altLang="en-US" dirty="0" smtClean="0"/>
              <a:t> and Retention, Order Management and Business 2 Business processes.</a:t>
            </a:r>
          </a:p>
          <a:p>
            <a:r>
              <a:rPr lang="en-US" altLang="en-US" dirty="0" smtClean="0"/>
              <a:t>These processes are internally using the exposed services like Prepaid services, Postpaid services, Customer Management Services and common services.</a:t>
            </a:r>
          </a:p>
          <a:p>
            <a:r>
              <a:rPr lang="en-US" altLang="en-US" dirty="0" smtClean="0"/>
              <a:t>These service layer is connected to ESB (Enterprise Service Bus) which acts like a Postman.  Each service simply communicates with the ESB, which handles transforming and routing the messages to their appropriate destinations.</a:t>
            </a:r>
          </a:p>
          <a:p>
            <a:endParaRPr lang="en-US" altLang="en-US" dirty="0" smtClean="0"/>
          </a:p>
          <a:p>
            <a:r>
              <a:rPr lang="en-US" altLang="en-US" dirty="0" smtClean="0"/>
              <a:t>Business to Business:</a:t>
            </a:r>
          </a:p>
          <a:p>
            <a:r>
              <a:rPr lang="en-US" altLang="en-US" dirty="0" smtClean="0"/>
              <a:t>B2B is shorthand for business to business. The products and services of the business are marketed to other businesses. Examples include advertising agencies, web hosting and graphic design services, office furniture manufacturers and landlords who lease office and retail space.</a:t>
            </a:r>
          </a:p>
          <a:p>
            <a:endParaRPr lang="en-US" altLang="en-US" dirty="0" smtClean="0"/>
          </a:p>
          <a:p>
            <a:r>
              <a:rPr lang="en-US" altLang="en-US" dirty="0" smtClean="0"/>
              <a:t>Business to Consumer:</a:t>
            </a:r>
          </a:p>
          <a:p>
            <a:r>
              <a:rPr lang="en-US" altLang="en-US" dirty="0" smtClean="0"/>
              <a:t>The final customer is the consumer with a B2C business. Housecleaning services, restaurants and retail stores are examples of B2C companies. </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2C5BDA-D9D7-4FC6-84BC-CA27C9298D45}" type="slidenum">
              <a:rPr lang="en-US" altLang="en-US"/>
              <a:pPr>
                <a:spcBef>
                  <a:spcPct val="0"/>
                </a:spcBef>
              </a:pPr>
              <a:t>7</a:t>
            </a:fld>
            <a:endParaRPr lang="en-US" altLang="en-US" dirty="0"/>
          </a:p>
        </p:txBody>
      </p:sp>
    </p:spTree>
    <p:extLst>
      <p:ext uri="{BB962C8B-B14F-4D97-AF65-F5344CB8AC3E}">
        <p14:creationId xmlns:p14="http://schemas.microsoft.com/office/powerpoint/2010/main" val="3940138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2C5BDA-D9D7-4FC6-84BC-CA27C9298D45}" type="slidenum">
              <a:rPr lang="en-US" altLang="en-US"/>
              <a:pPr>
                <a:spcBef>
                  <a:spcPct val="0"/>
                </a:spcBef>
              </a:pPr>
              <a:t>8</a:t>
            </a:fld>
            <a:endParaRPr lang="en-US" altLang="en-US" dirty="0"/>
          </a:p>
        </p:txBody>
      </p:sp>
    </p:spTree>
    <p:extLst>
      <p:ext uri="{BB962C8B-B14F-4D97-AF65-F5344CB8AC3E}">
        <p14:creationId xmlns:p14="http://schemas.microsoft.com/office/powerpoint/2010/main" val="22054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2C5BDA-D9D7-4FC6-84BC-CA27C9298D45}" type="slidenum">
              <a:rPr lang="en-US" altLang="en-US"/>
              <a:pPr>
                <a:spcBef>
                  <a:spcPct val="0"/>
                </a:spcBef>
              </a:pPr>
              <a:t>9</a:t>
            </a:fld>
            <a:endParaRPr lang="en-US" altLang="en-US" dirty="0"/>
          </a:p>
        </p:txBody>
      </p:sp>
    </p:spTree>
    <p:extLst>
      <p:ext uri="{BB962C8B-B14F-4D97-AF65-F5344CB8AC3E}">
        <p14:creationId xmlns:p14="http://schemas.microsoft.com/office/powerpoint/2010/main" val="810915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6884" t="1053" r="2460"/>
          <a:stretch/>
        </p:blipFill>
        <p:spPr>
          <a:xfrm>
            <a:off x="0" y="1"/>
            <a:ext cx="10058400" cy="5677761"/>
          </a:xfrm>
          <a:prstGeom prst="rect">
            <a:avLst/>
          </a:prstGeom>
        </p:spPr>
      </p:pic>
      <p:sp>
        <p:nvSpPr>
          <p:cNvPr id="17" name="Rectangle 16"/>
          <p:cNvSpPr/>
          <p:nvPr userDrawn="1"/>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8/14/2020</a:t>
            </a:fld>
            <a:endParaRPr lang="en-US" dirty="0"/>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8/14/2020</a:t>
            </a:fld>
            <a:endParaRPr lang="en-US" dirty="0"/>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Slide / Content / Bullet Slide">
    <p:spTree>
      <p:nvGrpSpPr>
        <p:cNvPr id="1" name=""/>
        <p:cNvGrpSpPr/>
        <p:nvPr/>
      </p:nvGrpSpPr>
      <p:grpSpPr>
        <a:xfrm>
          <a:off x="0" y="0"/>
          <a:ext cx="0" cy="0"/>
          <a:chOff x="0" y="0"/>
          <a:chExt cx="0" cy="0"/>
        </a:xfrm>
      </p:grpSpPr>
      <p:sp>
        <p:nvSpPr>
          <p:cNvPr id="13" name="Title 1"/>
          <p:cNvSpPr>
            <a:spLocks noGrp="1"/>
          </p:cNvSpPr>
          <p:nvPr>
            <p:ph type="title"/>
          </p:nvPr>
        </p:nvSpPr>
        <p:spPr>
          <a:xfrm>
            <a:off x="1823923" y="659954"/>
            <a:ext cx="7983017" cy="467584"/>
          </a:xfrm>
          <a:prstGeom prst="rect">
            <a:avLst/>
          </a:prstGeom>
        </p:spPr>
        <p:txBody>
          <a:bodyPr/>
          <a:lstStyle>
            <a:lvl1pPr algn="l">
              <a:defRPr sz="2063"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810233" y="1420886"/>
            <a:ext cx="7996707" cy="2980794"/>
          </a:xfrm>
          <a:prstGeom prst="rect">
            <a:avLst/>
          </a:prstGeom>
        </p:spPr>
        <p:txBody>
          <a:bodyPr/>
          <a:lstStyle>
            <a:lvl1pPr marL="188641" indent="-188641">
              <a:buFont typeface="Arial" pitchFamily="34" charset="0"/>
              <a:buNone/>
              <a:defRPr sz="1403">
                <a:solidFill>
                  <a:schemeClr val="tx1">
                    <a:lumMod val="75000"/>
                    <a:lumOff val="25000"/>
                  </a:schemeClr>
                </a:solidFill>
                <a:latin typeface="Arial" pitchFamily="34" charset="0"/>
                <a:cs typeface="Arial" pitchFamily="34" charset="0"/>
              </a:defRPr>
            </a:lvl1pPr>
            <a:lvl2pPr marL="377281" indent="0">
              <a:buNone/>
              <a:defRPr sz="990"/>
            </a:lvl2pPr>
            <a:lvl3pPr marL="754563" indent="0">
              <a:buNone/>
              <a:defRPr sz="825"/>
            </a:lvl3pPr>
            <a:lvl4pPr marL="1131844" indent="0">
              <a:buNone/>
              <a:defRPr sz="743"/>
            </a:lvl4pPr>
            <a:lvl5pPr marL="1509126" indent="0">
              <a:buNone/>
              <a:defRPr sz="743"/>
            </a:lvl5pPr>
            <a:lvl6pPr marL="1886407" indent="0">
              <a:buNone/>
              <a:defRPr sz="743"/>
            </a:lvl6pPr>
            <a:lvl7pPr marL="2263689" indent="0">
              <a:buNone/>
              <a:defRPr sz="743"/>
            </a:lvl7pPr>
            <a:lvl8pPr marL="2640970" indent="0">
              <a:buNone/>
              <a:defRPr sz="743"/>
            </a:lvl8pPr>
            <a:lvl9pPr marL="3018252" indent="0">
              <a:buNone/>
              <a:defRPr sz="743"/>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smtClean="0"/>
            </a:lvl1pPr>
          </a:lstStyle>
          <a:p>
            <a:pPr>
              <a:defRPr/>
            </a:pPr>
            <a:fld id="{60077475-BD96-4707-AAD2-E23E52982EF0}" type="slidenum">
              <a:rPr lang="en-US" altLang="en-US"/>
              <a:pPr>
                <a:defRPr/>
              </a:pPr>
              <a:t>‹#›</a:t>
            </a:fld>
            <a:endParaRPr lang="en-US" altLang="en-US" dirty="0"/>
          </a:p>
        </p:txBody>
      </p:sp>
    </p:spTree>
    <p:extLst>
      <p:ext uri="{BB962C8B-B14F-4D97-AF65-F5344CB8AC3E}">
        <p14:creationId xmlns:p14="http://schemas.microsoft.com/office/powerpoint/2010/main" val="3730543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rvices">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0" y="227013"/>
            <a:ext cx="9051925" cy="942975"/>
          </a:xfrm>
          <a:prstGeom prst="rect">
            <a:avLst/>
          </a:prstGeom>
        </p:spPr>
        <p:txBody>
          <a:bodyPr vert="horz" lIns="91440" tIns="45720" rIns="91440" bIns="45720" rtlCol="0" anchor="ctr">
            <a:normAutofit/>
          </a:bodyPr>
          <a:lstStyle>
            <a:lvl1pPr>
              <a:defRPr/>
            </a:lvl1pPr>
          </a:lstStyle>
          <a:p>
            <a:r>
              <a:rPr lang="en-US" sz="1000" dirty="0" smtClean="0"/>
              <a:t>Services</a:t>
            </a:r>
            <a:endParaRPr lang="en-US" sz="1000"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2"/>
            <a:ext cx="10058400" cy="5192712"/>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2015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670802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3763202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3316650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2707543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1048159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132486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12956"/>
            <a:ext cx="9372600" cy="411763"/>
          </a:xfrm>
          <a:prstGeom prst="rect">
            <a:avLst/>
          </a:prstGeom>
          <a:solidFill>
            <a:srgbClr val="00B8F1"/>
          </a:solidFill>
        </p:spPr>
        <p:txBody>
          <a:bodyPr lIns="100557" tIns="50278" rIns="100557" bIns="50278" anchor="ctr"/>
          <a:lstStyle>
            <a:lvl1pPr algn="l">
              <a:defRPr sz="2000" b="1">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713807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225486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1744326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2450126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4269177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3026892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8/14/2020</a:t>
            </a:fld>
            <a:endParaRPr lang="en-US" dirty="0"/>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1701819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8/14/2020</a:t>
            </a:fld>
            <a:endParaRPr lang="en-US" dirty="0"/>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29294984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8/14/2020</a:t>
            </a:fld>
            <a:endParaRPr lang="en-US" dirty="0"/>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8/14/2020</a:t>
            </a:fld>
            <a:endParaRPr lang="en-US" dirty="0"/>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8/14/2020</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8/14/2020</a:t>
            </a:fld>
            <a:endParaRPr lang="en-US" dirty="0"/>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dirty="0"/>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8/14/2020</a:t>
            </a:fld>
            <a:endParaRPr lang="en-US" dirty="0"/>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685800" y="488031"/>
            <a:ext cx="9372601" cy="436688"/>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51" name="Picture 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800974" y="156343"/>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0" y="484272"/>
            <a:ext cx="685800" cy="4404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Lst>
  <p:timing>
    <p:tnLst>
      <p:par>
        <p:cTn id="1" dur="indefinite" restart="never" nodeType="tmRoot"/>
      </p:par>
    </p:tnLst>
  </p:timing>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8/14/2020</a:t>
            </a:fld>
            <a:endParaRPr lang="en-US" dirty="0"/>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dirty="0"/>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597" b="24579"/>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dirty="0"/>
          </a:p>
        </p:txBody>
      </p:sp>
      <p:sp>
        <p:nvSpPr>
          <p:cNvPr id="7" name="Rectangle 6"/>
          <p:cNvSpPr/>
          <p:nvPr/>
        </p:nvSpPr>
        <p:spPr>
          <a:xfrm>
            <a:off x="0" y="467519"/>
            <a:ext cx="10058400" cy="5191919"/>
          </a:xfrm>
          <a:prstGeom prst="rect">
            <a:avLst/>
          </a:prstGeom>
          <a:solidFill>
            <a:srgbClr val="39617A">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848749"/>
            <a:ext cx="5562601" cy="142877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5029200" y="2848749"/>
            <a:ext cx="990600" cy="361970"/>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8"/>
          <p:cNvSpPr txBox="1">
            <a:spLocks/>
          </p:cNvSpPr>
          <p:nvPr/>
        </p:nvSpPr>
        <p:spPr>
          <a:xfrm>
            <a:off x="0" y="2829719"/>
            <a:ext cx="6096000" cy="1447800"/>
          </a:xfrm>
          <a:prstGeom prst="rect">
            <a:avLst/>
          </a:prstGeom>
        </p:spPr>
        <p:txBody>
          <a:bodyPr lIns="100557" tIns="50278" rIns="100557" bIns="50278" anchor="t">
            <a:normAutofit fontScale="92500"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r>
              <a:rPr lang="en-US" sz="2800" b="1" dirty="0" smtClean="0">
                <a:solidFill>
                  <a:srgbClr val="2B3B4B"/>
                </a:solidFill>
                <a:ea typeface="Tahoma" panose="020B0604030504040204" pitchFamily="34" charset="0"/>
                <a:cs typeface="Tahoma" panose="020B0604030504040204" pitchFamily="34" charset="0"/>
              </a:rPr>
              <a:t>End to End Automation via Cypress</a:t>
            </a:r>
          </a:p>
          <a:p>
            <a:pPr algn="l">
              <a:lnSpc>
                <a:spcPct val="150000"/>
              </a:lnSpc>
            </a:pPr>
            <a:r>
              <a:rPr lang="en-US" sz="2400" dirty="0" smtClean="0">
                <a:solidFill>
                  <a:srgbClr val="2B3B4B"/>
                </a:solidFill>
                <a:latin typeface="+mn-lt"/>
                <a:ea typeface="Tahoma" panose="020B0604030504040204" pitchFamily="34" charset="0"/>
                <a:cs typeface="Tahoma" panose="020B0604030504040204" pitchFamily="34" charset="0"/>
              </a:rPr>
              <a:t>Presented by: Akshay Sharma</a:t>
            </a:r>
          </a:p>
          <a:p>
            <a:pPr algn="l">
              <a:lnSpc>
                <a:spcPct val="150000"/>
              </a:lnSpc>
            </a:pPr>
            <a:r>
              <a:rPr lang="en-US" sz="2400" dirty="0" smtClean="0">
                <a:solidFill>
                  <a:srgbClr val="2B3B4B"/>
                </a:solidFill>
                <a:latin typeface="+mn-lt"/>
                <a:ea typeface="Tahoma" panose="020B0604030504040204" pitchFamily="34" charset="0"/>
                <a:cs typeface="Tahoma" panose="020B0604030504040204" pitchFamily="34" charset="0"/>
              </a:rPr>
              <a:t>Authored by: Automation Technology Group</a:t>
            </a:r>
            <a:endParaRPr lang="en-US" sz="2400" dirty="0">
              <a:solidFill>
                <a:srgbClr val="2B3B4B"/>
              </a:solidFill>
              <a:latin typeface="+mn-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450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95636"/>
            <a:ext cx="10055942" cy="5176502"/>
          </a:xfrm>
          <a:prstGeom prst="rect">
            <a:avLst/>
          </a:prstGeom>
        </p:spPr>
      </p:pic>
      <p:sp>
        <p:nvSpPr>
          <p:cNvPr id="9"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2" name="TextBox 11"/>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99" y="1631179"/>
            <a:ext cx="3677821" cy="1122340"/>
          </a:xfrm>
          <a:prstGeom prst="rect">
            <a:avLst/>
          </a:prstGeom>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726846"/>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95499" y="3210719"/>
            <a:ext cx="3670322" cy="430887"/>
          </a:xfrm>
          <a:prstGeom prst="rect">
            <a:avLst/>
          </a:prstGeom>
          <a:solidFill>
            <a:schemeClr val="bg1"/>
          </a:solidFill>
        </p:spPr>
        <p:txBody>
          <a:bodyPr wrap="square" rtlCol="0">
            <a:spAutoFit/>
          </a:bodyPr>
          <a:lstStyle/>
          <a:p>
            <a:r>
              <a:rPr lang="en-US" sz="2200" dirty="0" smtClean="0">
                <a:solidFill>
                  <a:schemeClr val="bg1">
                    <a:lumMod val="50000"/>
                  </a:schemeClr>
                </a:solidFill>
              </a:rPr>
              <a:t> CYB_SOATesting@cybage.com</a:t>
            </a:r>
            <a:endParaRPr lang="en-US" sz="2200" dirty="0">
              <a:solidFill>
                <a:schemeClr val="bg1">
                  <a:lumMod val="50000"/>
                </a:schemeClr>
              </a:solidFill>
            </a:endParaRP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9053" y="3286919"/>
            <a:ext cx="493947"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42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94872"/>
            <a:ext cx="675278" cy="299771"/>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txBox="1">
            <a:spLocks/>
          </p:cNvSpPr>
          <p:nvPr/>
        </p:nvSpPr>
        <p:spPr>
          <a:xfrm>
            <a:off x="675278" y="555977"/>
            <a:ext cx="4049122" cy="515427"/>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6597" b="24579"/>
          <a:stretch/>
        </p:blipFill>
        <p:spPr>
          <a:xfrm>
            <a:off x="0" y="327379"/>
            <a:ext cx="10058400" cy="5853142"/>
          </a:xfrm>
          <a:prstGeom prst="rect">
            <a:avLst/>
          </a:prstGeom>
        </p:spPr>
      </p:pic>
      <p:sp>
        <p:nvSpPr>
          <p:cNvPr id="6" name="Slide Number Placeholder 5"/>
          <p:cNvSpPr txBox="1">
            <a:spLocks/>
          </p:cNvSpPr>
          <p:nvPr/>
        </p:nvSpPr>
        <p:spPr>
          <a:xfrm>
            <a:off x="9555162" y="5105320"/>
            <a:ext cx="419417" cy="339687"/>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11</a:t>
            </a:fld>
            <a:endParaRPr lang="en-US" dirty="0"/>
          </a:p>
        </p:txBody>
      </p:sp>
      <p:sp>
        <p:nvSpPr>
          <p:cNvPr id="7" name="Rectangle 6"/>
          <p:cNvSpPr/>
          <p:nvPr/>
        </p:nvSpPr>
        <p:spPr>
          <a:xfrm>
            <a:off x="0" y="327379"/>
            <a:ext cx="10058400" cy="5853142"/>
          </a:xfrm>
          <a:prstGeom prst="rect">
            <a:avLst/>
          </a:prstGeom>
          <a:solidFill>
            <a:srgbClr val="39617A">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104740"/>
            <a:ext cx="5532120" cy="124897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2" name="Rectangle 11"/>
          <p:cNvSpPr/>
          <p:nvPr/>
        </p:nvSpPr>
        <p:spPr>
          <a:xfrm>
            <a:off x="8724424" y="4973123"/>
            <a:ext cx="190976" cy="19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9217343" y="4973122"/>
            <a:ext cx="190976" cy="227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280" y="4951258"/>
            <a:ext cx="705485" cy="251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5291138" y="3104740"/>
            <a:ext cx="481965" cy="21247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8"/>
          <p:cNvSpPr txBox="1">
            <a:spLocks/>
          </p:cNvSpPr>
          <p:nvPr/>
        </p:nvSpPr>
        <p:spPr>
          <a:xfrm>
            <a:off x="3048000" y="3127707"/>
            <a:ext cx="2209800" cy="1116759"/>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600" dirty="0" smtClean="0">
                <a:solidFill>
                  <a:srgbClr val="2B3B4B"/>
                </a:solidFill>
                <a:ea typeface="Tahoma" panose="020B0604030504040204" pitchFamily="34" charset="0"/>
                <a:cs typeface="Tahoma" panose="020B0604030504040204" pitchFamily="34" charset="0"/>
              </a:rPr>
              <a:t>Thank You!</a:t>
            </a:r>
          </a:p>
        </p:txBody>
      </p:sp>
      <p:sp>
        <p:nvSpPr>
          <p:cNvPr id="17" name="Footer Placeholder 3"/>
          <p:cNvSpPr txBox="1">
            <a:spLocks noGrp="1"/>
          </p:cNvSpPr>
          <p:nvPr/>
        </p:nvSpPr>
        <p:spPr bwMode="auto">
          <a:xfrm>
            <a:off x="533400" y="5176200"/>
            <a:ext cx="5029200" cy="226642"/>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8" name="TextBox 17"/>
          <p:cNvSpPr txBox="1"/>
          <p:nvPr/>
        </p:nvSpPr>
        <p:spPr>
          <a:xfrm>
            <a:off x="8465821" y="5149843"/>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48259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1491178" y="1610519"/>
            <a:ext cx="40714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200" dirty="0" smtClean="0"/>
              <a:t>Introduction </a:t>
            </a:r>
            <a:r>
              <a:rPr lang="en-US" sz="2200" dirty="0"/>
              <a:t>to </a:t>
            </a:r>
            <a:r>
              <a:rPr lang="en-US" sz="2200" dirty="0" smtClean="0"/>
              <a:t>Cypress</a:t>
            </a:r>
          </a:p>
        </p:txBody>
      </p:sp>
      <p:grpSp>
        <p:nvGrpSpPr>
          <p:cNvPr id="23" name="Group 4"/>
          <p:cNvGrpSpPr>
            <a:grpSpLocks noChangeAspect="1"/>
          </p:cNvGrpSpPr>
          <p:nvPr/>
        </p:nvGrpSpPr>
        <p:grpSpPr bwMode="auto">
          <a:xfrm>
            <a:off x="939388" y="2757819"/>
            <a:ext cx="388382" cy="376700"/>
            <a:chOff x="1965" y="1494"/>
            <a:chExt cx="133" cy="129"/>
          </a:xfrm>
          <a:solidFill>
            <a:srgbClr val="00B8F1"/>
          </a:solidFill>
        </p:grpSpPr>
        <p:sp>
          <p:nvSpPr>
            <p:cNvPr id="24" name="Freeform 5"/>
            <p:cNvSpPr>
              <a:spLocks noEditPoints="1"/>
            </p:cNvSpPr>
            <p:nvPr/>
          </p:nvSpPr>
          <p:spPr bwMode="auto">
            <a:xfrm>
              <a:off x="2021" y="1494"/>
              <a:ext cx="77" cy="129"/>
            </a:xfrm>
            <a:custGeom>
              <a:avLst/>
              <a:gdLst>
                <a:gd name="T0" fmla="*/ 394 w 960"/>
                <a:gd name="T1" fmla="*/ 1575 h 1613"/>
                <a:gd name="T2" fmla="*/ 470 w 960"/>
                <a:gd name="T3" fmla="*/ 1610 h 1613"/>
                <a:gd name="T4" fmla="*/ 552 w 960"/>
                <a:gd name="T5" fmla="*/ 1590 h 1613"/>
                <a:gd name="T6" fmla="*/ 570 w 960"/>
                <a:gd name="T7" fmla="*/ 1575 h 1613"/>
                <a:gd name="T8" fmla="*/ 911 w 960"/>
                <a:gd name="T9" fmla="*/ 1234 h 1613"/>
                <a:gd name="T10" fmla="*/ 911 w 960"/>
                <a:gd name="T11" fmla="*/ 1057 h 1613"/>
                <a:gd name="T12" fmla="*/ 734 w 960"/>
                <a:gd name="T13" fmla="*/ 1057 h 1613"/>
                <a:gd name="T14" fmla="*/ 606 w 960"/>
                <a:gd name="T15" fmla="*/ 1185 h 1613"/>
                <a:gd name="T16" fmla="*/ 606 w 960"/>
                <a:gd name="T17" fmla="*/ 125 h 1613"/>
                <a:gd name="T18" fmla="*/ 482 w 960"/>
                <a:gd name="T19" fmla="*/ 0 h 1613"/>
                <a:gd name="T20" fmla="*/ 357 w 960"/>
                <a:gd name="T21" fmla="*/ 125 h 1613"/>
                <a:gd name="T22" fmla="*/ 357 w 960"/>
                <a:gd name="T23" fmla="*/ 1185 h 1613"/>
                <a:gd name="T24" fmla="*/ 226 w 960"/>
                <a:gd name="T25" fmla="*/ 1054 h 1613"/>
                <a:gd name="T26" fmla="*/ 49 w 960"/>
                <a:gd name="T27" fmla="*/ 1054 h 1613"/>
                <a:gd name="T28" fmla="*/ 49 w 960"/>
                <a:gd name="T29" fmla="*/ 1230 h 1613"/>
                <a:gd name="T30" fmla="*/ 393 w 960"/>
                <a:gd name="T31" fmla="*/ 1575 h 1613"/>
                <a:gd name="T32" fmla="*/ 394 w 960"/>
                <a:gd name="T33" fmla="*/ 1575 h 1613"/>
                <a:gd name="T34" fmla="*/ 394 w 960"/>
                <a:gd name="T35" fmla="*/ 1575 h 1613"/>
                <a:gd name="T36" fmla="*/ 394 w 960"/>
                <a:gd name="T37" fmla="*/ 1575 h 1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0" h="1613">
                  <a:moveTo>
                    <a:pt x="394" y="1575"/>
                  </a:moveTo>
                  <a:cubicBezTo>
                    <a:pt x="414" y="1595"/>
                    <a:pt x="442" y="1608"/>
                    <a:pt x="470" y="1610"/>
                  </a:cubicBezTo>
                  <a:cubicBezTo>
                    <a:pt x="498" y="1613"/>
                    <a:pt x="528" y="1606"/>
                    <a:pt x="552" y="1590"/>
                  </a:cubicBezTo>
                  <a:cubicBezTo>
                    <a:pt x="558" y="1585"/>
                    <a:pt x="564" y="1580"/>
                    <a:pt x="570" y="1575"/>
                  </a:cubicBezTo>
                  <a:cubicBezTo>
                    <a:pt x="911" y="1234"/>
                    <a:pt x="911" y="1234"/>
                    <a:pt x="911" y="1234"/>
                  </a:cubicBezTo>
                  <a:cubicBezTo>
                    <a:pt x="960" y="1185"/>
                    <a:pt x="960" y="1106"/>
                    <a:pt x="911" y="1057"/>
                  </a:cubicBezTo>
                  <a:cubicBezTo>
                    <a:pt x="862" y="1008"/>
                    <a:pt x="783" y="1008"/>
                    <a:pt x="734" y="1057"/>
                  </a:cubicBezTo>
                  <a:cubicBezTo>
                    <a:pt x="606" y="1185"/>
                    <a:pt x="606" y="1185"/>
                    <a:pt x="606" y="1185"/>
                  </a:cubicBezTo>
                  <a:cubicBezTo>
                    <a:pt x="606" y="125"/>
                    <a:pt x="606" y="125"/>
                    <a:pt x="606" y="125"/>
                  </a:cubicBezTo>
                  <a:cubicBezTo>
                    <a:pt x="606" y="56"/>
                    <a:pt x="551" y="0"/>
                    <a:pt x="482" y="0"/>
                  </a:cubicBezTo>
                  <a:cubicBezTo>
                    <a:pt x="413" y="0"/>
                    <a:pt x="357" y="56"/>
                    <a:pt x="357" y="125"/>
                  </a:cubicBezTo>
                  <a:cubicBezTo>
                    <a:pt x="357" y="1185"/>
                    <a:pt x="357" y="1185"/>
                    <a:pt x="357" y="1185"/>
                  </a:cubicBezTo>
                  <a:cubicBezTo>
                    <a:pt x="226" y="1054"/>
                    <a:pt x="226" y="1054"/>
                    <a:pt x="226" y="1054"/>
                  </a:cubicBezTo>
                  <a:cubicBezTo>
                    <a:pt x="177" y="1005"/>
                    <a:pt x="98" y="1005"/>
                    <a:pt x="49" y="1054"/>
                  </a:cubicBezTo>
                  <a:cubicBezTo>
                    <a:pt x="0" y="1102"/>
                    <a:pt x="0" y="1181"/>
                    <a:pt x="49" y="1230"/>
                  </a:cubicBezTo>
                  <a:cubicBezTo>
                    <a:pt x="393" y="1575"/>
                    <a:pt x="393" y="1575"/>
                    <a:pt x="393" y="1575"/>
                  </a:cubicBezTo>
                  <a:cubicBezTo>
                    <a:pt x="394" y="1574"/>
                    <a:pt x="394" y="1575"/>
                    <a:pt x="394" y="1575"/>
                  </a:cubicBezTo>
                  <a:close/>
                  <a:moveTo>
                    <a:pt x="394" y="1575"/>
                  </a:moveTo>
                  <a:cubicBezTo>
                    <a:pt x="394" y="1575"/>
                    <a:pt x="394" y="1575"/>
                    <a:pt x="394" y="15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6"/>
            <p:cNvSpPr>
              <a:spLocks noEditPoints="1"/>
            </p:cNvSpPr>
            <p:nvPr/>
          </p:nvSpPr>
          <p:spPr bwMode="auto">
            <a:xfrm>
              <a:off x="1965" y="1494"/>
              <a:ext cx="77" cy="129"/>
            </a:xfrm>
            <a:custGeom>
              <a:avLst/>
              <a:gdLst>
                <a:gd name="T0" fmla="*/ 137 w 959"/>
                <a:gd name="T1" fmla="*/ 601 h 1618"/>
                <a:gd name="T2" fmla="*/ 225 w 959"/>
                <a:gd name="T3" fmla="*/ 565 h 1618"/>
                <a:gd name="T4" fmla="*/ 356 w 959"/>
                <a:gd name="T5" fmla="*/ 433 h 1618"/>
                <a:gd name="T6" fmla="*/ 356 w 959"/>
                <a:gd name="T7" fmla="*/ 1493 h 1618"/>
                <a:gd name="T8" fmla="*/ 481 w 959"/>
                <a:gd name="T9" fmla="*/ 1618 h 1618"/>
                <a:gd name="T10" fmla="*/ 606 w 959"/>
                <a:gd name="T11" fmla="*/ 1493 h 1618"/>
                <a:gd name="T12" fmla="*/ 606 w 959"/>
                <a:gd name="T13" fmla="*/ 433 h 1618"/>
                <a:gd name="T14" fmla="*/ 734 w 959"/>
                <a:gd name="T15" fmla="*/ 561 h 1618"/>
                <a:gd name="T16" fmla="*/ 822 w 959"/>
                <a:gd name="T17" fmla="*/ 598 h 1618"/>
                <a:gd name="T18" fmla="*/ 910 w 959"/>
                <a:gd name="T19" fmla="*/ 561 h 1618"/>
                <a:gd name="T20" fmla="*/ 910 w 959"/>
                <a:gd name="T21" fmla="*/ 385 h 1618"/>
                <a:gd name="T22" fmla="*/ 883 w 959"/>
                <a:gd name="T23" fmla="*/ 358 h 1618"/>
                <a:gd name="T24" fmla="*/ 816 w 959"/>
                <a:gd name="T25" fmla="*/ 291 h 1618"/>
                <a:gd name="T26" fmla="*/ 731 w 959"/>
                <a:gd name="T27" fmla="*/ 206 h 1618"/>
                <a:gd name="T28" fmla="*/ 646 w 959"/>
                <a:gd name="T29" fmla="*/ 121 h 1618"/>
                <a:gd name="T30" fmla="*/ 563 w 959"/>
                <a:gd name="T31" fmla="*/ 41 h 1618"/>
                <a:gd name="T32" fmla="*/ 454 w 959"/>
                <a:gd name="T33" fmla="*/ 10 h 1618"/>
                <a:gd name="T34" fmla="*/ 423 w 959"/>
                <a:gd name="T35" fmla="*/ 21 h 1618"/>
                <a:gd name="T36" fmla="*/ 351 w 959"/>
                <a:gd name="T37" fmla="*/ 85 h 1618"/>
                <a:gd name="T38" fmla="*/ 269 w 959"/>
                <a:gd name="T39" fmla="*/ 167 h 1618"/>
                <a:gd name="T40" fmla="*/ 172 w 959"/>
                <a:gd name="T41" fmla="*/ 265 h 1618"/>
                <a:gd name="T42" fmla="*/ 89 w 959"/>
                <a:gd name="T43" fmla="*/ 348 h 1618"/>
                <a:gd name="T44" fmla="*/ 49 w 959"/>
                <a:gd name="T45" fmla="*/ 387 h 1618"/>
                <a:gd name="T46" fmla="*/ 49 w 959"/>
                <a:gd name="T47" fmla="*/ 388 h 1618"/>
                <a:gd name="T48" fmla="*/ 49 w 959"/>
                <a:gd name="T49" fmla="*/ 565 h 1618"/>
                <a:gd name="T50" fmla="*/ 137 w 959"/>
                <a:gd name="T51" fmla="*/ 601 h 1618"/>
                <a:gd name="T52" fmla="*/ 137 w 959"/>
                <a:gd name="T53" fmla="*/ 601 h 1618"/>
                <a:gd name="T54" fmla="*/ 137 w 959"/>
                <a:gd name="T55" fmla="*/ 601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9" h="1618">
                  <a:moveTo>
                    <a:pt x="137" y="601"/>
                  </a:moveTo>
                  <a:cubicBezTo>
                    <a:pt x="169" y="601"/>
                    <a:pt x="201" y="589"/>
                    <a:pt x="225" y="565"/>
                  </a:cubicBezTo>
                  <a:cubicBezTo>
                    <a:pt x="356" y="433"/>
                    <a:pt x="356" y="433"/>
                    <a:pt x="356" y="433"/>
                  </a:cubicBezTo>
                  <a:cubicBezTo>
                    <a:pt x="356" y="1493"/>
                    <a:pt x="356" y="1493"/>
                    <a:pt x="356" y="1493"/>
                  </a:cubicBezTo>
                  <a:cubicBezTo>
                    <a:pt x="356" y="1562"/>
                    <a:pt x="412" y="1618"/>
                    <a:pt x="481" y="1618"/>
                  </a:cubicBezTo>
                  <a:cubicBezTo>
                    <a:pt x="550" y="1618"/>
                    <a:pt x="606" y="1562"/>
                    <a:pt x="606" y="1493"/>
                  </a:cubicBezTo>
                  <a:cubicBezTo>
                    <a:pt x="606" y="433"/>
                    <a:pt x="606" y="433"/>
                    <a:pt x="606" y="433"/>
                  </a:cubicBezTo>
                  <a:cubicBezTo>
                    <a:pt x="734" y="561"/>
                    <a:pt x="734" y="561"/>
                    <a:pt x="734" y="561"/>
                  </a:cubicBezTo>
                  <a:cubicBezTo>
                    <a:pt x="758" y="586"/>
                    <a:pt x="790" y="598"/>
                    <a:pt x="822" y="598"/>
                  </a:cubicBezTo>
                  <a:cubicBezTo>
                    <a:pt x="854" y="598"/>
                    <a:pt x="886" y="586"/>
                    <a:pt x="910" y="561"/>
                  </a:cubicBezTo>
                  <a:cubicBezTo>
                    <a:pt x="959" y="513"/>
                    <a:pt x="959" y="434"/>
                    <a:pt x="910" y="385"/>
                  </a:cubicBezTo>
                  <a:cubicBezTo>
                    <a:pt x="901" y="376"/>
                    <a:pt x="892" y="367"/>
                    <a:pt x="883" y="358"/>
                  </a:cubicBezTo>
                  <a:cubicBezTo>
                    <a:pt x="861" y="336"/>
                    <a:pt x="839" y="313"/>
                    <a:pt x="816" y="291"/>
                  </a:cubicBezTo>
                  <a:cubicBezTo>
                    <a:pt x="788" y="263"/>
                    <a:pt x="759" y="234"/>
                    <a:pt x="731" y="206"/>
                  </a:cubicBezTo>
                  <a:cubicBezTo>
                    <a:pt x="703" y="177"/>
                    <a:pt x="674" y="150"/>
                    <a:pt x="646" y="121"/>
                  </a:cubicBezTo>
                  <a:cubicBezTo>
                    <a:pt x="619" y="94"/>
                    <a:pt x="592" y="67"/>
                    <a:pt x="563" y="41"/>
                  </a:cubicBezTo>
                  <a:cubicBezTo>
                    <a:pt x="533" y="14"/>
                    <a:pt x="494" y="0"/>
                    <a:pt x="454" y="10"/>
                  </a:cubicBezTo>
                  <a:cubicBezTo>
                    <a:pt x="444" y="12"/>
                    <a:pt x="433" y="16"/>
                    <a:pt x="423" y="21"/>
                  </a:cubicBezTo>
                  <a:cubicBezTo>
                    <a:pt x="396" y="37"/>
                    <a:pt x="373" y="63"/>
                    <a:pt x="351" y="85"/>
                  </a:cubicBezTo>
                  <a:cubicBezTo>
                    <a:pt x="324" y="112"/>
                    <a:pt x="297" y="140"/>
                    <a:pt x="269" y="167"/>
                  </a:cubicBezTo>
                  <a:cubicBezTo>
                    <a:pt x="237" y="200"/>
                    <a:pt x="204" y="232"/>
                    <a:pt x="172" y="265"/>
                  </a:cubicBezTo>
                  <a:cubicBezTo>
                    <a:pt x="144" y="292"/>
                    <a:pt x="117" y="320"/>
                    <a:pt x="89" y="348"/>
                  </a:cubicBezTo>
                  <a:cubicBezTo>
                    <a:pt x="76" y="361"/>
                    <a:pt x="63" y="374"/>
                    <a:pt x="49" y="387"/>
                  </a:cubicBezTo>
                  <a:cubicBezTo>
                    <a:pt x="49" y="388"/>
                    <a:pt x="49" y="388"/>
                    <a:pt x="49" y="388"/>
                  </a:cubicBezTo>
                  <a:cubicBezTo>
                    <a:pt x="0" y="437"/>
                    <a:pt x="0" y="516"/>
                    <a:pt x="49" y="565"/>
                  </a:cubicBezTo>
                  <a:cubicBezTo>
                    <a:pt x="73" y="589"/>
                    <a:pt x="105" y="601"/>
                    <a:pt x="137" y="601"/>
                  </a:cubicBezTo>
                  <a:close/>
                  <a:moveTo>
                    <a:pt x="137" y="601"/>
                  </a:moveTo>
                  <a:cubicBezTo>
                    <a:pt x="137" y="601"/>
                    <a:pt x="137" y="601"/>
                    <a:pt x="137" y="60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6" name="Freeform 10"/>
          <p:cNvSpPr>
            <a:spLocks noEditPoints="1"/>
          </p:cNvSpPr>
          <p:nvPr/>
        </p:nvSpPr>
        <p:spPr bwMode="auto">
          <a:xfrm>
            <a:off x="914400" y="2165570"/>
            <a:ext cx="395372" cy="401271"/>
          </a:xfrm>
          <a:custGeom>
            <a:avLst/>
            <a:gdLst>
              <a:gd name="T0" fmla="*/ 1635 w 1642"/>
              <a:gd name="T1" fmla="*/ 731 h 1641"/>
              <a:gd name="T2" fmla="*/ 1583 w 1642"/>
              <a:gd name="T3" fmla="*/ 690 h 1641"/>
              <a:gd name="T4" fmla="*/ 1413 w 1642"/>
              <a:gd name="T5" fmla="*/ 578 h 1641"/>
              <a:gd name="T6" fmla="*/ 1459 w 1642"/>
              <a:gd name="T7" fmla="*/ 375 h 1641"/>
              <a:gd name="T8" fmla="*/ 1464 w 1642"/>
              <a:gd name="T9" fmla="*/ 314 h 1641"/>
              <a:gd name="T10" fmla="*/ 1334 w 1642"/>
              <a:gd name="T11" fmla="*/ 183 h 1641"/>
              <a:gd name="T12" fmla="*/ 1272 w 1642"/>
              <a:gd name="T13" fmla="*/ 188 h 1641"/>
              <a:gd name="T14" fmla="*/ 1067 w 1642"/>
              <a:gd name="T15" fmla="*/ 233 h 1641"/>
              <a:gd name="T16" fmla="*/ 957 w 1642"/>
              <a:gd name="T17" fmla="*/ 56 h 1641"/>
              <a:gd name="T18" fmla="*/ 917 w 1642"/>
              <a:gd name="T19" fmla="*/ 8 h 1641"/>
              <a:gd name="T20" fmla="*/ 732 w 1642"/>
              <a:gd name="T21" fmla="*/ 7 h 1641"/>
              <a:gd name="T22" fmla="*/ 692 w 1642"/>
              <a:gd name="T23" fmla="*/ 54 h 1641"/>
              <a:gd name="T24" fmla="*/ 579 w 1642"/>
              <a:gd name="T25" fmla="*/ 229 h 1641"/>
              <a:gd name="T26" fmla="*/ 377 w 1642"/>
              <a:gd name="T27" fmla="*/ 183 h 1641"/>
              <a:gd name="T28" fmla="*/ 315 w 1642"/>
              <a:gd name="T29" fmla="*/ 178 h 1641"/>
              <a:gd name="T30" fmla="*/ 182 w 1642"/>
              <a:gd name="T31" fmla="*/ 309 h 1641"/>
              <a:gd name="T32" fmla="*/ 187 w 1642"/>
              <a:gd name="T33" fmla="*/ 371 h 1641"/>
              <a:gd name="T34" fmla="*/ 233 w 1642"/>
              <a:gd name="T35" fmla="*/ 575 h 1641"/>
              <a:gd name="T36" fmla="*/ 55 w 1642"/>
              <a:gd name="T37" fmla="*/ 686 h 1641"/>
              <a:gd name="T38" fmla="*/ 7 w 1642"/>
              <a:gd name="T39" fmla="*/ 726 h 1641"/>
              <a:gd name="T40" fmla="*/ 7 w 1642"/>
              <a:gd name="T41" fmla="*/ 912 h 1641"/>
              <a:gd name="T42" fmla="*/ 61 w 1642"/>
              <a:gd name="T43" fmla="*/ 953 h 1641"/>
              <a:gd name="T44" fmla="*/ 229 w 1642"/>
              <a:gd name="T45" fmla="*/ 1065 h 1641"/>
              <a:gd name="T46" fmla="*/ 184 w 1642"/>
              <a:gd name="T47" fmla="*/ 1268 h 1641"/>
              <a:gd name="T48" fmla="*/ 179 w 1642"/>
              <a:gd name="T49" fmla="*/ 1329 h 1641"/>
              <a:gd name="T50" fmla="*/ 308 w 1642"/>
              <a:gd name="T51" fmla="*/ 1460 h 1641"/>
              <a:gd name="T52" fmla="*/ 371 w 1642"/>
              <a:gd name="T53" fmla="*/ 1455 h 1641"/>
              <a:gd name="T54" fmla="*/ 575 w 1642"/>
              <a:gd name="T55" fmla="*/ 1410 h 1641"/>
              <a:gd name="T56" fmla="*/ 686 w 1642"/>
              <a:gd name="T57" fmla="*/ 1587 h 1641"/>
              <a:gd name="T58" fmla="*/ 726 w 1642"/>
              <a:gd name="T59" fmla="*/ 1635 h 1641"/>
              <a:gd name="T60" fmla="*/ 820 w 1642"/>
              <a:gd name="T61" fmla="*/ 1641 h 1641"/>
              <a:gd name="T62" fmla="*/ 910 w 1642"/>
              <a:gd name="T63" fmla="*/ 1636 h 1641"/>
              <a:gd name="T64" fmla="*/ 951 w 1642"/>
              <a:gd name="T65" fmla="*/ 1589 h 1641"/>
              <a:gd name="T66" fmla="*/ 1063 w 1642"/>
              <a:gd name="T67" fmla="*/ 1414 h 1641"/>
              <a:gd name="T68" fmla="*/ 1266 w 1642"/>
              <a:gd name="T69" fmla="*/ 1460 h 1641"/>
              <a:gd name="T70" fmla="*/ 1327 w 1642"/>
              <a:gd name="T71" fmla="*/ 1465 h 1641"/>
              <a:gd name="T72" fmla="*/ 1460 w 1642"/>
              <a:gd name="T73" fmla="*/ 1334 h 1641"/>
              <a:gd name="T74" fmla="*/ 1455 w 1642"/>
              <a:gd name="T75" fmla="*/ 1272 h 1641"/>
              <a:gd name="T76" fmla="*/ 1409 w 1642"/>
              <a:gd name="T77" fmla="*/ 1068 h 1641"/>
              <a:gd name="T78" fmla="*/ 1577 w 1642"/>
              <a:gd name="T79" fmla="*/ 957 h 1641"/>
              <a:gd name="T80" fmla="*/ 1587 w 1642"/>
              <a:gd name="T81" fmla="*/ 957 h 1641"/>
              <a:gd name="T82" fmla="*/ 1635 w 1642"/>
              <a:gd name="T83" fmla="*/ 917 h 1641"/>
              <a:gd name="T84" fmla="*/ 1635 w 1642"/>
              <a:gd name="T85" fmla="*/ 731 h 1641"/>
              <a:gd name="T86" fmla="*/ 822 w 1642"/>
              <a:gd name="T87" fmla="*/ 1096 h 1641"/>
              <a:gd name="T88" fmla="*/ 549 w 1642"/>
              <a:gd name="T89" fmla="*/ 823 h 1641"/>
              <a:gd name="T90" fmla="*/ 822 w 1642"/>
              <a:gd name="T91" fmla="*/ 550 h 1641"/>
              <a:gd name="T92" fmla="*/ 1096 w 1642"/>
              <a:gd name="T93" fmla="*/ 823 h 1641"/>
              <a:gd name="T94" fmla="*/ 822 w 1642"/>
              <a:gd name="T95" fmla="*/ 1096 h 1641"/>
              <a:gd name="T96" fmla="*/ 822 w 1642"/>
              <a:gd name="T97" fmla="*/ 1096 h 1641"/>
              <a:gd name="T98" fmla="*/ 822 w 1642"/>
              <a:gd name="T99" fmla="*/ 109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42" h="1641">
                <a:moveTo>
                  <a:pt x="1635" y="731"/>
                </a:moveTo>
                <a:cubicBezTo>
                  <a:pt x="1633" y="707"/>
                  <a:pt x="1606" y="690"/>
                  <a:pt x="1583" y="690"/>
                </a:cubicBezTo>
                <a:cubicBezTo>
                  <a:pt x="1508" y="690"/>
                  <a:pt x="1441" y="646"/>
                  <a:pt x="1413" y="578"/>
                </a:cubicBezTo>
                <a:cubicBezTo>
                  <a:pt x="1384" y="508"/>
                  <a:pt x="1403" y="427"/>
                  <a:pt x="1459" y="375"/>
                </a:cubicBezTo>
                <a:cubicBezTo>
                  <a:pt x="1476" y="359"/>
                  <a:pt x="1479" y="332"/>
                  <a:pt x="1464" y="314"/>
                </a:cubicBezTo>
                <a:cubicBezTo>
                  <a:pt x="1425" y="265"/>
                  <a:pt x="1382" y="221"/>
                  <a:pt x="1334" y="183"/>
                </a:cubicBezTo>
                <a:cubicBezTo>
                  <a:pt x="1315" y="168"/>
                  <a:pt x="1288" y="170"/>
                  <a:pt x="1272" y="188"/>
                </a:cubicBezTo>
                <a:cubicBezTo>
                  <a:pt x="1223" y="242"/>
                  <a:pt x="1135" y="262"/>
                  <a:pt x="1067" y="233"/>
                </a:cubicBezTo>
                <a:cubicBezTo>
                  <a:pt x="997" y="204"/>
                  <a:pt x="952" y="132"/>
                  <a:pt x="957" y="56"/>
                </a:cubicBezTo>
                <a:cubicBezTo>
                  <a:pt x="958" y="31"/>
                  <a:pt x="941" y="11"/>
                  <a:pt x="917" y="8"/>
                </a:cubicBezTo>
                <a:cubicBezTo>
                  <a:pt x="855" y="1"/>
                  <a:pt x="794" y="0"/>
                  <a:pt x="732" y="7"/>
                </a:cubicBezTo>
                <a:cubicBezTo>
                  <a:pt x="708" y="10"/>
                  <a:pt x="691" y="30"/>
                  <a:pt x="692" y="54"/>
                </a:cubicBezTo>
                <a:cubicBezTo>
                  <a:pt x="694" y="130"/>
                  <a:pt x="649" y="200"/>
                  <a:pt x="579" y="229"/>
                </a:cubicBezTo>
                <a:cubicBezTo>
                  <a:pt x="513" y="256"/>
                  <a:pt x="425" y="236"/>
                  <a:pt x="377" y="183"/>
                </a:cubicBezTo>
                <a:cubicBezTo>
                  <a:pt x="361" y="165"/>
                  <a:pt x="334" y="163"/>
                  <a:pt x="315" y="178"/>
                </a:cubicBezTo>
                <a:cubicBezTo>
                  <a:pt x="266" y="216"/>
                  <a:pt x="221" y="260"/>
                  <a:pt x="182" y="309"/>
                </a:cubicBezTo>
                <a:cubicBezTo>
                  <a:pt x="167" y="327"/>
                  <a:pt x="169" y="355"/>
                  <a:pt x="187" y="371"/>
                </a:cubicBezTo>
                <a:cubicBezTo>
                  <a:pt x="244" y="422"/>
                  <a:pt x="263" y="505"/>
                  <a:pt x="233" y="575"/>
                </a:cubicBezTo>
                <a:cubicBezTo>
                  <a:pt x="205" y="643"/>
                  <a:pt x="135" y="686"/>
                  <a:pt x="55" y="686"/>
                </a:cubicBezTo>
                <a:cubicBezTo>
                  <a:pt x="29" y="685"/>
                  <a:pt x="10" y="703"/>
                  <a:pt x="7" y="726"/>
                </a:cubicBezTo>
                <a:cubicBezTo>
                  <a:pt x="0" y="788"/>
                  <a:pt x="0" y="850"/>
                  <a:pt x="7" y="912"/>
                </a:cubicBezTo>
                <a:cubicBezTo>
                  <a:pt x="10" y="936"/>
                  <a:pt x="37" y="953"/>
                  <a:pt x="61" y="953"/>
                </a:cubicBezTo>
                <a:cubicBezTo>
                  <a:pt x="132" y="951"/>
                  <a:pt x="201" y="995"/>
                  <a:pt x="229" y="1065"/>
                </a:cubicBezTo>
                <a:cubicBezTo>
                  <a:pt x="258" y="1135"/>
                  <a:pt x="240" y="1216"/>
                  <a:pt x="184" y="1268"/>
                </a:cubicBezTo>
                <a:cubicBezTo>
                  <a:pt x="166" y="1284"/>
                  <a:pt x="164" y="1311"/>
                  <a:pt x="179" y="1329"/>
                </a:cubicBezTo>
                <a:cubicBezTo>
                  <a:pt x="217" y="1378"/>
                  <a:pt x="260" y="1422"/>
                  <a:pt x="308" y="1460"/>
                </a:cubicBezTo>
                <a:cubicBezTo>
                  <a:pt x="327" y="1476"/>
                  <a:pt x="354" y="1473"/>
                  <a:pt x="371" y="1455"/>
                </a:cubicBezTo>
                <a:cubicBezTo>
                  <a:pt x="420" y="1401"/>
                  <a:pt x="507" y="1381"/>
                  <a:pt x="575" y="1410"/>
                </a:cubicBezTo>
                <a:cubicBezTo>
                  <a:pt x="646" y="1439"/>
                  <a:pt x="690" y="1511"/>
                  <a:pt x="686" y="1587"/>
                </a:cubicBezTo>
                <a:cubicBezTo>
                  <a:pt x="684" y="1611"/>
                  <a:pt x="702" y="1632"/>
                  <a:pt x="726" y="1635"/>
                </a:cubicBezTo>
                <a:cubicBezTo>
                  <a:pt x="757" y="1639"/>
                  <a:pt x="789" y="1641"/>
                  <a:pt x="820" y="1641"/>
                </a:cubicBezTo>
                <a:cubicBezTo>
                  <a:pt x="850" y="1641"/>
                  <a:pt x="880" y="1639"/>
                  <a:pt x="910" y="1636"/>
                </a:cubicBezTo>
                <a:cubicBezTo>
                  <a:pt x="934" y="1633"/>
                  <a:pt x="951" y="1613"/>
                  <a:pt x="951" y="1589"/>
                </a:cubicBezTo>
                <a:cubicBezTo>
                  <a:pt x="948" y="1513"/>
                  <a:pt x="993" y="1443"/>
                  <a:pt x="1063" y="1414"/>
                </a:cubicBezTo>
                <a:cubicBezTo>
                  <a:pt x="1130" y="1387"/>
                  <a:pt x="1217" y="1407"/>
                  <a:pt x="1266" y="1460"/>
                </a:cubicBezTo>
                <a:cubicBezTo>
                  <a:pt x="1282" y="1478"/>
                  <a:pt x="1309" y="1480"/>
                  <a:pt x="1327" y="1465"/>
                </a:cubicBezTo>
                <a:cubicBezTo>
                  <a:pt x="1376" y="1427"/>
                  <a:pt x="1421" y="1383"/>
                  <a:pt x="1460" y="1334"/>
                </a:cubicBezTo>
                <a:cubicBezTo>
                  <a:pt x="1475" y="1316"/>
                  <a:pt x="1473" y="1288"/>
                  <a:pt x="1455" y="1272"/>
                </a:cubicBezTo>
                <a:cubicBezTo>
                  <a:pt x="1398" y="1220"/>
                  <a:pt x="1380" y="1138"/>
                  <a:pt x="1409" y="1068"/>
                </a:cubicBezTo>
                <a:cubicBezTo>
                  <a:pt x="1437" y="1001"/>
                  <a:pt x="1504" y="957"/>
                  <a:pt x="1577" y="957"/>
                </a:cubicBezTo>
                <a:cubicBezTo>
                  <a:pt x="1587" y="957"/>
                  <a:pt x="1587" y="957"/>
                  <a:pt x="1587" y="957"/>
                </a:cubicBezTo>
                <a:cubicBezTo>
                  <a:pt x="1610" y="959"/>
                  <a:pt x="1632" y="941"/>
                  <a:pt x="1635" y="917"/>
                </a:cubicBezTo>
                <a:cubicBezTo>
                  <a:pt x="1642" y="855"/>
                  <a:pt x="1642" y="793"/>
                  <a:pt x="1635" y="731"/>
                </a:cubicBezTo>
                <a:close/>
                <a:moveTo>
                  <a:pt x="822" y="1096"/>
                </a:moveTo>
                <a:cubicBezTo>
                  <a:pt x="672" y="1096"/>
                  <a:pt x="549" y="974"/>
                  <a:pt x="549" y="823"/>
                </a:cubicBezTo>
                <a:cubicBezTo>
                  <a:pt x="549" y="673"/>
                  <a:pt x="672" y="550"/>
                  <a:pt x="822" y="550"/>
                </a:cubicBezTo>
                <a:cubicBezTo>
                  <a:pt x="973" y="550"/>
                  <a:pt x="1096" y="673"/>
                  <a:pt x="1096" y="823"/>
                </a:cubicBezTo>
                <a:cubicBezTo>
                  <a:pt x="1096" y="974"/>
                  <a:pt x="973" y="1096"/>
                  <a:pt x="822" y="1096"/>
                </a:cubicBezTo>
                <a:close/>
                <a:moveTo>
                  <a:pt x="822" y="1096"/>
                </a:moveTo>
                <a:cubicBezTo>
                  <a:pt x="822" y="1096"/>
                  <a:pt x="822" y="1096"/>
                  <a:pt x="822" y="1096"/>
                </a:cubicBezTo>
              </a:path>
            </a:pathLst>
          </a:custGeom>
          <a:solidFill>
            <a:srgbClr val="00B8F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14"/>
          <p:cNvSpPr>
            <a:spLocks noEditPoints="1"/>
          </p:cNvSpPr>
          <p:nvPr/>
        </p:nvSpPr>
        <p:spPr bwMode="auto">
          <a:xfrm>
            <a:off x="914399" y="1640794"/>
            <a:ext cx="395373" cy="432783"/>
          </a:xfrm>
          <a:custGeom>
            <a:avLst/>
            <a:gdLst>
              <a:gd name="T0" fmla="*/ 1598 w 1652"/>
              <a:gd name="T1" fmla="*/ 1405 h 1652"/>
              <a:gd name="T2" fmla="*/ 1242 w 1652"/>
              <a:gd name="T3" fmla="*/ 1049 h 1652"/>
              <a:gd name="T4" fmla="*/ 1236 w 1652"/>
              <a:gd name="T5" fmla="*/ 1044 h 1652"/>
              <a:gd name="T6" fmla="*/ 1347 w 1652"/>
              <a:gd name="T7" fmla="*/ 674 h 1652"/>
              <a:gd name="T8" fmla="*/ 674 w 1652"/>
              <a:gd name="T9" fmla="*/ 0 h 1652"/>
              <a:gd name="T10" fmla="*/ 0 w 1652"/>
              <a:gd name="T11" fmla="*/ 674 h 1652"/>
              <a:gd name="T12" fmla="*/ 674 w 1652"/>
              <a:gd name="T13" fmla="*/ 1347 h 1652"/>
              <a:gd name="T14" fmla="*/ 1044 w 1652"/>
              <a:gd name="T15" fmla="*/ 1237 h 1652"/>
              <a:gd name="T16" fmla="*/ 1049 w 1652"/>
              <a:gd name="T17" fmla="*/ 1243 h 1652"/>
              <a:gd name="T18" fmla="*/ 1405 w 1652"/>
              <a:gd name="T19" fmla="*/ 1599 h 1652"/>
              <a:gd name="T20" fmla="*/ 1598 w 1652"/>
              <a:gd name="T21" fmla="*/ 1599 h 1652"/>
              <a:gd name="T22" fmla="*/ 1598 w 1652"/>
              <a:gd name="T23" fmla="*/ 1405 h 1652"/>
              <a:gd name="T24" fmla="*/ 674 w 1652"/>
              <a:gd name="T25" fmla="*/ 1114 h 1652"/>
              <a:gd name="T26" fmla="*/ 234 w 1652"/>
              <a:gd name="T27" fmla="*/ 674 h 1652"/>
              <a:gd name="T28" fmla="*/ 674 w 1652"/>
              <a:gd name="T29" fmla="*/ 234 h 1652"/>
              <a:gd name="T30" fmla="*/ 1114 w 1652"/>
              <a:gd name="T31" fmla="*/ 674 h 1652"/>
              <a:gd name="T32" fmla="*/ 674 w 1652"/>
              <a:gd name="T33" fmla="*/ 1114 h 1652"/>
              <a:gd name="T34" fmla="*/ 674 w 1652"/>
              <a:gd name="T35" fmla="*/ 1114 h 1652"/>
              <a:gd name="T36" fmla="*/ 674 w 1652"/>
              <a:gd name="T37" fmla="*/ 1114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2" h="1652">
                <a:moveTo>
                  <a:pt x="1598" y="1405"/>
                </a:moveTo>
                <a:cubicBezTo>
                  <a:pt x="1242" y="1049"/>
                  <a:pt x="1242" y="1049"/>
                  <a:pt x="1242" y="1049"/>
                </a:cubicBezTo>
                <a:cubicBezTo>
                  <a:pt x="1240" y="1047"/>
                  <a:pt x="1238" y="1046"/>
                  <a:pt x="1236" y="1044"/>
                </a:cubicBezTo>
                <a:cubicBezTo>
                  <a:pt x="1306" y="938"/>
                  <a:pt x="1347" y="811"/>
                  <a:pt x="1347" y="674"/>
                </a:cubicBezTo>
                <a:cubicBezTo>
                  <a:pt x="1347" y="302"/>
                  <a:pt x="1046" y="0"/>
                  <a:pt x="674" y="0"/>
                </a:cubicBezTo>
                <a:cubicBezTo>
                  <a:pt x="302" y="0"/>
                  <a:pt x="0" y="302"/>
                  <a:pt x="0" y="674"/>
                </a:cubicBezTo>
                <a:cubicBezTo>
                  <a:pt x="0" y="1046"/>
                  <a:pt x="302" y="1347"/>
                  <a:pt x="674" y="1347"/>
                </a:cubicBezTo>
                <a:cubicBezTo>
                  <a:pt x="810" y="1347"/>
                  <a:pt x="938" y="1307"/>
                  <a:pt x="1044" y="1237"/>
                </a:cubicBezTo>
                <a:cubicBezTo>
                  <a:pt x="1046" y="1239"/>
                  <a:pt x="1047" y="1241"/>
                  <a:pt x="1049" y="1243"/>
                </a:cubicBezTo>
                <a:cubicBezTo>
                  <a:pt x="1405" y="1599"/>
                  <a:pt x="1405" y="1599"/>
                  <a:pt x="1405" y="1599"/>
                </a:cubicBezTo>
                <a:cubicBezTo>
                  <a:pt x="1458" y="1652"/>
                  <a:pt x="1545" y="1652"/>
                  <a:pt x="1598" y="1599"/>
                </a:cubicBezTo>
                <a:cubicBezTo>
                  <a:pt x="1652" y="1545"/>
                  <a:pt x="1652" y="1458"/>
                  <a:pt x="1598" y="1405"/>
                </a:cubicBezTo>
                <a:close/>
                <a:moveTo>
                  <a:pt x="674" y="1114"/>
                </a:moveTo>
                <a:cubicBezTo>
                  <a:pt x="431" y="1114"/>
                  <a:pt x="234" y="917"/>
                  <a:pt x="234" y="674"/>
                </a:cubicBezTo>
                <a:cubicBezTo>
                  <a:pt x="234" y="431"/>
                  <a:pt x="431" y="234"/>
                  <a:pt x="674" y="234"/>
                </a:cubicBezTo>
                <a:cubicBezTo>
                  <a:pt x="917" y="234"/>
                  <a:pt x="1114" y="431"/>
                  <a:pt x="1114" y="674"/>
                </a:cubicBezTo>
                <a:cubicBezTo>
                  <a:pt x="1114" y="917"/>
                  <a:pt x="917" y="1114"/>
                  <a:pt x="674" y="1114"/>
                </a:cubicBezTo>
                <a:close/>
                <a:moveTo>
                  <a:pt x="674" y="1114"/>
                </a:moveTo>
                <a:cubicBezTo>
                  <a:pt x="674" y="1114"/>
                  <a:pt x="674" y="1114"/>
                  <a:pt x="674" y="1114"/>
                </a:cubicBezTo>
              </a:path>
            </a:pathLst>
          </a:custGeom>
          <a:solidFill>
            <a:srgbClr val="00B8F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17"/>
          <p:cNvGrpSpPr>
            <a:grpSpLocks noChangeAspect="1"/>
          </p:cNvGrpSpPr>
          <p:nvPr/>
        </p:nvGrpSpPr>
        <p:grpSpPr bwMode="auto">
          <a:xfrm>
            <a:off x="914399" y="3286919"/>
            <a:ext cx="460793" cy="438496"/>
            <a:chOff x="1970" y="1745"/>
            <a:chExt cx="124" cy="118"/>
          </a:xfrm>
          <a:solidFill>
            <a:srgbClr val="00B8F1"/>
          </a:solidFill>
        </p:grpSpPr>
        <p:sp>
          <p:nvSpPr>
            <p:cNvPr id="29" name="Freeform 18"/>
            <p:cNvSpPr>
              <a:spLocks noEditPoints="1"/>
            </p:cNvSpPr>
            <p:nvPr/>
          </p:nvSpPr>
          <p:spPr bwMode="auto">
            <a:xfrm>
              <a:off x="1970" y="1745"/>
              <a:ext cx="124" cy="118"/>
            </a:xfrm>
            <a:custGeom>
              <a:avLst/>
              <a:gdLst>
                <a:gd name="T0" fmla="*/ 62 w 124"/>
                <a:gd name="T1" fmla="*/ 95 h 118"/>
                <a:gd name="T2" fmla="*/ 100 w 124"/>
                <a:gd name="T3" fmla="*/ 118 h 118"/>
                <a:gd name="T4" fmla="*/ 90 w 124"/>
                <a:gd name="T5" fmla="*/ 74 h 118"/>
                <a:gd name="T6" fmla="*/ 124 w 124"/>
                <a:gd name="T7" fmla="*/ 45 h 118"/>
                <a:gd name="T8" fmla="*/ 79 w 124"/>
                <a:gd name="T9" fmla="*/ 41 h 118"/>
                <a:gd name="T10" fmla="*/ 62 w 124"/>
                <a:gd name="T11" fmla="*/ 0 h 118"/>
                <a:gd name="T12" fmla="*/ 45 w 124"/>
                <a:gd name="T13" fmla="*/ 41 h 118"/>
                <a:gd name="T14" fmla="*/ 0 w 124"/>
                <a:gd name="T15" fmla="*/ 45 h 118"/>
                <a:gd name="T16" fmla="*/ 34 w 124"/>
                <a:gd name="T17" fmla="*/ 74 h 118"/>
                <a:gd name="T18" fmla="*/ 24 w 124"/>
                <a:gd name="T19" fmla="*/ 118 h 118"/>
                <a:gd name="T20" fmla="*/ 62 w 124"/>
                <a:gd name="T21" fmla="*/ 95 h 118"/>
                <a:gd name="T22" fmla="*/ 62 w 124"/>
                <a:gd name="T23" fmla="*/ 95 h 118"/>
                <a:gd name="T24" fmla="*/ 62 w 124"/>
                <a:gd name="T25" fmla="*/ 9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18">
                  <a:moveTo>
                    <a:pt x="62" y="95"/>
                  </a:moveTo>
                  <a:lnTo>
                    <a:pt x="100" y="118"/>
                  </a:lnTo>
                  <a:lnTo>
                    <a:pt x="90" y="74"/>
                  </a:lnTo>
                  <a:lnTo>
                    <a:pt x="124" y="45"/>
                  </a:lnTo>
                  <a:lnTo>
                    <a:pt x="79" y="41"/>
                  </a:lnTo>
                  <a:lnTo>
                    <a:pt x="62" y="0"/>
                  </a:lnTo>
                  <a:lnTo>
                    <a:pt x="45" y="41"/>
                  </a:lnTo>
                  <a:lnTo>
                    <a:pt x="0" y="45"/>
                  </a:lnTo>
                  <a:lnTo>
                    <a:pt x="34" y="74"/>
                  </a:lnTo>
                  <a:lnTo>
                    <a:pt x="24" y="118"/>
                  </a:lnTo>
                  <a:lnTo>
                    <a:pt x="62" y="95"/>
                  </a:lnTo>
                  <a:close/>
                  <a:moveTo>
                    <a:pt x="62" y="95"/>
                  </a:moveTo>
                  <a:lnTo>
                    <a:pt x="62"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9"/>
            <p:cNvSpPr>
              <a:spLocks noEditPoints="1"/>
            </p:cNvSpPr>
            <p:nvPr/>
          </p:nvSpPr>
          <p:spPr bwMode="auto">
            <a:xfrm>
              <a:off x="1970" y="1745"/>
              <a:ext cx="124" cy="118"/>
            </a:xfrm>
            <a:custGeom>
              <a:avLst/>
              <a:gdLst>
                <a:gd name="T0" fmla="*/ 62 w 124"/>
                <a:gd name="T1" fmla="*/ 95 h 118"/>
                <a:gd name="T2" fmla="*/ 100 w 124"/>
                <a:gd name="T3" fmla="*/ 118 h 118"/>
                <a:gd name="T4" fmla="*/ 90 w 124"/>
                <a:gd name="T5" fmla="*/ 74 h 118"/>
                <a:gd name="T6" fmla="*/ 124 w 124"/>
                <a:gd name="T7" fmla="*/ 45 h 118"/>
                <a:gd name="T8" fmla="*/ 79 w 124"/>
                <a:gd name="T9" fmla="*/ 41 h 118"/>
                <a:gd name="T10" fmla="*/ 62 w 124"/>
                <a:gd name="T11" fmla="*/ 0 h 118"/>
                <a:gd name="T12" fmla="*/ 45 w 124"/>
                <a:gd name="T13" fmla="*/ 41 h 118"/>
                <a:gd name="T14" fmla="*/ 0 w 124"/>
                <a:gd name="T15" fmla="*/ 45 h 118"/>
                <a:gd name="T16" fmla="*/ 34 w 124"/>
                <a:gd name="T17" fmla="*/ 74 h 118"/>
                <a:gd name="T18" fmla="*/ 24 w 124"/>
                <a:gd name="T19" fmla="*/ 118 h 118"/>
                <a:gd name="T20" fmla="*/ 62 w 124"/>
                <a:gd name="T21" fmla="*/ 95 h 118"/>
                <a:gd name="T22" fmla="*/ 62 w 124"/>
                <a:gd name="T23" fmla="*/ 95 h 118"/>
                <a:gd name="T24" fmla="*/ 62 w 124"/>
                <a:gd name="T25" fmla="*/ 9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18">
                  <a:moveTo>
                    <a:pt x="62" y="95"/>
                  </a:moveTo>
                  <a:lnTo>
                    <a:pt x="100" y="118"/>
                  </a:lnTo>
                  <a:lnTo>
                    <a:pt x="90" y="74"/>
                  </a:lnTo>
                  <a:lnTo>
                    <a:pt x="124" y="45"/>
                  </a:lnTo>
                  <a:lnTo>
                    <a:pt x="79" y="41"/>
                  </a:lnTo>
                  <a:lnTo>
                    <a:pt x="62" y="0"/>
                  </a:lnTo>
                  <a:lnTo>
                    <a:pt x="45" y="41"/>
                  </a:lnTo>
                  <a:lnTo>
                    <a:pt x="0" y="45"/>
                  </a:lnTo>
                  <a:lnTo>
                    <a:pt x="34" y="74"/>
                  </a:lnTo>
                  <a:lnTo>
                    <a:pt x="24" y="118"/>
                  </a:lnTo>
                  <a:lnTo>
                    <a:pt x="62" y="95"/>
                  </a:lnTo>
                  <a:moveTo>
                    <a:pt x="62" y="95"/>
                  </a:moveTo>
                  <a:lnTo>
                    <a:pt x="62" y="95"/>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22"/>
          <p:cNvGrpSpPr>
            <a:grpSpLocks noChangeAspect="1"/>
          </p:cNvGrpSpPr>
          <p:nvPr/>
        </p:nvGrpSpPr>
        <p:grpSpPr bwMode="auto">
          <a:xfrm>
            <a:off x="959052" y="3918173"/>
            <a:ext cx="375590" cy="401271"/>
            <a:chOff x="1963" y="1999"/>
            <a:chExt cx="117" cy="125"/>
          </a:xfrm>
          <a:solidFill>
            <a:srgbClr val="00B8F1"/>
          </a:solidFill>
        </p:grpSpPr>
        <p:sp>
          <p:nvSpPr>
            <p:cNvPr id="32" name="Rectangle 23"/>
            <p:cNvSpPr>
              <a:spLocks noChangeArrowheads="1"/>
            </p:cNvSpPr>
            <p:nvPr/>
          </p:nvSpPr>
          <p:spPr bwMode="auto">
            <a:xfrm>
              <a:off x="1963" y="2116"/>
              <a:ext cx="11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24"/>
            <p:cNvSpPr>
              <a:spLocks noChangeArrowheads="1"/>
            </p:cNvSpPr>
            <p:nvPr/>
          </p:nvSpPr>
          <p:spPr bwMode="auto">
            <a:xfrm>
              <a:off x="1963" y="2085"/>
              <a:ext cx="23"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Rectangle 25"/>
            <p:cNvSpPr>
              <a:spLocks noChangeArrowheads="1"/>
            </p:cNvSpPr>
            <p:nvPr/>
          </p:nvSpPr>
          <p:spPr bwMode="auto">
            <a:xfrm>
              <a:off x="1994" y="2069"/>
              <a:ext cx="24" cy="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26"/>
            <p:cNvSpPr>
              <a:spLocks noChangeArrowheads="1"/>
            </p:cNvSpPr>
            <p:nvPr/>
          </p:nvSpPr>
          <p:spPr bwMode="auto">
            <a:xfrm>
              <a:off x="2025" y="2038"/>
              <a:ext cx="24"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27"/>
            <p:cNvSpPr>
              <a:spLocks noChangeArrowheads="1"/>
            </p:cNvSpPr>
            <p:nvPr/>
          </p:nvSpPr>
          <p:spPr bwMode="auto">
            <a:xfrm>
              <a:off x="2057" y="1999"/>
              <a:ext cx="23" cy="1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0"/>
          <p:cNvGrpSpPr>
            <a:grpSpLocks noChangeAspect="1"/>
          </p:cNvGrpSpPr>
          <p:nvPr/>
        </p:nvGrpSpPr>
        <p:grpSpPr bwMode="auto">
          <a:xfrm>
            <a:off x="914399" y="4461760"/>
            <a:ext cx="479825" cy="425359"/>
            <a:chOff x="1963" y="2236"/>
            <a:chExt cx="133" cy="130"/>
          </a:xfrm>
          <a:solidFill>
            <a:srgbClr val="00B8F1"/>
          </a:solidFill>
        </p:grpSpPr>
        <p:sp>
          <p:nvSpPr>
            <p:cNvPr id="38" name="Freeform 31"/>
            <p:cNvSpPr>
              <a:spLocks noEditPoints="1"/>
            </p:cNvSpPr>
            <p:nvPr/>
          </p:nvSpPr>
          <p:spPr bwMode="auto">
            <a:xfrm>
              <a:off x="1992" y="2236"/>
              <a:ext cx="75" cy="70"/>
            </a:xfrm>
            <a:custGeom>
              <a:avLst/>
              <a:gdLst>
                <a:gd name="T0" fmla="*/ 277 w 927"/>
                <a:gd name="T1" fmla="*/ 755 h 858"/>
                <a:gd name="T2" fmla="*/ 253 w 927"/>
                <a:gd name="T3" fmla="*/ 631 h 858"/>
                <a:gd name="T4" fmla="*/ 335 w 927"/>
                <a:gd name="T5" fmla="*/ 706 h 858"/>
                <a:gd name="T6" fmla="*/ 326 w 927"/>
                <a:gd name="T7" fmla="*/ 631 h 858"/>
                <a:gd name="T8" fmla="*/ 429 w 927"/>
                <a:gd name="T9" fmla="*/ 668 h 858"/>
                <a:gd name="T10" fmla="*/ 468 w 927"/>
                <a:gd name="T11" fmla="*/ 665 h 858"/>
                <a:gd name="T12" fmla="*/ 498 w 927"/>
                <a:gd name="T13" fmla="*/ 632 h 858"/>
                <a:gd name="T14" fmla="*/ 575 w 927"/>
                <a:gd name="T15" fmla="*/ 692 h 858"/>
                <a:gd name="T16" fmla="*/ 630 w 927"/>
                <a:gd name="T17" fmla="*/ 734 h 858"/>
                <a:gd name="T18" fmla="*/ 766 w 927"/>
                <a:gd name="T19" fmla="*/ 631 h 858"/>
                <a:gd name="T20" fmla="*/ 681 w 927"/>
                <a:gd name="T21" fmla="*/ 776 h 858"/>
                <a:gd name="T22" fmla="*/ 927 w 927"/>
                <a:gd name="T23" fmla="*/ 464 h 858"/>
                <a:gd name="T24" fmla="*/ 0 w 927"/>
                <a:gd name="T25" fmla="*/ 464 h 858"/>
                <a:gd name="T26" fmla="*/ 795 w 927"/>
                <a:gd name="T27" fmla="*/ 366 h 858"/>
                <a:gd name="T28" fmla="*/ 795 w 927"/>
                <a:gd name="T29" fmla="*/ 562 h 858"/>
                <a:gd name="T30" fmla="*/ 699 w 927"/>
                <a:gd name="T31" fmla="*/ 464 h 858"/>
                <a:gd name="T32" fmla="*/ 795 w 927"/>
                <a:gd name="T33" fmla="*/ 366 h 858"/>
                <a:gd name="T34" fmla="*/ 675 w 927"/>
                <a:gd name="T35" fmla="*/ 296 h 858"/>
                <a:gd name="T36" fmla="*/ 766 w 927"/>
                <a:gd name="T37" fmla="*/ 296 h 858"/>
                <a:gd name="T38" fmla="*/ 601 w 927"/>
                <a:gd name="T39" fmla="*/ 297 h 858"/>
                <a:gd name="T40" fmla="*/ 498 w 927"/>
                <a:gd name="T41" fmla="*/ 134 h 858"/>
                <a:gd name="T42" fmla="*/ 620 w 927"/>
                <a:gd name="T43" fmla="*/ 366 h 858"/>
                <a:gd name="T44" fmla="*/ 620 w 927"/>
                <a:gd name="T45" fmla="*/ 562 h 858"/>
                <a:gd name="T46" fmla="*/ 498 w 927"/>
                <a:gd name="T47" fmla="*/ 366 h 858"/>
                <a:gd name="T48" fmla="*/ 307 w 927"/>
                <a:gd name="T49" fmla="*/ 562 h 858"/>
                <a:gd name="T50" fmla="*/ 307 w 927"/>
                <a:gd name="T51" fmla="*/ 366 h 858"/>
                <a:gd name="T52" fmla="*/ 429 w 927"/>
                <a:gd name="T53" fmla="*/ 562 h 858"/>
                <a:gd name="T54" fmla="*/ 326 w 927"/>
                <a:gd name="T55" fmla="*/ 296 h 858"/>
                <a:gd name="T56" fmla="*/ 429 w 927"/>
                <a:gd name="T57" fmla="*/ 296 h 858"/>
                <a:gd name="T58" fmla="*/ 252 w 927"/>
                <a:gd name="T59" fmla="*/ 297 h 858"/>
                <a:gd name="T60" fmla="*/ 327 w 927"/>
                <a:gd name="T61" fmla="*/ 147 h 858"/>
                <a:gd name="T62" fmla="*/ 132 w 927"/>
                <a:gd name="T63" fmla="*/ 366 h 858"/>
                <a:gd name="T64" fmla="*/ 228 w 927"/>
                <a:gd name="T65" fmla="*/ 464 h 858"/>
                <a:gd name="T66" fmla="*/ 132 w 927"/>
                <a:gd name="T67" fmla="*/ 562 h 858"/>
                <a:gd name="T68" fmla="*/ 118 w 927"/>
                <a:gd name="T69" fmla="*/ 464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7" h="858">
                  <a:moveTo>
                    <a:pt x="219" y="858"/>
                  </a:moveTo>
                  <a:cubicBezTo>
                    <a:pt x="228" y="820"/>
                    <a:pt x="248" y="785"/>
                    <a:pt x="277" y="755"/>
                  </a:cubicBezTo>
                  <a:cubicBezTo>
                    <a:pt x="229" y="724"/>
                    <a:pt x="189" y="681"/>
                    <a:pt x="161" y="631"/>
                  </a:cubicBezTo>
                  <a:cubicBezTo>
                    <a:pt x="253" y="631"/>
                    <a:pt x="253" y="631"/>
                    <a:pt x="253" y="631"/>
                  </a:cubicBezTo>
                  <a:cubicBezTo>
                    <a:pt x="265" y="670"/>
                    <a:pt x="280" y="705"/>
                    <a:pt x="297" y="735"/>
                  </a:cubicBezTo>
                  <a:cubicBezTo>
                    <a:pt x="309" y="724"/>
                    <a:pt x="322" y="714"/>
                    <a:pt x="335" y="706"/>
                  </a:cubicBezTo>
                  <a:cubicBezTo>
                    <a:pt x="341" y="701"/>
                    <a:pt x="348" y="697"/>
                    <a:pt x="354" y="694"/>
                  </a:cubicBezTo>
                  <a:cubicBezTo>
                    <a:pt x="344" y="675"/>
                    <a:pt x="334" y="654"/>
                    <a:pt x="326" y="631"/>
                  </a:cubicBezTo>
                  <a:cubicBezTo>
                    <a:pt x="429" y="631"/>
                    <a:pt x="429" y="631"/>
                    <a:pt x="429" y="631"/>
                  </a:cubicBezTo>
                  <a:cubicBezTo>
                    <a:pt x="429" y="668"/>
                    <a:pt x="429" y="668"/>
                    <a:pt x="429" y="668"/>
                  </a:cubicBezTo>
                  <a:cubicBezTo>
                    <a:pt x="435" y="667"/>
                    <a:pt x="441" y="666"/>
                    <a:pt x="447" y="666"/>
                  </a:cubicBezTo>
                  <a:cubicBezTo>
                    <a:pt x="454" y="666"/>
                    <a:pt x="461" y="665"/>
                    <a:pt x="468" y="665"/>
                  </a:cubicBezTo>
                  <a:cubicBezTo>
                    <a:pt x="478" y="665"/>
                    <a:pt x="488" y="666"/>
                    <a:pt x="498" y="667"/>
                  </a:cubicBezTo>
                  <a:cubicBezTo>
                    <a:pt x="498" y="632"/>
                    <a:pt x="498" y="632"/>
                    <a:pt x="498" y="632"/>
                  </a:cubicBezTo>
                  <a:cubicBezTo>
                    <a:pt x="601" y="632"/>
                    <a:pt x="601" y="632"/>
                    <a:pt x="601" y="632"/>
                  </a:cubicBezTo>
                  <a:cubicBezTo>
                    <a:pt x="594" y="654"/>
                    <a:pt x="584" y="674"/>
                    <a:pt x="575" y="692"/>
                  </a:cubicBezTo>
                  <a:cubicBezTo>
                    <a:pt x="577" y="693"/>
                    <a:pt x="578" y="694"/>
                    <a:pt x="580" y="695"/>
                  </a:cubicBezTo>
                  <a:cubicBezTo>
                    <a:pt x="602" y="708"/>
                    <a:pt x="619" y="722"/>
                    <a:pt x="630" y="734"/>
                  </a:cubicBezTo>
                  <a:cubicBezTo>
                    <a:pt x="647" y="704"/>
                    <a:pt x="663" y="670"/>
                    <a:pt x="674" y="631"/>
                  </a:cubicBezTo>
                  <a:cubicBezTo>
                    <a:pt x="766" y="631"/>
                    <a:pt x="766" y="631"/>
                    <a:pt x="766" y="631"/>
                  </a:cubicBezTo>
                  <a:cubicBezTo>
                    <a:pt x="739" y="680"/>
                    <a:pt x="701" y="721"/>
                    <a:pt x="655" y="752"/>
                  </a:cubicBezTo>
                  <a:cubicBezTo>
                    <a:pt x="664" y="758"/>
                    <a:pt x="672" y="766"/>
                    <a:pt x="681" y="776"/>
                  </a:cubicBezTo>
                  <a:cubicBezTo>
                    <a:pt x="697" y="797"/>
                    <a:pt x="708" y="824"/>
                    <a:pt x="713" y="855"/>
                  </a:cubicBezTo>
                  <a:cubicBezTo>
                    <a:pt x="842" y="772"/>
                    <a:pt x="927" y="628"/>
                    <a:pt x="927" y="464"/>
                  </a:cubicBezTo>
                  <a:cubicBezTo>
                    <a:pt x="927" y="209"/>
                    <a:pt x="720" y="0"/>
                    <a:pt x="464" y="0"/>
                  </a:cubicBezTo>
                  <a:cubicBezTo>
                    <a:pt x="208" y="0"/>
                    <a:pt x="0" y="208"/>
                    <a:pt x="0" y="464"/>
                  </a:cubicBezTo>
                  <a:cubicBezTo>
                    <a:pt x="0" y="630"/>
                    <a:pt x="87" y="776"/>
                    <a:pt x="219" y="858"/>
                  </a:cubicBezTo>
                  <a:close/>
                  <a:moveTo>
                    <a:pt x="795" y="366"/>
                  </a:moveTo>
                  <a:cubicBezTo>
                    <a:pt x="804" y="397"/>
                    <a:pt x="809" y="430"/>
                    <a:pt x="809" y="464"/>
                  </a:cubicBezTo>
                  <a:cubicBezTo>
                    <a:pt x="809" y="498"/>
                    <a:pt x="804" y="531"/>
                    <a:pt x="795" y="562"/>
                  </a:cubicBezTo>
                  <a:cubicBezTo>
                    <a:pt x="691" y="562"/>
                    <a:pt x="691" y="562"/>
                    <a:pt x="691" y="562"/>
                  </a:cubicBezTo>
                  <a:cubicBezTo>
                    <a:pt x="696" y="531"/>
                    <a:pt x="699" y="499"/>
                    <a:pt x="699" y="464"/>
                  </a:cubicBezTo>
                  <a:cubicBezTo>
                    <a:pt x="699" y="429"/>
                    <a:pt x="696" y="396"/>
                    <a:pt x="691" y="366"/>
                  </a:cubicBezTo>
                  <a:lnTo>
                    <a:pt x="795" y="366"/>
                  </a:lnTo>
                  <a:close/>
                  <a:moveTo>
                    <a:pt x="766" y="296"/>
                  </a:moveTo>
                  <a:cubicBezTo>
                    <a:pt x="675" y="296"/>
                    <a:pt x="675" y="296"/>
                    <a:pt x="675" y="296"/>
                  </a:cubicBezTo>
                  <a:cubicBezTo>
                    <a:pt x="656" y="235"/>
                    <a:pt x="629" y="186"/>
                    <a:pt x="600" y="146"/>
                  </a:cubicBezTo>
                  <a:cubicBezTo>
                    <a:pt x="671" y="177"/>
                    <a:pt x="729" y="230"/>
                    <a:pt x="766" y="296"/>
                  </a:cubicBezTo>
                  <a:close/>
                  <a:moveTo>
                    <a:pt x="498" y="134"/>
                  </a:moveTo>
                  <a:cubicBezTo>
                    <a:pt x="532" y="168"/>
                    <a:pt x="574" y="221"/>
                    <a:pt x="601" y="297"/>
                  </a:cubicBezTo>
                  <a:cubicBezTo>
                    <a:pt x="498" y="297"/>
                    <a:pt x="498" y="297"/>
                    <a:pt x="498" y="297"/>
                  </a:cubicBezTo>
                  <a:lnTo>
                    <a:pt x="498" y="134"/>
                  </a:lnTo>
                  <a:close/>
                  <a:moveTo>
                    <a:pt x="498" y="366"/>
                  </a:moveTo>
                  <a:cubicBezTo>
                    <a:pt x="620" y="366"/>
                    <a:pt x="620" y="366"/>
                    <a:pt x="620" y="366"/>
                  </a:cubicBezTo>
                  <a:cubicBezTo>
                    <a:pt x="626" y="396"/>
                    <a:pt x="629" y="429"/>
                    <a:pt x="629" y="464"/>
                  </a:cubicBezTo>
                  <a:cubicBezTo>
                    <a:pt x="629" y="499"/>
                    <a:pt x="626" y="532"/>
                    <a:pt x="620" y="562"/>
                  </a:cubicBezTo>
                  <a:cubicBezTo>
                    <a:pt x="498" y="562"/>
                    <a:pt x="498" y="562"/>
                    <a:pt x="498" y="562"/>
                  </a:cubicBezTo>
                  <a:lnTo>
                    <a:pt x="498" y="366"/>
                  </a:lnTo>
                  <a:close/>
                  <a:moveTo>
                    <a:pt x="429" y="562"/>
                  </a:moveTo>
                  <a:cubicBezTo>
                    <a:pt x="307" y="562"/>
                    <a:pt x="307" y="562"/>
                    <a:pt x="307" y="562"/>
                  </a:cubicBezTo>
                  <a:cubicBezTo>
                    <a:pt x="301" y="532"/>
                    <a:pt x="298" y="500"/>
                    <a:pt x="298" y="464"/>
                  </a:cubicBezTo>
                  <a:cubicBezTo>
                    <a:pt x="298" y="429"/>
                    <a:pt x="301" y="396"/>
                    <a:pt x="307" y="366"/>
                  </a:cubicBezTo>
                  <a:cubicBezTo>
                    <a:pt x="429" y="366"/>
                    <a:pt x="429" y="366"/>
                    <a:pt x="429" y="366"/>
                  </a:cubicBezTo>
                  <a:lnTo>
                    <a:pt x="429" y="562"/>
                  </a:lnTo>
                  <a:close/>
                  <a:moveTo>
                    <a:pt x="429" y="296"/>
                  </a:moveTo>
                  <a:cubicBezTo>
                    <a:pt x="326" y="296"/>
                    <a:pt x="326" y="296"/>
                    <a:pt x="326" y="296"/>
                  </a:cubicBezTo>
                  <a:cubicBezTo>
                    <a:pt x="353" y="220"/>
                    <a:pt x="395" y="167"/>
                    <a:pt x="429" y="133"/>
                  </a:cubicBezTo>
                  <a:lnTo>
                    <a:pt x="429" y="296"/>
                  </a:lnTo>
                  <a:close/>
                  <a:moveTo>
                    <a:pt x="327" y="147"/>
                  </a:moveTo>
                  <a:cubicBezTo>
                    <a:pt x="298" y="186"/>
                    <a:pt x="271" y="236"/>
                    <a:pt x="252" y="297"/>
                  </a:cubicBezTo>
                  <a:cubicBezTo>
                    <a:pt x="161" y="297"/>
                    <a:pt x="161" y="297"/>
                    <a:pt x="161" y="297"/>
                  </a:cubicBezTo>
                  <a:cubicBezTo>
                    <a:pt x="198" y="230"/>
                    <a:pt x="256" y="177"/>
                    <a:pt x="327" y="147"/>
                  </a:cubicBezTo>
                  <a:close/>
                  <a:moveTo>
                    <a:pt x="118" y="464"/>
                  </a:moveTo>
                  <a:cubicBezTo>
                    <a:pt x="118" y="430"/>
                    <a:pt x="123" y="397"/>
                    <a:pt x="132" y="366"/>
                  </a:cubicBezTo>
                  <a:cubicBezTo>
                    <a:pt x="236" y="366"/>
                    <a:pt x="236" y="366"/>
                    <a:pt x="236" y="366"/>
                  </a:cubicBezTo>
                  <a:cubicBezTo>
                    <a:pt x="231" y="397"/>
                    <a:pt x="228" y="429"/>
                    <a:pt x="228" y="464"/>
                  </a:cubicBezTo>
                  <a:cubicBezTo>
                    <a:pt x="228" y="499"/>
                    <a:pt x="231" y="532"/>
                    <a:pt x="236" y="562"/>
                  </a:cubicBezTo>
                  <a:cubicBezTo>
                    <a:pt x="132" y="562"/>
                    <a:pt x="132" y="562"/>
                    <a:pt x="132" y="562"/>
                  </a:cubicBezTo>
                  <a:cubicBezTo>
                    <a:pt x="123" y="531"/>
                    <a:pt x="118" y="498"/>
                    <a:pt x="118" y="464"/>
                  </a:cubicBezTo>
                  <a:close/>
                  <a:moveTo>
                    <a:pt x="118" y="464"/>
                  </a:moveTo>
                  <a:cubicBezTo>
                    <a:pt x="118" y="464"/>
                    <a:pt x="118" y="464"/>
                    <a:pt x="118" y="4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2"/>
            <p:cNvSpPr>
              <a:spLocks noEditPoints="1"/>
            </p:cNvSpPr>
            <p:nvPr/>
          </p:nvSpPr>
          <p:spPr bwMode="auto">
            <a:xfrm>
              <a:off x="1963" y="2338"/>
              <a:ext cx="133" cy="28"/>
            </a:xfrm>
            <a:custGeom>
              <a:avLst/>
              <a:gdLst>
                <a:gd name="T0" fmla="*/ 1562 w 1647"/>
                <a:gd name="T1" fmla="*/ 115 h 347"/>
                <a:gd name="T2" fmla="*/ 1439 w 1647"/>
                <a:gd name="T3" fmla="*/ 56 h 347"/>
                <a:gd name="T4" fmla="*/ 1379 w 1647"/>
                <a:gd name="T5" fmla="*/ 244 h 347"/>
                <a:gd name="T6" fmla="*/ 1371 w 1647"/>
                <a:gd name="T7" fmla="*/ 270 h 347"/>
                <a:gd name="T8" fmla="*/ 1345 w 1647"/>
                <a:gd name="T9" fmla="*/ 194 h 347"/>
                <a:gd name="T10" fmla="*/ 1329 w 1647"/>
                <a:gd name="T11" fmla="*/ 104 h 347"/>
                <a:gd name="T12" fmla="*/ 1327 w 1647"/>
                <a:gd name="T13" fmla="*/ 104 h 347"/>
                <a:gd name="T14" fmla="*/ 1311 w 1647"/>
                <a:gd name="T15" fmla="*/ 194 h 347"/>
                <a:gd name="T16" fmla="*/ 1284 w 1647"/>
                <a:gd name="T17" fmla="*/ 270 h 347"/>
                <a:gd name="T18" fmla="*/ 1276 w 1647"/>
                <a:gd name="T19" fmla="*/ 244 h 347"/>
                <a:gd name="T20" fmla="*/ 1217 w 1647"/>
                <a:gd name="T21" fmla="*/ 56 h 347"/>
                <a:gd name="T22" fmla="*/ 1145 w 1647"/>
                <a:gd name="T23" fmla="*/ 94 h 347"/>
                <a:gd name="T24" fmla="*/ 1103 w 1647"/>
                <a:gd name="T25" fmla="*/ 71 h 347"/>
                <a:gd name="T26" fmla="*/ 956 w 1647"/>
                <a:gd name="T27" fmla="*/ 0 h 347"/>
                <a:gd name="T28" fmla="*/ 885 w 1647"/>
                <a:gd name="T29" fmla="*/ 224 h 347"/>
                <a:gd name="T30" fmla="*/ 875 w 1647"/>
                <a:gd name="T31" fmla="*/ 255 h 347"/>
                <a:gd name="T32" fmla="*/ 844 w 1647"/>
                <a:gd name="T33" fmla="*/ 165 h 347"/>
                <a:gd name="T34" fmla="*/ 825 w 1647"/>
                <a:gd name="T35" fmla="*/ 58 h 347"/>
                <a:gd name="T36" fmla="*/ 823 w 1647"/>
                <a:gd name="T37" fmla="*/ 58 h 347"/>
                <a:gd name="T38" fmla="*/ 804 w 1647"/>
                <a:gd name="T39" fmla="*/ 165 h 347"/>
                <a:gd name="T40" fmla="*/ 772 w 1647"/>
                <a:gd name="T41" fmla="*/ 255 h 347"/>
                <a:gd name="T42" fmla="*/ 763 w 1647"/>
                <a:gd name="T43" fmla="*/ 224 h 347"/>
                <a:gd name="T44" fmla="*/ 692 w 1647"/>
                <a:gd name="T45" fmla="*/ 0 h 347"/>
                <a:gd name="T46" fmla="*/ 545 w 1647"/>
                <a:gd name="T47" fmla="*/ 71 h 347"/>
                <a:gd name="T48" fmla="*/ 503 w 1647"/>
                <a:gd name="T49" fmla="*/ 94 h 347"/>
                <a:gd name="T50" fmla="*/ 431 w 1647"/>
                <a:gd name="T51" fmla="*/ 56 h 347"/>
                <a:gd name="T52" fmla="*/ 371 w 1647"/>
                <a:gd name="T53" fmla="*/ 244 h 347"/>
                <a:gd name="T54" fmla="*/ 363 w 1647"/>
                <a:gd name="T55" fmla="*/ 270 h 347"/>
                <a:gd name="T56" fmla="*/ 337 w 1647"/>
                <a:gd name="T57" fmla="*/ 194 h 347"/>
                <a:gd name="T58" fmla="*/ 321 w 1647"/>
                <a:gd name="T59" fmla="*/ 104 h 347"/>
                <a:gd name="T60" fmla="*/ 319 w 1647"/>
                <a:gd name="T61" fmla="*/ 104 h 347"/>
                <a:gd name="T62" fmla="*/ 303 w 1647"/>
                <a:gd name="T63" fmla="*/ 194 h 347"/>
                <a:gd name="T64" fmla="*/ 277 w 1647"/>
                <a:gd name="T65" fmla="*/ 270 h 347"/>
                <a:gd name="T66" fmla="*/ 268 w 1647"/>
                <a:gd name="T67" fmla="*/ 244 h 347"/>
                <a:gd name="T68" fmla="*/ 209 w 1647"/>
                <a:gd name="T69" fmla="*/ 56 h 347"/>
                <a:gd name="T70" fmla="*/ 85 w 1647"/>
                <a:gd name="T71" fmla="*/ 115 h 347"/>
                <a:gd name="T72" fmla="*/ 4 w 1647"/>
                <a:gd name="T73" fmla="*/ 347 h 347"/>
                <a:gd name="T74" fmla="*/ 1642 w 1647"/>
                <a:gd name="T75" fmla="*/ 347 h 347"/>
                <a:gd name="T76" fmla="*/ 1562 w 1647"/>
                <a:gd name="T77" fmla="*/ 115 h 347"/>
                <a:gd name="T78" fmla="*/ 1562 w 1647"/>
                <a:gd name="T79" fmla="*/ 115 h 347"/>
                <a:gd name="T80" fmla="*/ 1562 w 1647"/>
                <a:gd name="T81" fmla="*/ 11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7" h="347">
                  <a:moveTo>
                    <a:pt x="1562" y="115"/>
                  </a:moveTo>
                  <a:cubicBezTo>
                    <a:pt x="1485" y="86"/>
                    <a:pt x="1439" y="56"/>
                    <a:pt x="1439" y="56"/>
                  </a:cubicBezTo>
                  <a:cubicBezTo>
                    <a:pt x="1379" y="244"/>
                    <a:pt x="1379" y="244"/>
                    <a:pt x="1379" y="244"/>
                  </a:cubicBezTo>
                  <a:cubicBezTo>
                    <a:pt x="1371" y="270"/>
                    <a:pt x="1371" y="270"/>
                    <a:pt x="1371" y="270"/>
                  </a:cubicBezTo>
                  <a:cubicBezTo>
                    <a:pt x="1345" y="194"/>
                    <a:pt x="1345" y="194"/>
                    <a:pt x="1345" y="194"/>
                  </a:cubicBezTo>
                  <a:cubicBezTo>
                    <a:pt x="1406" y="109"/>
                    <a:pt x="1340" y="104"/>
                    <a:pt x="1329" y="104"/>
                  </a:cubicBezTo>
                  <a:cubicBezTo>
                    <a:pt x="1327" y="104"/>
                    <a:pt x="1327" y="104"/>
                    <a:pt x="1327" y="104"/>
                  </a:cubicBezTo>
                  <a:cubicBezTo>
                    <a:pt x="1316" y="104"/>
                    <a:pt x="1250" y="109"/>
                    <a:pt x="1311" y="194"/>
                  </a:cubicBezTo>
                  <a:cubicBezTo>
                    <a:pt x="1284" y="270"/>
                    <a:pt x="1284" y="270"/>
                    <a:pt x="1284" y="270"/>
                  </a:cubicBezTo>
                  <a:cubicBezTo>
                    <a:pt x="1276" y="244"/>
                    <a:pt x="1276" y="244"/>
                    <a:pt x="1276" y="244"/>
                  </a:cubicBezTo>
                  <a:cubicBezTo>
                    <a:pt x="1217" y="56"/>
                    <a:pt x="1217" y="56"/>
                    <a:pt x="1217" y="56"/>
                  </a:cubicBezTo>
                  <a:cubicBezTo>
                    <a:pt x="1217" y="56"/>
                    <a:pt x="1191" y="73"/>
                    <a:pt x="1145" y="94"/>
                  </a:cubicBezTo>
                  <a:cubicBezTo>
                    <a:pt x="1134" y="85"/>
                    <a:pt x="1120" y="78"/>
                    <a:pt x="1103" y="71"/>
                  </a:cubicBezTo>
                  <a:cubicBezTo>
                    <a:pt x="1011" y="36"/>
                    <a:pt x="956" y="0"/>
                    <a:pt x="956" y="0"/>
                  </a:cubicBezTo>
                  <a:cubicBezTo>
                    <a:pt x="885" y="224"/>
                    <a:pt x="885" y="224"/>
                    <a:pt x="885" y="224"/>
                  </a:cubicBezTo>
                  <a:cubicBezTo>
                    <a:pt x="875" y="255"/>
                    <a:pt x="875" y="255"/>
                    <a:pt x="875" y="255"/>
                  </a:cubicBezTo>
                  <a:cubicBezTo>
                    <a:pt x="844" y="165"/>
                    <a:pt x="844" y="165"/>
                    <a:pt x="844" y="165"/>
                  </a:cubicBezTo>
                  <a:cubicBezTo>
                    <a:pt x="917" y="63"/>
                    <a:pt x="838" y="58"/>
                    <a:pt x="825" y="58"/>
                  </a:cubicBezTo>
                  <a:cubicBezTo>
                    <a:pt x="823" y="58"/>
                    <a:pt x="823" y="58"/>
                    <a:pt x="823" y="58"/>
                  </a:cubicBezTo>
                  <a:cubicBezTo>
                    <a:pt x="810" y="58"/>
                    <a:pt x="731" y="63"/>
                    <a:pt x="804" y="165"/>
                  </a:cubicBezTo>
                  <a:cubicBezTo>
                    <a:pt x="772" y="255"/>
                    <a:pt x="772" y="255"/>
                    <a:pt x="772" y="255"/>
                  </a:cubicBezTo>
                  <a:cubicBezTo>
                    <a:pt x="763" y="224"/>
                    <a:pt x="763" y="224"/>
                    <a:pt x="763" y="224"/>
                  </a:cubicBezTo>
                  <a:cubicBezTo>
                    <a:pt x="692" y="0"/>
                    <a:pt x="692" y="0"/>
                    <a:pt x="692" y="0"/>
                  </a:cubicBezTo>
                  <a:cubicBezTo>
                    <a:pt x="692" y="0"/>
                    <a:pt x="636" y="36"/>
                    <a:pt x="545" y="71"/>
                  </a:cubicBezTo>
                  <a:cubicBezTo>
                    <a:pt x="528" y="77"/>
                    <a:pt x="514" y="85"/>
                    <a:pt x="503" y="94"/>
                  </a:cubicBezTo>
                  <a:cubicBezTo>
                    <a:pt x="457" y="73"/>
                    <a:pt x="431" y="56"/>
                    <a:pt x="431" y="56"/>
                  </a:cubicBezTo>
                  <a:cubicBezTo>
                    <a:pt x="371" y="244"/>
                    <a:pt x="371" y="244"/>
                    <a:pt x="371" y="244"/>
                  </a:cubicBezTo>
                  <a:cubicBezTo>
                    <a:pt x="363" y="270"/>
                    <a:pt x="363" y="270"/>
                    <a:pt x="363" y="270"/>
                  </a:cubicBezTo>
                  <a:cubicBezTo>
                    <a:pt x="337" y="194"/>
                    <a:pt x="337" y="194"/>
                    <a:pt x="337" y="194"/>
                  </a:cubicBezTo>
                  <a:cubicBezTo>
                    <a:pt x="398" y="109"/>
                    <a:pt x="332" y="104"/>
                    <a:pt x="321" y="104"/>
                  </a:cubicBezTo>
                  <a:cubicBezTo>
                    <a:pt x="319" y="104"/>
                    <a:pt x="319" y="104"/>
                    <a:pt x="319" y="104"/>
                  </a:cubicBezTo>
                  <a:cubicBezTo>
                    <a:pt x="308" y="104"/>
                    <a:pt x="242" y="109"/>
                    <a:pt x="303" y="194"/>
                  </a:cubicBezTo>
                  <a:cubicBezTo>
                    <a:pt x="277" y="270"/>
                    <a:pt x="277" y="270"/>
                    <a:pt x="277" y="270"/>
                  </a:cubicBezTo>
                  <a:cubicBezTo>
                    <a:pt x="268" y="244"/>
                    <a:pt x="268" y="244"/>
                    <a:pt x="268" y="244"/>
                  </a:cubicBezTo>
                  <a:cubicBezTo>
                    <a:pt x="209" y="56"/>
                    <a:pt x="209" y="56"/>
                    <a:pt x="209" y="56"/>
                  </a:cubicBezTo>
                  <a:cubicBezTo>
                    <a:pt x="209" y="56"/>
                    <a:pt x="162" y="86"/>
                    <a:pt x="85" y="115"/>
                  </a:cubicBezTo>
                  <a:cubicBezTo>
                    <a:pt x="0" y="146"/>
                    <a:pt x="6" y="216"/>
                    <a:pt x="4" y="347"/>
                  </a:cubicBezTo>
                  <a:cubicBezTo>
                    <a:pt x="1642" y="347"/>
                    <a:pt x="1642" y="347"/>
                    <a:pt x="1642" y="347"/>
                  </a:cubicBezTo>
                  <a:cubicBezTo>
                    <a:pt x="1642" y="216"/>
                    <a:pt x="1647" y="146"/>
                    <a:pt x="1562" y="115"/>
                  </a:cubicBezTo>
                  <a:close/>
                  <a:moveTo>
                    <a:pt x="1562" y="115"/>
                  </a:moveTo>
                  <a:cubicBezTo>
                    <a:pt x="1562" y="115"/>
                    <a:pt x="1562" y="115"/>
                    <a:pt x="1562"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3"/>
            <p:cNvSpPr>
              <a:spLocks noEditPoints="1"/>
            </p:cNvSpPr>
            <p:nvPr/>
          </p:nvSpPr>
          <p:spPr bwMode="auto">
            <a:xfrm>
              <a:off x="2056" y="2307"/>
              <a:ext cx="29" cy="36"/>
            </a:xfrm>
            <a:custGeom>
              <a:avLst/>
              <a:gdLst>
                <a:gd name="T0" fmla="*/ 133 w 349"/>
                <a:gd name="T1" fmla="*/ 8 h 446"/>
                <a:gd name="T2" fmla="*/ 97 w 349"/>
                <a:gd name="T3" fmla="*/ 27 h 446"/>
                <a:gd name="T4" fmla="*/ 61 w 349"/>
                <a:gd name="T5" fmla="*/ 57 h 446"/>
                <a:gd name="T6" fmla="*/ 22 w 349"/>
                <a:gd name="T7" fmla="*/ 125 h 446"/>
                <a:gd name="T8" fmla="*/ 22 w 349"/>
                <a:gd name="T9" fmla="*/ 192 h 446"/>
                <a:gd name="T10" fmla="*/ 28 w 349"/>
                <a:gd name="T11" fmla="*/ 213 h 446"/>
                <a:gd name="T12" fmla="*/ 14 w 349"/>
                <a:gd name="T13" fmla="*/ 270 h 446"/>
                <a:gd name="T14" fmla="*/ 42 w 349"/>
                <a:gd name="T15" fmla="*/ 318 h 446"/>
                <a:gd name="T16" fmla="*/ 139 w 349"/>
                <a:gd name="T17" fmla="*/ 438 h 446"/>
                <a:gd name="T18" fmla="*/ 210 w 349"/>
                <a:gd name="T19" fmla="*/ 438 h 446"/>
                <a:gd name="T20" fmla="*/ 307 w 349"/>
                <a:gd name="T21" fmla="*/ 318 h 446"/>
                <a:gd name="T22" fmla="*/ 335 w 349"/>
                <a:gd name="T23" fmla="*/ 270 h 446"/>
                <a:gd name="T24" fmla="*/ 321 w 349"/>
                <a:gd name="T25" fmla="*/ 213 h 446"/>
                <a:gd name="T26" fmla="*/ 327 w 349"/>
                <a:gd name="T27" fmla="*/ 192 h 446"/>
                <a:gd name="T28" fmla="*/ 284 w 349"/>
                <a:gd name="T29" fmla="*/ 56 h 446"/>
                <a:gd name="T30" fmla="*/ 245 w 349"/>
                <a:gd name="T31" fmla="*/ 20 h 446"/>
                <a:gd name="T32" fmla="*/ 164 w 349"/>
                <a:gd name="T33" fmla="*/ 3 h 446"/>
                <a:gd name="T34" fmla="*/ 133 w 349"/>
                <a:gd name="T35" fmla="*/ 8 h 446"/>
                <a:gd name="T36" fmla="*/ 133 w 349"/>
                <a:gd name="T37" fmla="*/ 8 h 446"/>
                <a:gd name="T38" fmla="*/ 133 w 349"/>
                <a:gd name="T39" fmla="*/ 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46">
                  <a:moveTo>
                    <a:pt x="133" y="8"/>
                  </a:moveTo>
                  <a:cubicBezTo>
                    <a:pt x="120" y="13"/>
                    <a:pt x="108" y="19"/>
                    <a:pt x="97" y="27"/>
                  </a:cubicBezTo>
                  <a:cubicBezTo>
                    <a:pt x="84" y="35"/>
                    <a:pt x="72" y="45"/>
                    <a:pt x="61" y="57"/>
                  </a:cubicBezTo>
                  <a:cubicBezTo>
                    <a:pt x="44" y="74"/>
                    <a:pt x="29" y="97"/>
                    <a:pt x="22" y="125"/>
                  </a:cubicBezTo>
                  <a:cubicBezTo>
                    <a:pt x="16" y="146"/>
                    <a:pt x="18" y="169"/>
                    <a:pt x="22" y="192"/>
                  </a:cubicBezTo>
                  <a:cubicBezTo>
                    <a:pt x="24" y="199"/>
                    <a:pt x="25" y="206"/>
                    <a:pt x="28" y="213"/>
                  </a:cubicBezTo>
                  <a:cubicBezTo>
                    <a:pt x="15" y="212"/>
                    <a:pt x="0" y="219"/>
                    <a:pt x="14" y="270"/>
                  </a:cubicBezTo>
                  <a:cubicBezTo>
                    <a:pt x="25" y="307"/>
                    <a:pt x="35" y="318"/>
                    <a:pt x="42" y="318"/>
                  </a:cubicBezTo>
                  <a:cubicBezTo>
                    <a:pt x="49" y="363"/>
                    <a:pt x="83" y="419"/>
                    <a:pt x="139" y="438"/>
                  </a:cubicBezTo>
                  <a:cubicBezTo>
                    <a:pt x="162" y="446"/>
                    <a:pt x="187" y="446"/>
                    <a:pt x="210" y="438"/>
                  </a:cubicBezTo>
                  <a:cubicBezTo>
                    <a:pt x="265" y="419"/>
                    <a:pt x="301" y="362"/>
                    <a:pt x="307" y="318"/>
                  </a:cubicBezTo>
                  <a:cubicBezTo>
                    <a:pt x="315" y="318"/>
                    <a:pt x="325" y="307"/>
                    <a:pt x="335" y="270"/>
                  </a:cubicBezTo>
                  <a:cubicBezTo>
                    <a:pt x="349" y="219"/>
                    <a:pt x="334" y="212"/>
                    <a:pt x="321" y="213"/>
                  </a:cubicBezTo>
                  <a:cubicBezTo>
                    <a:pt x="324" y="206"/>
                    <a:pt x="326" y="199"/>
                    <a:pt x="327" y="192"/>
                  </a:cubicBezTo>
                  <a:cubicBezTo>
                    <a:pt x="349" y="60"/>
                    <a:pt x="284" y="56"/>
                    <a:pt x="284" y="56"/>
                  </a:cubicBezTo>
                  <a:cubicBezTo>
                    <a:pt x="284" y="56"/>
                    <a:pt x="273" y="35"/>
                    <a:pt x="245" y="20"/>
                  </a:cubicBezTo>
                  <a:cubicBezTo>
                    <a:pt x="226" y="8"/>
                    <a:pt x="199" y="0"/>
                    <a:pt x="164" y="3"/>
                  </a:cubicBezTo>
                  <a:cubicBezTo>
                    <a:pt x="154" y="3"/>
                    <a:pt x="143" y="5"/>
                    <a:pt x="133" y="8"/>
                  </a:cubicBezTo>
                  <a:close/>
                  <a:moveTo>
                    <a:pt x="133" y="8"/>
                  </a:moveTo>
                  <a:cubicBezTo>
                    <a:pt x="133" y="8"/>
                    <a:pt x="133" y="8"/>
                    <a:pt x="13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4"/>
            <p:cNvSpPr>
              <a:spLocks noEditPoints="1"/>
            </p:cNvSpPr>
            <p:nvPr/>
          </p:nvSpPr>
          <p:spPr bwMode="auto">
            <a:xfrm>
              <a:off x="1974" y="2307"/>
              <a:ext cx="29" cy="36"/>
            </a:xfrm>
            <a:custGeom>
              <a:avLst/>
              <a:gdLst>
                <a:gd name="T0" fmla="*/ 42 w 350"/>
                <a:gd name="T1" fmla="*/ 318 h 446"/>
                <a:gd name="T2" fmla="*/ 139 w 350"/>
                <a:gd name="T3" fmla="*/ 438 h 446"/>
                <a:gd name="T4" fmla="*/ 211 w 350"/>
                <a:gd name="T5" fmla="*/ 438 h 446"/>
                <a:gd name="T6" fmla="*/ 308 w 350"/>
                <a:gd name="T7" fmla="*/ 318 h 446"/>
                <a:gd name="T8" fmla="*/ 335 w 350"/>
                <a:gd name="T9" fmla="*/ 270 h 446"/>
                <a:gd name="T10" fmla="*/ 322 w 350"/>
                <a:gd name="T11" fmla="*/ 213 h 446"/>
                <a:gd name="T12" fmla="*/ 327 w 350"/>
                <a:gd name="T13" fmla="*/ 192 h 446"/>
                <a:gd name="T14" fmla="*/ 284 w 350"/>
                <a:gd name="T15" fmla="*/ 56 h 446"/>
                <a:gd name="T16" fmla="*/ 245 w 350"/>
                <a:gd name="T17" fmla="*/ 20 h 446"/>
                <a:gd name="T18" fmla="*/ 165 w 350"/>
                <a:gd name="T19" fmla="*/ 3 h 446"/>
                <a:gd name="T20" fmla="*/ 133 w 350"/>
                <a:gd name="T21" fmla="*/ 9 h 446"/>
                <a:gd name="T22" fmla="*/ 98 w 350"/>
                <a:gd name="T23" fmla="*/ 27 h 446"/>
                <a:gd name="T24" fmla="*/ 62 w 350"/>
                <a:gd name="T25" fmla="*/ 57 h 446"/>
                <a:gd name="T26" fmla="*/ 23 w 350"/>
                <a:gd name="T27" fmla="*/ 125 h 446"/>
                <a:gd name="T28" fmla="*/ 23 w 350"/>
                <a:gd name="T29" fmla="*/ 192 h 446"/>
                <a:gd name="T30" fmla="*/ 29 w 350"/>
                <a:gd name="T31" fmla="*/ 213 h 446"/>
                <a:gd name="T32" fmla="*/ 15 w 350"/>
                <a:gd name="T33" fmla="*/ 270 h 446"/>
                <a:gd name="T34" fmla="*/ 42 w 350"/>
                <a:gd name="T35" fmla="*/ 318 h 446"/>
                <a:gd name="T36" fmla="*/ 42 w 350"/>
                <a:gd name="T37" fmla="*/ 318 h 446"/>
                <a:gd name="T38" fmla="*/ 42 w 350"/>
                <a:gd name="T39" fmla="*/ 31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0" h="446">
                  <a:moveTo>
                    <a:pt x="42" y="318"/>
                  </a:moveTo>
                  <a:cubicBezTo>
                    <a:pt x="49" y="363"/>
                    <a:pt x="83" y="419"/>
                    <a:pt x="139" y="438"/>
                  </a:cubicBezTo>
                  <a:cubicBezTo>
                    <a:pt x="162" y="446"/>
                    <a:pt x="187" y="446"/>
                    <a:pt x="211" y="438"/>
                  </a:cubicBezTo>
                  <a:cubicBezTo>
                    <a:pt x="266" y="419"/>
                    <a:pt x="301" y="362"/>
                    <a:pt x="308" y="318"/>
                  </a:cubicBezTo>
                  <a:cubicBezTo>
                    <a:pt x="315" y="318"/>
                    <a:pt x="325" y="307"/>
                    <a:pt x="335" y="270"/>
                  </a:cubicBezTo>
                  <a:cubicBezTo>
                    <a:pt x="350" y="219"/>
                    <a:pt x="334" y="212"/>
                    <a:pt x="322" y="213"/>
                  </a:cubicBezTo>
                  <a:cubicBezTo>
                    <a:pt x="324" y="206"/>
                    <a:pt x="326" y="199"/>
                    <a:pt x="327" y="192"/>
                  </a:cubicBezTo>
                  <a:cubicBezTo>
                    <a:pt x="349" y="60"/>
                    <a:pt x="284" y="56"/>
                    <a:pt x="284" y="56"/>
                  </a:cubicBezTo>
                  <a:cubicBezTo>
                    <a:pt x="284" y="56"/>
                    <a:pt x="273" y="35"/>
                    <a:pt x="245" y="20"/>
                  </a:cubicBezTo>
                  <a:cubicBezTo>
                    <a:pt x="226" y="8"/>
                    <a:pt x="200" y="0"/>
                    <a:pt x="165" y="3"/>
                  </a:cubicBezTo>
                  <a:cubicBezTo>
                    <a:pt x="153" y="3"/>
                    <a:pt x="143" y="5"/>
                    <a:pt x="133" y="9"/>
                  </a:cubicBezTo>
                  <a:cubicBezTo>
                    <a:pt x="120" y="13"/>
                    <a:pt x="108" y="20"/>
                    <a:pt x="98" y="27"/>
                  </a:cubicBezTo>
                  <a:cubicBezTo>
                    <a:pt x="85" y="35"/>
                    <a:pt x="73" y="45"/>
                    <a:pt x="62" y="57"/>
                  </a:cubicBezTo>
                  <a:cubicBezTo>
                    <a:pt x="44" y="74"/>
                    <a:pt x="29" y="97"/>
                    <a:pt x="23" y="125"/>
                  </a:cubicBezTo>
                  <a:cubicBezTo>
                    <a:pt x="17" y="147"/>
                    <a:pt x="18" y="169"/>
                    <a:pt x="23" y="192"/>
                  </a:cubicBezTo>
                  <a:cubicBezTo>
                    <a:pt x="24" y="199"/>
                    <a:pt x="26" y="206"/>
                    <a:pt x="29" y="213"/>
                  </a:cubicBezTo>
                  <a:cubicBezTo>
                    <a:pt x="16" y="212"/>
                    <a:pt x="0" y="220"/>
                    <a:pt x="15" y="270"/>
                  </a:cubicBezTo>
                  <a:cubicBezTo>
                    <a:pt x="25" y="307"/>
                    <a:pt x="35" y="318"/>
                    <a:pt x="42" y="318"/>
                  </a:cubicBezTo>
                  <a:close/>
                  <a:moveTo>
                    <a:pt x="42" y="318"/>
                  </a:moveTo>
                  <a:cubicBezTo>
                    <a:pt x="42" y="318"/>
                    <a:pt x="42" y="318"/>
                    <a:pt x="42" y="3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5"/>
            <p:cNvSpPr>
              <a:spLocks noEditPoints="1"/>
            </p:cNvSpPr>
            <p:nvPr/>
          </p:nvSpPr>
          <p:spPr bwMode="auto">
            <a:xfrm>
              <a:off x="2013" y="2295"/>
              <a:ext cx="33" cy="43"/>
            </a:xfrm>
            <a:custGeom>
              <a:avLst/>
              <a:gdLst>
                <a:gd name="T0" fmla="*/ 17 w 416"/>
                <a:gd name="T1" fmla="*/ 322 h 533"/>
                <a:gd name="T2" fmla="*/ 50 w 416"/>
                <a:gd name="T3" fmla="*/ 380 h 533"/>
                <a:gd name="T4" fmla="*/ 166 w 416"/>
                <a:gd name="T5" fmla="*/ 523 h 533"/>
                <a:gd name="T6" fmla="*/ 251 w 416"/>
                <a:gd name="T7" fmla="*/ 523 h 533"/>
                <a:gd name="T8" fmla="*/ 366 w 416"/>
                <a:gd name="T9" fmla="*/ 380 h 533"/>
                <a:gd name="T10" fmla="*/ 399 w 416"/>
                <a:gd name="T11" fmla="*/ 322 h 533"/>
                <a:gd name="T12" fmla="*/ 383 w 416"/>
                <a:gd name="T13" fmla="*/ 254 h 533"/>
                <a:gd name="T14" fmla="*/ 390 w 416"/>
                <a:gd name="T15" fmla="*/ 229 h 533"/>
                <a:gd name="T16" fmla="*/ 338 w 416"/>
                <a:gd name="T17" fmla="*/ 67 h 533"/>
                <a:gd name="T18" fmla="*/ 292 w 416"/>
                <a:gd name="T19" fmla="*/ 24 h 533"/>
                <a:gd name="T20" fmla="*/ 196 w 416"/>
                <a:gd name="T21" fmla="*/ 3 h 533"/>
                <a:gd name="T22" fmla="*/ 158 w 416"/>
                <a:gd name="T23" fmla="*/ 11 h 533"/>
                <a:gd name="T24" fmla="*/ 117 w 416"/>
                <a:gd name="T25" fmla="*/ 32 h 533"/>
                <a:gd name="T26" fmla="*/ 74 w 416"/>
                <a:gd name="T27" fmla="*/ 68 h 533"/>
                <a:gd name="T28" fmla="*/ 27 w 416"/>
                <a:gd name="T29" fmla="*/ 150 h 533"/>
                <a:gd name="T30" fmla="*/ 28 w 416"/>
                <a:gd name="T31" fmla="*/ 229 h 533"/>
                <a:gd name="T32" fmla="*/ 34 w 416"/>
                <a:gd name="T33" fmla="*/ 254 h 533"/>
                <a:gd name="T34" fmla="*/ 17 w 416"/>
                <a:gd name="T35" fmla="*/ 322 h 533"/>
                <a:gd name="T36" fmla="*/ 17 w 416"/>
                <a:gd name="T37" fmla="*/ 322 h 533"/>
                <a:gd name="T38" fmla="*/ 17 w 416"/>
                <a:gd name="T39" fmla="*/ 322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6" h="533">
                  <a:moveTo>
                    <a:pt x="17" y="322"/>
                  </a:moveTo>
                  <a:cubicBezTo>
                    <a:pt x="30" y="367"/>
                    <a:pt x="42" y="379"/>
                    <a:pt x="50" y="380"/>
                  </a:cubicBezTo>
                  <a:cubicBezTo>
                    <a:pt x="59" y="433"/>
                    <a:pt x="99" y="500"/>
                    <a:pt x="166" y="523"/>
                  </a:cubicBezTo>
                  <a:cubicBezTo>
                    <a:pt x="193" y="533"/>
                    <a:pt x="223" y="533"/>
                    <a:pt x="251" y="523"/>
                  </a:cubicBezTo>
                  <a:cubicBezTo>
                    <a:pt x="316" y="499"/>
                    <a:pt x="358" y="432"/>
                    <a:pt x="366" y="380"/>
                  </a:cubicBezTo>
                  <a:cubicBezTo>
                    <a:pt x="375" y="379"/>
                    <a:pt x="387" y="366"/>
                    <a:pt x="399" y="322"/>
                  </a:cubicBezTo>
                  <a:cubicBezTo>
                    <a:pt x="416" y="261"/>
                    <a:pt x="398" y="252"/>
                    <a:pt x="383" y="254"/>
                  </a:cubicBezTo>
                  <a:cubicBezTo>
                    <a:pt x="386" y="246"/>
                    <a:pt x="388" y="237"/>
                    <a:pt x="390" y="229"/>
                  </a:cubicBezTo>
                  <a:cubicBezTo>
                    <a:pt x="416" y="72"/>
                    <a:pt x="338" y="67"/>
                    <a:pt x="338" y="67"/>
                  </a:cubicBezTo>
                  <a:cubicBezTo>
                    <a:pt x="338" y="67"/>
                    <a:pt x="326" y="42"/>
                    <a:pt x="292" y="24"/>
                  </a:cubicBezTo>
                  <a:cubicBezTo>
                    <a:pt x="269" y="10"/>
                    <a:pt x="238" y="0"/>
                    <a:pt x="196" y="3"/>
                  </a:cubicBezTo>
                  <a:cubicBezTo>
                    <a:pt x="183" y="4"/>
                    <a:pt x="170" y="7"/>
                    <a:pt x="158" y="11"/>
                  </a:cubicBezTo>
                  <a:cubicBezTo>
                    <a:pt x="143" y="16"/>
                    <a:pt x="129" y="24"/>
                    <a:pt x="117" y="32"/>
                  </a:cubicBezTo>
                  <a:cubicBezTo>
                    <a:pt x="101" y="42"/>
                    <a:pt x="86" y="54"/>
                    <a:pt x="74" y="68"/>
                  </a:cubicBezTo>
                  <a:cubicBezTo>
                    <a:pt x="53" y="89"/>
                    <a:pt x="35" y="116"/>
                    <a:pt x="27" y="150"/>
                  </a:cubicBezTo>
                  <a:cubicBezTo>
                    <a:pt x="20" y="175"/>
                    <a:pt x="22" y="201"/>
                    <a:pt x="28" y="229"/>
                  </a:cubicBezTo>
                  <a:cubicBezTo>
                    <a:pt x="29" y="238"/>
                    <a:pt x="31" y="246"/>
                    <a:pt x="34" y="254"/>
                  </a:cubicBezTo>
                  <a:cubicBezTo>
                    <a:pt x="18" y="253"/>
                    <a:pt x="0" y="262"/>
                    <a:pt x="17" y="322"/>
                  </a:cubicBezTo>
                  <a:close/>
                  <a:moveTo>
                    <a:pt x="17" y="322"/>
                  </a:moveTo>
                  <a:cubicBezTo>
                    <a:pt x="17" y="322"/>
                    <a:pt x="17" y="322"/>
                    <a:pt x="17" y="3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smtClean="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44" name="Content Placeholder 2"/>
          <p:cNvSpPr txBox="1">
            <a:spLocks/>
          </p:cNvSpPr>
          <p:nvPr/>
        </p:nvSpPr>
        <p:spPr>
          <a:xfrm>
            <a:off x="1524001" y="2719137"/>
            <a:ext cx="7086600" cy="489486"/>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200" dirty="0" smtClean="0"/>
              <a:t>Features of Cypress</a:t>
            </a:r>
            <a:endParaRPr lang="en-US" sz="2200" dirty="0"/>
          </a:p>
        </p:txBody>
      </p:sp>
      <p:sp>
        <p:nvSpPr>
          <p:cNvPr id="45" name="Content Placeholder 2"/>
          <p:cNvSpPr txBox="1">
            <a:spLocks/>
          </p:cNvSpPr>
          <p:nvPr/>
        </p:nvSpPr>
        <p:spPr>
          <a:xfrm>
            <a:off x="1524000" y="2125580"/>
            <a:ext cx="3200400" cy="481652"/>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200" dirty="0" smtClean="0"/>
              <a:t>Cypress Architecture</a:t>
            </a:r>
            <a:endParaRPr lang="en-US" sz="22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9" name="Content Placeholder 2"/>
          <p:cNvSpPr txBox="1">
            <a:spLocks/>
          </p:cNvSpPr>
          <p:nvPr/>
        </p:nvSpPr>
        <p:spPr>
          <a:xfrm>
            <a:off x="1491178" y="3286919"/>
            <a:ext cx="3690422" cy="4253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200" dirty="0" smtClean="0"/>
              <a:t>Creating Cypress Tests</a:t>
            </a:r>
            <a:endParaRPr lang="en-US" sz="2200" dirty="0"/>
          </a:p>
        </p:txBody>
      </p:sp>
      <p:sp>
        <p:nvSpPr>
          <p:cNvPr id="50" name="Content Placeholder 2"/>
          <p:cNvSpPr txBox="1">
            <a:spLocks/>
          </p:cNvSpPr>
          <p:nvPr/>
        </p:nvSpPr>
        <p:spPr>
          <a:xfrm>
            <a:off x="1524000" y="3872402"/>
            <a:ext cx="6096000" cy="39567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200" dirty="0" smtClean="0"/>
              <a:t>Executing Cypress test from Cypress Test Runner</a:t>
            </a:r>
            <a:endParaRPr lang="en-US" sz="2200" dirty="0"/>
          </a:p>
        </p:txBody>
      </p:sp>
      <p:sp>
        <p:nvSpPr>
          <p:cNvPr id="51" name="Content Placeholder 2"/>
          <p:cNvSpPr txBox="1">
            <a:spLocks/>
          </p:cNvSpPr>
          <p:nvPr/>
        </p:nvSpPr>
        <p:spPr>
          <a:xfrm>
            <a:off x="1524000" y="4429919"/>
            <a:ext cx="4038600" cy="449327"/>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200" dirty="0" smtClean="0"/>
              <a:t>Limitations of Cypress</a:t>
            </a:r>
            <a:endParaRPr lang="en-US" sz="2200" dirty="0"/>
          </a:p>
        </p:txBody>
      </p:sp>
      <p:sp>
        <p:nvSpPr>
          <p:cNvPr id="47" name="Content Placeholder 2"/>
          <p:cNvSpPr txBox="1">
            <a:spLocks/>
          </p:cNvSpPr>
          <p:nvPr/>
        </p:nvSpPr>
        <p:spPr>
          <a:xfrm>
            <a:off x="685800" y="507877"/>
            <a:ext cx="9372600" cy="416842"/>
          </a:xfrm>
          <a:prstGeom prst="rect">
            <a:avLst/>
          </a:prstGeom>
        </p:spPr>
        <p:txBody>
          <a:bodyPr lIns="100557" tIns="50278" rIns="100557" bIns="50278"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600" b="1" dirty="0" smtClean="0">
                <a:latin typeface="+mj-lt"/>
                <a:cs typeface="Arial" panose="020B0604020202020204" pitchFamily="34" charset="0"/>
              </a:rPr>
              <a:t>Agenda: Session I</a:t>
            </a:r>
            <a:endParaRPr lang="en-US" sz="2600" b="1" dirty="0">
              <a:latin typeface="+mj-lt"/>
              <a:cs typeface="Arial" panose="020B0604020202020204" pitchFamily="34" charset="0"/>
            </a:endParaRPr>
          </a:p>
        </p:txBody>
      </p:sp>
    </p:spTree>
    <p:extLst>
      <p:ext uri="{BB962C8B-B14F-4D97-AF65-F5344CB8AC3E}">
        <p14:creationId xmlns:p14="http://schemas.microsoft.com/office/powerpoint/2010/main" val="809518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685800" y="467519"/>
            <a:ext cx="935736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5459" tIns="37730" rIns="75459" bIns="37730" numCol="1" anchor="t" anchorCtr="0" compatLnSpc="1">
            <a:prstTxWarp prst="textNoShape">
              <a:avLst/>
            </a:prstTxWarp>
          </a:bodyPr>
          <a:lstStyle/>
          <a:p>
            <a:r>
              <a:rPr lang="en-US" sz="2800" dirty="0"/>
              <a:t>Introduction to </a:t>
            </a:r>
            <a:r>
              <a:rPr lang="en-US" sz="2800" dirty="0" smtClean="0"/>
              <a:t>Cypress</a:t>
            </a:r>
            <a:endParaRPr lang="en-US" altLang="en-US" sz="2600" dirty="0">
              <a:ea typeface="+mn-ea"/>
              <a:cs typeface="Arial" panose="020B0604020202020204" pitchFamily="34" charset="0"/>
            </a:endParaRPr>
          </a:p>
        </p:txBody>
      </p:sp>
      <p:sp>
        <p:nvSpPr>
          <p:cNvPr id="3" name="Text Placeholder 2"/>
          <p:cNvSpPr>
            <a:spLocks noGrp="1"/>
          </p:cNvSpPr>
          <p:nvPr>
            <p:ph idx="1"/>
          </p:nvPr>
        </p:nvSpPr>
        <p:spPr>
          <a:xfrm>
            <a:off x="701040" y="1000919"/>
            <a:ext cx="7909560" cy="4174196"/>
          </a:xfrm>
        </p:spPr>
        <p:txBody>
          <a:bodyPr>
            <a:noAutofit/>
          </a:bodyPr>
          <a:lstStyle/>
          <a:p>
            <a:pPr marL="188641" lvl="1" indent="0">
              <a:buNone/>
              <a:defRPr/>
            </a:pPr>
            <a:endParaRPr lang="en-US" sz="2000" dirty="0" smtClean="0"/>
          </a:p>
          <a:p>
            <a:pPr marL="531541" lvl="1" indent="-342900">
              <a:defRPr/>
            </a:pPr>
            <a:r>
              <a:rPr lang="en-US" sz="2000" dirty="0" smtClean="0"/>
              <a:t>Cypress </a:t>
            </a:r>
            <a:r>
              <a:rPr lang="en-US" sz="2000" dirty="0"/>
              <a:t>is an open source front end testing tool, build for modern web applications. </a:t>
            </a:r>
            <a:endParaRPr lang="en-US" sz="2000" dirty="0" smtClean="0"/>
          </a:p>
          <a:p>
            <a:pPr marL="531541" lvl="1" indent="-342900">
              <a:defRPr/>
            </a:pPr>
            <a:r>
              <a:rPr lang="en-US" sz="2000" dirty="0" smtClean="0"/>
              <a:t>Cypress </a:t>
            </a:r>
            <a:r>
              <a:rPr lang="en-US" sz="2000" dirty="0"/>
              <a:t>is a </a:t>
            </a:r>
            <a:r>
              <a:rPr lang="en-US" sz="2000" dirty="0" smtClean="0"/>
              <a:t>JavaScript </a:t>
            </a:r>
            <a:r>
              <a:rPr lang="en-US" sz="2000" dirty="0"/>
              <a:t>language binding tool. Cypress is a all in one bundle of many different frameworks like mocha, protractor etc. </a:t>
            </a:r>
            <a:endParaRPr lang="en-US" sz="2000" dirty="0" smtClean="0"/>
          </a:p>
          <a:p>
            <a:pPr marL="531541" lvl="1" indent="-342900">
              <a:defRPr/>
            </a:pPr>
            <a:r>
              <a:rPr lang="en-US" sz="2000" dirty="0" smtClean="0"/>
              <a:t>Cypress </a:t>
            </a:r>
            <a:r>
              <a:rPr lang="en-US" sz="2000" dirty="0"/>
              <a:t>is most often compared to Selenium; however, Cypress is both fundamentally and architecturally different. Comparing cypress with selenium is like comparing mobile phone with landline phone, both have similar functionality but uses different architectural style.</a:t>
            </a:r>
            <a:endParaRPr lang="en-US" sz="2000" dirty="0" smtClean="0"/>
          </a:p>
        </p:txBody>
      </p:sp>
    </p:spTree>
    <p:extLst>
      <p:ext uri="{BB962C8B-B14F-4D97-AF65-F5344CB8AC3E}">
        <p14:creationId xmlns:p14="http://schemas.microsoft.com/office/powerpoint/2010/main" val="412624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701040" y="467519"/>
            <a:ext cx="935736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5459" tIns="37730" rIns="75459" bIns="37730" numCol="1" anchor="t" anchorCtr="0" compatLnSpc="1">
            <a:prstTxWarp prst="textNoShape">
              <a:avLst/>
            </a:prstTxWarp>
          </a:bodyPr>
          <a:lstStyle/>
          <a:p>
            <a:r>
              <a:rPr lang="en-US" sz="2800" dirty="0"/>
              <a:t>Cypress </a:t>
            </a:r>
            <a:r>
              <a:rPr lang="en-US" sz="2800" dirty="0" smtClean="0"/>
              <a:t>Architecture</a:t>
            </a:r>
            <a:endParaRPr lang="en-US" altLang="en-US" sz="2600" dirty="0">
              <a:ea typeface="+mn-ea"/>
              <a:cs typeface="Arial" panose="020B0604020202020204" pitchFamily="34" charset="0"/>
            </a:endParaRPr>
          </a:p>
        </p:txBody>
      </p:sp>
      <p:pic>
        <p:nvPicPr>
          <p:cNvPr id="4" name="Content Placeholder 3"/>
          <p:cNvPicPr>
            <a:picLocks noGrp="1"/>
          </p:cNvPicPr>
          <p:nvPr>
            <p:ph idx="1"/>
          </p:nvPr>
        </p:nvPicPr>
        <p:blipFill>
          <a:blip r:embed="rId3"/>
          <a:stretch>
            <a:fillRect/>
          </a:stretch>
        </p:blipFill>
        <p:spPr>
          <a:xfrm>
            <a:off x="692180" y="1229519"/>
            <a:ext cx="8909020" cy="3733800"/>
          </a:xfrm>
          <a:prstGeom prst="rect">
            <a:avLst/>
          </a:prstGeom>
        </p:spPr>
      </p:pic>
    </p:spTree>
    <p:extLst>
      <p:ext uri="{BB962C8B-B14F-4D97-AF65-F5344CB8AC3E}">
        <p14:creationId xmlns:p14="http://schemas.microsoft.com/office/powerpoint/2010/main" val="1330346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685800" y="1103432"/>
            <a:ext cx="8763000" cy="3785652"/>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a:t>Time Travel:</a:t>
            </a:r>
            <a:r>
              <a:rPr lang="en-US" sz="2400" dirty="0"/>
              <a:t> Cypress takes snapshot as your tests run. </a:t>
            </a:r>
          </a:p>
          <a:p>
            <a:pPr marL="342900" lvl="0" indent="-342900">
              <a:buFont typeface="Arial" panose="020B0604020202020204" pitchFamily="34" charset="0"/>
              <a:buChar char="•"/>
            </a:pPr>
            <a:r>
              <a:rPr lang="en-US" sz="2400" b="1" dirty="0"/>
              <a:t>Real Time Reload:</a:t>
            </a:r>
            <a:r>
              <a:rPr lang="en-US" sz="2400" dirty="0"/>
              <a:t> Cypress automatically reloads whenever we make changes in the tests. </a:t>
            </a:r>
          </a:p>
          <a:p>
            <a:pPr marL="342900" lvl="0" indent="-342900">
              <a:buFont typeface="Arial" panose="020B0604020202020204" pitchFamily="34" charset="0"/>
              <a:buChar char="•"/>
            </a:pPr>
            <a:r>
              <a:rPr lang="en-US" sz="2400" b="1" dirty="0"/>
              <a:t>Spies, stubs and clocks:</a:t>
            </a:r>
            <a:r>
              <a:rPr lang="en-US" sz="2400" dirty="0"/>
              <a:t> Verify and control the behavior of functions, server, responses or timers.</a:t>
            </a:r>
          </a:p>
          <a:p>
            <a:pPr marL="342900" lvl="0" indent="-342900">
              <a:buFont typeface="Arial" panose="020B0604020202020204" pitchFamily="34" charset="0"/>
              <a:buChar char="•"/>
            </a:pPr>
            <a:r>
              <a:rPr lang="en-US" sz="2400" b="1" dirty="0"/>
              <a:t>Consistent results:</a:t>
            </a:r>
            <a:r>
              <a:rPr lang="en-US" sz="2400" dirty="0"/>
              <a:t> Cypress architecture doesn’t use Selenium or </a:t>
            </a:r>
            <a:r>
              <a:rPr lang="en-US" sz="2400" dirty="0" err="1"/>
              <a:t>WebDriver</a:t>
            </a:r>
            <a:r>
              <a:rPr lang="en-US" sz="2400" dirty="0"/>
              <a:t>. It provides fast, consistent and reliable tests that are flake-free.</a:t>
            </a:r>
          </a:p>
          <a:p>
            <a:pPr marL="342900" lvl="0" indent="-342900">
              <a:buFont typeface="Arial" panose="020B0604020202020204" pitchFamily="34" charset="0"/>
              <a:buChar char="•"/>
            </a:pPr>
            <a:r>
              <a:rPr lang="en-US" sz="2400" b="1" dirty="0" err="1"/>
              <a:t>Debuggability</a:t>
            </a:r>
            <a:r>
              <a:rPr lang="en-US" sz="2400" b="1" dirty="0"/>
              <a:t>:</a:t>
            </a:r>
            <a:r>
              <a:rPr lang="en-US" sz="2400" dirty="0"/>
              <a:t> Cypress provides debugging functionality by using the chrome </a:t>
            </a:r>
            <a:r>
              <a:rPr lang="en-US" sz="2400" dirty="0" smtClean="0"/>
              <a:t>Dev </a:t>
            </a:r>
            <a:r>
              <a:rPr lang="en-US" sz="2400" dirty="0"/>
              <a:t>tool </a:t>
            </a:r>
          </a:p>
        </p:txBody>
      </p:sp>
      <p:sp>
        <p:nvSpPr>
          <p:cNvPr id="2" name="Title 1"/>
          <p:cNvSpPr>
            <a:spLocks noGrp="1"/>
          </p:cNvSpPr>
          <p:nvPr>
            <p:ph type="title"/>
          </p:nvPr>
        </p:nvSpPr>
        <p:spPr>
          <a:xfrm>
            <a:off x="685800" y="512956"/>
            <a:ext cx="9372600" cy="411377"/>
          </a:xfrm>
        </p:spPr>
        <p:txBody>
          <a:bodyPr>
            <a:noAutofit/>
          </a:bodyPr>
          <a:lstStyle/>
          <a:p>
            <a:r>
              <a:rPr lang="en-US" sz="2800" dirty="0"/>
              <a:t>Features of </a:t>
            </a:r>
            <a:r>
              <a:rPr lang="en-US" sz="2800" dirty="0" smtClean="0"/>
              <a:t>Cypress</a:t>
            </a:r>
            <a:endParaRPr lang="en-US" sz="2600" dirty="0">
              <a:ea typeface="+mn-ea"/>
              <a:cs typeface="Arial" panose="020B0604020202020204" pitchFamily="34" charset="0"/>
            </a:endParaRPr>
          </a:p>
        </p:txBody>
      </p:sp>
    </p:spTree>
    <p:extLst>
      <p:ext uri="{BB962C8B-B14F-4D97-AF65-F5344CB8AC3E}">
        <p14:creationId xmlns:p14="http://schemas.microsoft.com/office/powerpoint/2010/main" val="29560496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685800" y="1103432"/>
            <a:ext cx="8763000" cy="2308324"/>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a:t>Automatic waiting:</a:t>
            </a:r>
            <a:r>
              <a:rPr lang="en-US" sz="2400" dirty="0"/>
              <a:t> Cypress automatically wait for commands and assertions before moving on.</a:t>
            </a:r>
          </a:p>
          <a:p>
            <a:pPr marL="342900" lvl="0" indent="-342900">
              <a:buFont typeface="Arial" panose="020B0604020202020204" pitchFamily="34" charset="0"/>
              <a:buChar char="•"/>
            </a:pPr>
            <a:r>
              <a:rPr lang="en-US" sz="2400" b="1" dirty="0"/>
              <a:t>Network traffic control:</a:t>
            </a:r>
            <a:r>
              <a:rPr lang="en-US" sz="2400" dirty="0"/>
              <a:t> Cypress provided good capabilities to stub network traffic.</a:t>
            </a:r>
          </a:p>
          <a:p>
            <a:pPr marL="342900" lvl="0" indent="-342900">
              <a:buFont typeface="Arial" panose="020B0604020202020204" pitchFamily="34" charset="0"/>
              <a:buChar char="•"/>
            </a:pPr>
            <a:r>
              <a:rPr lang="en-US" sz="2400" b="1" dirty="0"/>
              <a:t>Screenshot and Videos:</a:t>
            </a:r>
            <a:r>
              <a:rPr lang="en-US" sz="2400" dirty="0"/>
              <a:t> In Cypress, we can have screenshot on test failure or videos of entire test suites when run heedlessly</a:t>
            </a:r>
            <a:r>
              <a:rPr lang="en-US" sz="2400" dirty="0" smtClean="0"/>
              <a:t>.</a:t>
            </a:r>
            <a:endParaRPr lang="en-US" sz="2400" dirty="0"/>
          </a:p>
        </p:txBody>
      </p:sp>
      <p:sp>
        <p:nvSpPr>
          <p:cNvPr id="2" name="Title 1"/>
          <p:cNvSpPr>
            <a:spLocks noGrp="1"/>
          </p:cNvSpPr>
          <p:nvPr>
            <p:ph type="title"/>
          </p:nvPr>
        </p:nvSpPr>
        <p:spPr>
          <a:xfrm>
            <a:off x="685800" y="512956"/>
            <a:ext cx="9372600" cy="411377"/>
          </a:xfrm>
        </p:spPr>
        <p:txBody>
          <a:bodyPr>
            <a:noAutofit/>
          </a:bodyPr>
          <a:lstStyle/>
          <a:p>
            <a:r>
              <a:rPr lang="en-US" sz="2800" dirty="0"/>
              <a:t>Features of </a:t>
            </a:r>
            <a:r>
              <a:rPr lang="en-US" sz="2800" dirty="0" smtClean="0"/>
              <a:t>Cypress – Cont.</a:t>
            </a:r>
            <a:endParaRPr lang="en-US" sz="2600" dirty="0">
              <a:ea typeface="+mn-ea"/>
              <a:cs typeface="Arial" panose="020B0604020202020204" pitchFamily="34" charset="0"/>
            </a:endParaRPr>
          </a:p>
        </p:txBody>
      </p:sp>
    </p:spTree>
    <p:extLst>
      <p:ext uri="{BB962C8B-B14F-4D97-AF65-F5344CB8AC3E}">
        <p14:creationId xmlns:p14="http://schemas.microsoft.com/office/powerpoint/2010/main" val="1532242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685800" y="467519"/>
            <a:ext cx="937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5459" tIns="37730" rIns="75459" bIns="37730" numCol="1" anchor="t" anchorCtr="0" compatLnSpc="1">
            <a:prstTxWarp prst="textNoShape">
              <a:avLst/>
            </a:prstTxWarp>
          </a:bodyPr>
          <a:lstStyle/>
          <a:p>
            <a:r>
              <a:rPr lang="en-US" sz="2800" b="1" dirty="0">
                <a:solidFill>
                  <a:schemeClr val="tx1"/>
                </a:solidFill>
                <a:latin typeface="+mj-lt"/>
                <a:cs typeface="+mj-cs"/>
              </a:rPr>
              <a:t>Creating Cypress Tests</a:t>
            </a:r>
            <a:endParaRPr lang="en-US" altLang="en-US" sz="2800" b="1" dirty="0">
              <a:solidFill>
                <a:schemeClr val="tx1"/>
              </a:solidFill>
              <a:latin typeface="+mj-lt"/>
              <a:cs typeface="+mj-cs"/>
            </a:endParaRPr>
          </a:p>
        </p:txBody>
      </p:sp>
      <p:sp>
        <p:nvSpPr>
          <p:cNvPr id="3" name="Text Placeholder 2"/>
          <p:cNvSpPr>
            <a:spLocks noGrp="1"/>
          </p:cNvSpPr>
          <p:nvPr>
            <p:ph type="body" sz="half" idx="2"/>
          </p:nvPr>
        </p:nvSpPr>
        <p:spPr>
          <a:xfrm>
            <a:off x="685800" y="1077119"/>
            <a:ext cx="8839200" cy="4267200"/>
          </a:xfrm>
        </p:spPr>
        <p:txBody>
          <a:bodyPr/>
          <a:lstStyle/>
          <a:p>
            <a:r>
              <a:rPr lang="en-US" sz="1600" dirty="0">
                <a:solidFill>
                  <a:schemeClr val="tx1"/>
                </a:solidFill>
                <a:latin typeface="+mn-lt"/>
              </a:rPr>
              <a:t>/// &lt;reference types="Cypress" </a:t>
            </a:r>
            <a:r>
              <a:rPr lang="en-US" sz="1600" dirty="0" smtClean="0">
                <a:solidFill>
                  <a:schemeClr val="tx1"/>
                </a:solidFill>
                <a:latin typeface="+mn-lt"/>
              </a:rPr>
              <a:t>/&gt;</a:t>
            </a:r>
            <a:r>
              <a:rPr lang="en-US" sz="1600" dirty="0">
                <a:solidFill>
                  <a:schemeClr val="tx1"/>
                </a:solidFill>
                <a:latin typeface="+mn-lt"/>
              </a:rPr>
              <a:t/>
            </a:r>
            <a:br>
              <a:rPr lang="en-US" sz="1600" dirty="0">
                <a:solidFill>
                  <a:schemeClr val="tx1"/>
                </a:solidFill>
                <a:latin typeface="+mn-lt"/>
              </a:rPr>
            </a:br>
            <a:r>
              <a:rPr lang="en-US" sz="1600" dirty="0" smtClean="0">
                <a:solidFill>
                  <a:schemeClr val="tx1"/>
                </a:solidFill>
                <a:latin typeface="+mn-lt"/>
              </a:rPr>
              <a:t>// This is </a:t>
            </a:r>
            <a:r>
              <a:rPr lang="en-US" sz="1600" dirty="0" err="1" smtClean="0">
                <a:solidFill>
                  <a:schemeClr val="tx1"/>
                </a:solidFill>
                <a:latin typeface="+mn-lt"/>
              </a:rPr>
              <a:t>testsuite</a:t>
            </a:r>
            <a:endParaRPr lang="en-US" sz="1600" dirty="0">
              <a:solidFill>
                <a:schemeClr val="tx1"/>
              </a:solidFill>
              <a:latin typeface="+mn-lt"/>
            </a:endParaRPr>
          </a:p>
          <a:p>
            <a:r>
              <a:rPr lang="en-US" sz="1600" dirty="0">
                <a:solidFill>
                  <a:schemeClr val="tx1"/>
                </a:solidFill>
                <a:latin typeface="+mn-lt"/>
              </a:rPr>
              <a:t>describe("Testing of EA App", () =&gt; </a:t>
            </a:r>
            <a:r>
              <a:rPr lang="en-US" sz="1600" dirty="0" smtClean="0">
                <a:solidFill>
                  <a:schemeClr val="tx1"/>
                </a:solidFill>
                <a:latin typeface="+mn-lt"/>
              </a:rPr>
              <a:t>{</a:t>
            </a:r>
            <a:r>
              <a:rPr lang="en-US" sz="1600" dirty="0">
                <a:solidFill>
                  <a:schemeClr val="tx1"/>
                </a:solidFill>
                <a:latin typeface="+mn-lt"/>
              </a:rPr>
              <a:t/>
            </a:r>
            <a:br>
              <a:rPr lang="en-US" sz="1600" dirty="0">
                <a:solidFill>
                  <a:schemeClr val="tx1"/>
                </a:solidFill>
                <a:latin typeface="+mn-lt"/>
              </a:rPr>
            </a:br>
            <a:r>
              <a:rPr lang="en-US" sz="1600" dirty="0">
                <a:solidFill>
                  <a:schemeClr val="tx1"/>
                </a:solidFill>
                <a:latin typeface="+mn-lt"/>
              </a:rPr>
              <a:t>    // This is </a:t>
            </a:r>
            <a:r>
              <a:rPr lang="en-US" sz="1600" dirty="0" err="1">
                <a:solidFill>
                  <a:schemeClr val="tx1"/>
                </a:solidFill>
                <a:latin typeface="+mn-lt"/>
              </a:rPr>
              <a:t>testcase</a:t>
            </a:r>
            <a:endParaRPr lang="en-US" sz="1600" dirty="0">
              <a:solidFill>
                <a:schemeClr val="tx1"/>
              </a:solidFill>
              <a:latin typeface="+mn-lt"/>
            </a:endParaRPr>
          </a:p>
          <a:p>
            <a:r>
              <a:rPr lang="en-US" sz="1600" dirty="0">
                <a:solidFill>
                  <a:schemeClr val="tx1"/>
                </a:solidFill>
                <a:latin typeface="+mn-lt"/>
              </a:rPr>
              <a:t>    it("Login Application", () =&gt; </a:t>
            </a:r>
            <a:r>
              <a:rPr lang="en-US" sz="1600" dirty="0" smtClean="0">
                <a:solidFill>
                  <a:schemeClr val="tx1"/>
                </a:solidFill>
                <a:latin typeface="+mn-lt"/>
              </a:rPr>
              <a:t>{</a:t>
            </a:r>
          </a:p>
          <a:p>
            <a:r>
              <a:rPr lang="en-US" sz="1600" dirty="0" smtClean="0">
                <a:solidFill>
                  <a:schemeClr val="tx1"/>
                </a:solidFill>
                <a:latin typeface="+mn-lt"/>
              </a:rPr>
              <a:t>		</a:t>
            </a:r>
            <a:r>
              <a:rPr lang="en-US" sz="1600" dirty="0" err="1" smtClean="0">
                <a:solidFill>
                  <a:schemeClr val="tx1"/>
                </a:solidFill>
                <a:latin typeface="+mn-lt"/>
              </a:rPr>
              <a:t>cy.visit</a:t>
            </a:r>
            <a:r>
              <a:rPr lang="en-US" sz="1600" dirty="0">
                <a:solidFill>
                  <a:schemeClr val="tx1"/>
                </a:solidFill>
                <a:latin typeface="+mn-lt"/>
              </a:rPr>
              <a:t>("http://eaapp.somee.com</a:t>
            </a:r>
            <a:r>
              <a:rPr lang="en-US" sz="1600" dirty="0" smtClean="0">
                <a:solidFill>
                  <a:schemeClr val="tx1"/>
                </a:solidFill>
                <a:latin typeface="+mn-lt"/>
              </a:rPr>
              <a:t>/");</a:t>
            </a:r>
            <a:endParaRPr lang="en-US" sz="1600" dirty="0">
              <a:solidFill>
                <a:schemeClr val="tx1"/>
              </a:solidFill>
              <a:latin typeface="+mn-lt"/>
            </a:endParaRPr>
          </a:p>
          <a:p>
            <a:r>
              <a:rPr lang="en-US" sz="1600" dirty="0" smtClean="0">
                <a:solidFill>
                  <a:schemeClr val="tx1"/>
                </a:solidFill>
                <a:latin typeface="+mn-lt"/>
              </a:rPr>
              <a:t>		</a:t>
            </a:r>
            <a:r>
              <a:rPr lang="en-US" sz="1600" dirty="0" err="1" smtClean="0">
                <a:solidFill>
                  <a:schemeClr val="tx1"/>
                </a:solidFill>
                <a:latin typeface="+mn-lt"/>
              </a:rPr>
              <a:t>cy.contains</a:t>
            </a:r>
            <a:r>
              <a:rPr lang="en-US" sz="1600" dirty="0">
                <a:solidFill>
                  <a:schemeClr val="tx1"/>
                </a:solidFill>
                <a:latin typeface="+mn-lt"/>
              </a:rPr>
              <a:t>("Login").click</a:t>
            </a:r>
            <a:r>
              <a:rPr lang="en-US" sz="1600" dirty="0" smtClean="0">
                <a:solidFill>
                  <a:schemeClr val="tx1"/>
                </a:solidFill>
                <a:latin typeface="+mn-lt"/>
              </a:rPr>
              <a:t>();</a:t>
            </a:r>
            <a:endParaRPr lang="en-US" sz="1600" dirty="0">
              <a:solidFill>
                <a:schemeClr val="tx1"/>
              </a:solidFill>
              <a:latin typeface="+mn-lt"/>
            </a:endParaRPr>
          </a:p>
          <a:p>
            <a:r>
              <a:rPr lang="en-US" sz="1600" dirty="0" smtClean="0">
                <a:solidFill>
                  <a:schemeClr val="tx1"/>
                </a:solidFill>
                <a:latin typeface="+mn-lt"/>
              </a:rPr>
              <a:t>		cy.url</a:t>
            </a:r>
            <a:r>
              <a:rPr lang="en-US" sz="1600" dirty="0">
                <a:solidFill>
                  <a:schemeClr val="tx1"/>
                </a:solidFill>
                <a:latin typeface="+mn-lt"/>
              </a:rPr>
              <a:t>().should("include", "/Account/Login</a:t>
            </a:r>
            <a:r>
              <a:rPr lang="en-US" sz="1600" dirty="0" smtClean="0">
                <a:solidFill>
                  <a:schemeClr val="tx1"/>
                </a:solidFill>
                <a:latin typeface="+mn-lt"/>
              </a:rPr>
              <a:t>");</a:t>
            </a:r>
          </a:p>
          <a:p>
            <a:r>
              <a:rPr lang="en-US" sz="1600" dirty="0" smtClean="0">
                <a:solidFill>
                  <a:schemeClr val="tx1"/>
                </a:solidFill>
                <a:latin typeface="+mn-lt"/>
              </a:rPr>
              <a:t>		</a:t>
            </a:r>
            <a:r>
              <a:rPr lang="en-US" sz="1600" dirty="0" err="1" smtClean="0">
                <a:solidFill>
                  <a:schemeClr val="tx1"/>
                </a:solidFill>
                <a:latin typeface="+mn-lt"/>
              </a:rPr>
              <a:t>cy.get</a:t>
            </a:r>
            <a:r>
              <a:rPr lang="en-US" sz="1600" dirty="0" smtClean="0">
                <a:solidFill>
                  <a:schemeClr val="tx1"/>
                </a:solidFill>
                <a:latin typeface="+mn-lt"/>
              </a:rPr>
              <a:t>("#</a:t>
            </a:r>
            <a:r>
              <a:rPr lang="en-US" sz="1600" dirty="0" err="1" smtClean="0">
                <a:solidFill>
                  <a:schemeClr val="tx1"/>
                </a:solidFill>
                <a:latin typeface="+mn-lt"/>
              </a:rPr>
              <a:t>UserName</a:t>
            </a:r>
            <a:r>
              <a:rPr lang="en-US" sz="1600" dirty="0" smtClean="0">
                <a:solidFill>
                  <a:schemeClr val="tx1"/>
                </a:solidFill>
                <a:latin typeface="+mn-lt"/>
              </a:rPr>
              <a:t>").type("admin");</a:t>
            </a:r>
          </a:p>
          <a:p>
            <a:r>
              <a:rPr lang="en-US" sz="1600" dirty="0" smtClean="0">
                <a:solidFill>
                  <a:schemeClr val="tx1"/>
                </a:solidFill>
                <a:latin typeface="+mn-lt"/>
              </a:rPr>
              <a:t>		</a:t>
            </a:r>
            <a:r>
              <a:rPr lang="en-US" sz="1600" dirty="0" err="1" smtClean="0">
                <a:solidFill>
                  <a:schemeClr val="tx1"/>
                </a:solidFill>
                <a:latin typeface="+mn-lt"/>
              </a:rPr>
              <a:t>cy.get</a:t>
            </a:r>
            <a:r>
              <a:rPr lang="en-US" sz="1600" dirty="0">
                <a:solidFill>
                  <a:schemeClr val="tx1"/>
                </a:solidFill>
                <a:latin typeface="+mn-lt"/>
              </a:rPr>
              <a:t>("#Password").type("password");</a:t>
            </a:r>
          </a:p>
          <a:p>
            <a:r>
              <a:rPr lang="en-US" sz="1600" dirty="0" smtClean="0">
                <a:solidFill>
                  <a:schemeClr val="tx1"/>
                </a:solidFill>
                <a:latin typeface="+mn-lt"/>
              </a:rPr>
              <a:t>		</a:t>
            </a:r>
            <a:r>
              <a:rPr lang="en-US" sz="1600" dirty="0" err="1" smtClean="0">
                <a:solidFill>
                  <a:schemeClr val="tx1"/>
                </a:solidFill>
                <a:latin typeface="+mn-lt"/>
              </a:rPr>
              <a:t>cy.get</a:t>
            </a:r>
            <a:r>
              <a:rPr lang="en-US" sz="1600" dirty="0">
                <a:solidFill>
                  <a:schemeClr val="tx1"/>
                </a:solidFill>
                <a:latin typeface="+mn-lt"/>
              </a:rPr>
              <a:t>(".</a:t>
            </a:r>
            <a:r>
              <a:rPr lang="en-US" sz="1600" dirty="0" err="1">
                <a:solidFill>
                  <a:schemeClr val="tx1"/>
                </a:solidFill>
                <a:latin typeface="+mn-lt"/>
              </a:rPr>
              <a:t>btn</a:t>
            </a:r>
            <a:r>
              <a:rPr lang="en-US" sz="1600" dirty="0">
                <a:solidFill>
                  <a:schemeClr val="tx1"/>
                </a:solidFill>
                <a:latin typeface="+mn-lt"/>
              </a:rPr>
              <a:t>").click();</a:t>
            </a:r>
          </a:p>
          <a:p>
            <a:r>
              <a:rPr lang="en-US" sz="1600" dirty="0" smtClean="0">
                <a:solidFill>
                  <a:schemeClr val="tx1"/>
                </a:solidFill>
                <a:latin typeface="+mn-lt"/>
              </a:rPr>
              <a:t>		</a:t>
            </a:r>
            <a:r>
              <a:rPr lang="en-US" sz="1600" dirty="0" err="1" smtClean="0">
                <a:solidFill>
                  <a:schemeClr val="tx1"/>
                </a:solidFill>
                <a:latin typeface="+mn-lt"/>
              </a:rPr>
              <a:t>cy.get</a:t>
            </a:r>
            <a:r>
              <a:rPr lang="en-US" sz="1600" dirty="0">
                <a:solidFill>
                  <a:schemeClr val="tx1"/>
                </a:solidFill>
                <a:latin typeface="+mn-lt"/>
              </a:rPr>
              <a:t>('#</a:t>
            </a:r>
            <a:r>
              <a:rPr lang="en-US" sz="1600" dirty="0" err="1">
                <a:solidFill>
                  <a:schemeClr val="tx1"/>
                </a:solidFill>
                <a:latin typeface="+mn-lt"/>
              </a:rPr>
              <a:t>logoutForm</a:t>
            </a:r>
            <a:r>
              <a:rPr lang="en-US" sz="1600" dirty="0">
                <a:solidFill>
                  <a:schemeClr val="tx1"/>
                </a:solidFill>
                <a:latin typeface="+mn-lt"/>
              </a:rPr>
              <a:t> &gt; .</a:t>
            </a:r>
            <a:r>
              <a:rPr lang="en-US" sz="1600" dirty="0" err="1">
                <a:solidFill>
                  <a:schemeClr val="tx1"/>
                </a:solidFill>
                <a:latin typeface="+mn-lt"/>
              </a:rPr>
              <a:t>nav</a:t>
            </a:r>
            <a:r>
              <a:rPr lang="en-US" sz="1600" dirty="0">
                <a:solidFill>
                  <a:schemeClr val="tx1"/>
                </a:solidFill>
                <a:latin typeface="+mn-lt"/>
              </a:rPr>
              <a:t> &gt; :nth-child(2) &gt; a').click</a:t>
            </a:r>
            <a:r>
              <a:rPr lang="en-US" sz="1600" dirty="0" smtClean="0">
                <a:solidFill>
                  <a:schemeClr val="tx1"/>
                </a:solidFill>
                <a:latin typeface="+mn-lt"/>
              </a:rPr>
              <a:t>();</a:t>
            </a:r>
            <a:endParaRPr lang="en-US" sz="1600" dirty="0">
              <a:solidFill>
                <a:schemeClr val="tx1"/>
              </a:solidFill>
              <a:latin typeface="+mn-lt"/>
            </a:endParaRPr>
          </a:p>
          <a:p>
            <a:r>
              <a:rPr lang="en-US" sz="1600" dirty="0">
                <a:solidFill>
                  <a:schemeClr val="tx1"/>
                </a:solidFill>
                <a:latin typeface="+mn-lt"/>
              </a:rPr>
              <a:t>    </a:t>
            </a:r>
            <a:r>
              <a:rPr lang="en-US" sz="1600" dirty="0" smtClean="0">
                <a:solidFill>
                  <a:schemeClr val="tx1"/>
                </a:solidFill>
                <a:latin typeface="+mn-lt"/>
              </a:rPr>
              <a:t>})</a:t>
            </a:r>
            <a:endParaRPr lang="en-US" sz="1600" dirty="0">
              <a:solidFill>
                <a:schemeClr val="tx1"/>
              </a:solidFill>
              <a:latin typeface="+mn-lt"/>
            </a:endParaRPr>
          </a:p>
          <a:p>
            <a:r>
              <a:rPr lang="en-US" sz="1600" dirty="0">
                <a:solidFill>
                  <a:schemeClr val="tx1"/>
                </a:solidFill>
                <a:latin typeface="+mn-lt"/>
              </a:rPr>
              <a:t>})</a:t>
            </a:r>
          </a:p>
          <a:p>
            <a:pPr>
              <a:defRPr/>
            </a:pPr>
            <a:endParaRPr lang="en-US" sz="1600" dirty="0">
              <a:solidFill>
                <a:schemeClr val="tx1"/>
              </a:solidFill>
              <a:latin typeface="+mn-lt"/>
            </a:endParaRPr>
          </a:p>
        </p:txBody>
      </p:sp>
    </p:spTree>
    <p:extLst>
      <p:ext uri="{BB962C8B-B14F-4D97-AF65-F5344CB8AC3E}">
        <p14:creationId xmlns:p14="http://schemas.microsoft.com/office/powerpoint/2010/main" val="3566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685800" y="467518"/>
            <a:ext cx="9372600" cy="4773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5459" tIns="37730" rIns="75459" bIns="37730" numCol="1" anchor="t" anchorCtr="0" compatLnSpc="1">
            <a:prstTxWarp prst="textNoShape">
              <a:avLst/>
            </a:prstTxWarp>
          </a:bodyPr>
          <a:lstStyle/>
          <a:p>
            <a:r>
              <a:rPr lang="en-US" sz="2800" b="1" dirty="0">
                <a:solidFill>
                  <a:schemeClr val="tx1"/>
                </a:solidFill>
                <a:latin typeface="+mj-lt"/>
                <a:cs typeface="+mj-cs"/>
              </a:rPr>
              <a:t>Executing Cypress test from Cypress Test Runner</a:t>
            </a:r>
            <a:endParaRPr lang="en-US" altLang="en-US" sz="2800" b="1" dirty="0">
              <a:solidFill>
                <a:schemeClr val="tx1"/>
              </a:solidFill>
              <a:latin typeface="+mj-lt"/>
              <a:cs typeface="+mj-cs"/>
            </a:endParaRPr>
          </a:p>
        </p:txBody>
      </p:sp>
      <p:sp>
        <p:nvSpPr>
          <p:cNvPr id="3" name="Text Placeholder 2"/>
          <p:cNvSpPr>
            <a:spLocks noGrp="1"/>
          </p:cNvSpPr>
          <p:nvPr>
            <p:ph type="body" sz="half" idx="2"/>
          </p:nvPr>
        </p:nvSpPr>
        <p:spPr>
          <a:xfrm>
            <a:off x="685800" y="1000919"/>
            <a:ext cx="9372600" cy="4267200"/>
          </a:xfrm>
        </p:spPr>
        <p:txBody>
          <a:bodyPr/>
          <a:lstStyle/>
          <a:p>
            <a:pPr marL="342900" lvl="0" indent="-342900">
              <a:buFont typeface="Arial" panose="020B0604020202020204" pitchFamily="34" charset="0"/>
              <a:buChar char="•"/>
            </a:pPr>
            <a:r>
              <a:rPr lang="en-US" sz="2400" dirty="0">
                <a:solidFill>
                  <a:schemeClr val="tx1"/>
                </a:solidFill>
                <a:latin typeface="+mn-lt"/>
              </a:rPr>
              <a:t>Create the file “ea.automation.spec.js” inside “cypress/integration/examples”</a:t>
            </a:r>
          </a:p>
          <a:p>
            <a:pPr marL="342900" lvl="0" indent="-342900">
              <a:buFont typeface="Arial" panose="020B0604020202020204" pitchFamily="34" charset="0"/>
              <a:buChar char="•"/>
            </a:pPr>
            <a:r>
              <a:rPr lang="en-US" sz="2400" dirty="0">
                <a:solidFill>
                  <a:schemeClr val="tx1"/>
                </a:solidFill>
                <a:latin typeface="+mn-lt"/>
              </a:rPr>
              <a:t>Copy the above code and paste it in the file.</a:t>
            </a:r>
          </a:p>
          <a:p>
            <a:pPr marL="342900" lvl="0" indent="-342900">
              <a:buFont typeface="Arial" panose="020B0604020202020204" pitchFamily="34" charset="0"/>
              <a:buChar char="•"/>
            </a:pPr>
            <a:r>
              <a:rPr lang="en-US" sz="2400" dirty="0">
                <a:solidFill>
                  <a:schemeClr val="tx1"/>
                </a:solidFill>
                <a:latin typeface="+mn-lt"/>
              </a:rPr>
              <a:t>Open terminal in VS Code or any default terminal.</a:t>
            </a:r>
          </a:p>
          <a:p>
            <a:pPr marL="342900" lvl="0" indent="-342900">
              <a:buFont typeface="Arial" panose="020B0604020202020204" pitchFamily="34" charset="0"/>
              <a:buChar char="•"/>
            </a:pPr>
            <a:r>
              <a:rPr lang="en-US" sz="2400" dirty="0">
                <a:solidFill>
                  <a:schemeClr val="tx1"/>
                </a:solidFill>
                <a:latin typeface="+mn-lt"/>
              </a:rPr>
              <a:t>Type “</a:t>
            </a:r>
            <a:r>
              <a:rPr lang="en-US" sz="2400" dirty="0" err="1">
                <a:solidFill>
                  <a:schemeClr val="tx1"/>
                </a:solidFill>
                <a:latin typeface="+mn-lt"/>
              </a:rPr>
              <a:t>npx</a:t>
            </a:r>
            <a:r>
              <a:rPr lang="en-US" sz="2400" dirty="0">
                <a:solidFill>
                  <a:schemeClr val="tx1"/>
                </a:solidFill>
                <a:latin typeface="+mn-lt"/>
              </a:rPr>
              <a:t> cypress open”</a:t>
            </a:r>
          </a:p>
          <a:p>
            <a:pPr marL="342900" lvl="0" indent="-342900">
              <a:buFont typeface="Arial" panose="020B0604020202020204" pitchFamily="34" charset="0"/>
              <a:buChar char="•"/>
            </a:pPr>
            <a:r>
              <a:rPr lang="en-US" sz="2400" dirty="0">
                <a:solidFill>
                  <a:schemeClr val="tx1"/>
                </a:solidFill>
                <a:latin typeface="+mn-lt"/>
              </a:rPr>
              <a:t>This will open Cypress UI and you can see the newly test case is present in the list of test case.</a:t>
            </a:r>
          </a:p>
          <a:p>
            <a:pPr marL="342900" lvl="0" indent="-342900">
              <a:buFont typeface="Arial" panose="020B0604020202020204" pitchFamily="34" charset="0"/>
              <a:buChar char="•"/>
            </a:pPr>
            <a:r>
              <a:rPr lang="en-US" sz="2400" dirty="0">
                <a:solidFill>
                  <a:schemeClr val="tx1"/>
                </a:solidFill>
                <a:latin typeface="+mn-lt"/>
              </a:rPr>
              <a:t>Select “ea.automation.spec.js” and it will automatically open chrome browser and started execution</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154141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685800" y="467518"/>
            <a:ext cx="9372600" cy="4572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5459" tIns="37730" rIns="75459" bIns="37730" numCol="1" anchor="t" anchorCtr="0" compatLnSpc="1">
            <a:prstTxWarp prst="textNoShape">
              <a:avLst/>
            </a:prstTxWarp>
          </a:bodyPr>
          <a:lstStyle/>
          <a:p>
            <a:r>
              <a:rPr lang="en-US" sz="2800" dirty="0">
                <a:solidFill>
                  <a:schemeClr val="tx1"/>
                </a:solidFill>
                <a:latin typeface="+mn-lt"/>
              </a:rPr>
              <a:t>Limitations of </a:t>
            </a:r>
            <a:r>
              <a:rPr lang="en-US" sz="2800" dirty="0" smtClean="0">
                <a:solidFill>
                  <a:schemeClr val="tx1"/>
                </a:solidFill>
                <a:latin typeface="+mn-lt"/>
              </a:rPr>
              <a:t>Cypress</a:t>
            </a:r>
            <a:endParaRPr lang="en-US" altLang="en-US" sz="2600" b="1" dirty="0">
              <a:solidFill>
                <a:schemeClr val="tx1"/>
              </a:solidFill>
              <a:latin typeface="+mn-lt"/>
              <a:ea typeface="+mn-ea"/>
              <a:cs typeface="Arial" panose="020B0604020202020204" pitchFamily="34" charset="0"/>
            </a:endParaRPr>
          </a:p>
        </p:txBody>
      </p:sp>
      <p:sp>
        <p:nvSpPr>
          <p:cNvPr id="3" name="Text Placeholder 2"/>
          <p:cNvSpPr>
            <a:spLocks noGrp="1"/>
          </p:cNvSpPr>
          <p:nvPr>
            <p:ph type="body" sz="half" idx="2"/>
          </p:nvPr>
        </p:nvSpPr>
        <p:spPr>
          <a:xfrm>
            <a:off x="685800" y="1000919"/>
            <a:ext cx="9372600" cy="4267200"/>
          </a:xfrm>
        </p:spPr>
        <p:txBody>
          <a:bodyPr/>
          <a:lstStyle/>
          <a:p>
            <a:pPr>
              <a:defRPr/>
            </a:pPr>
            <a:endParaRPr lang="en-US" sz="2200" dirty="0">
              <a:latin typeface="+mn-lt"/>
            </a:endParaRPr>
          </a:p>
          <a:p>
            <a:pPr marL="285750" lvl="0" indent="-285750">
              <a:buFont typeface="Wingdings" panose="05000000000000000000" pitchFamily="2" charset="2"/>
              <a:buChar char="§"/>
            </a:pPr>
            <a:endParaRPr lang="en-US" sz="2200" dirty="0">
              <a:latin typeface="+mn-lt"/>
            </a:endParaRPr>
          </a:p>
        </p:txBody>
      </p:sp>
      <p:sp>
        <p:nvSpPr>
          <p:cNvPr id="5" name="Text Placeholder 2"/>
          <p:cNvSpPr txBox="1">
            <a:spLocks/>
          </p:cNvSpPr>
          <p:nvPr/>
        </p:nvSpPr>
        <p:spPr>
          <a:xfrm>
            <a:off x="685800" y="1229519"/>
            <a:ext cx="9372600" cy="4267200"/>
          </a:xfrm>
          <a:prstGeom prst="rect">
            <a:avLst/>
          </a:prstGeom>
        </p:spPr>
        <p:txBody>
          <a:bodyPr/>
          <a:lstStyle>
            <a:lvl1pPr marL="188641" indent="-188641" algn="l" defTabSz="1005566" rtl="0" eaLnBrk="1" latinLnBrk="0" hangingPunct="1">
              <a:spcBef>
                <a:spcPct val="20000"/>
              </a:spcBef>
              <a:buFont typeface="Arial" panose="020B0604020202020204" pitchFamily="34" charset="0"/>
              <a:buNone/>
              <a:defRPr sz="1403" kern="1200">
                <a:solidFill>
                  <a:schemeClr val="tx1">
                    <a:lumMod val="75000"/>
                    <a:lumOff val="25000"/>
                  </a:schemeClr>
                </a:solidFill>
                <a:latin typeface="Arial" pitchFamily="34" charset="0"/>
                <a:ea typeface="+mn-ea"/>
                <a:cs typeface="Arial" pitchFamily="34" charset="0"/>
              </a:defRPr>
            </a:lvl1pPr>
            <a:lvl2pPr marL="377281" indent="0" algn="l" defTabSz="1005566" rtl="0" eaLnBrk="1" latinLnBrk="0" hangingPunct="1">
              <a:spcBef>
                <a:spcPct val="20000"/>
              </a:spcBef>
              <a:buFont typeface="Arial" panose="020B0604020202020204" pitchFamily="34" charset="0"/>
              <a:buNone/>
              <a:defRPr sz="990" kern="1200">
                <a:solidFill>
                  <a:schemeClr val="tx1"/>
                </a:solidFill>
                <a:latin typeface="+mn-lt"/>
                <a:ea typeface="+mn-ea"/>
                <a:cs typeface="+mn-cs"/>
              </a:defRPr>
            </a:lvl2pPr>
            <a:lvl3pPr marL="754563" indent="0" algn="l" defTabSz="1005566" rtl="0" eaLnBrk="1" latinLnBrk="0" hangingPunct="1">
              <a:spcBef>
                <a:spcPct val="20000"/>
              </a:spcBef>
              <a:buFont typeface="Arial" panose="020B0604020202020204" pitchFamily="34" charset="0"/>
              <a:buNone/>
              <a:defRPr sz="825" kern="1200">
                <a:solidFill>
                  <a:schemeClr val="tx1"/>
                </a:solidFill>
                <a:latin typeface="+mn-lt"/>
                <a:ea typeface="+mn-ea"/>
                <a:cs typeface="+mn-cs"/>
              </a:defRPr>
            </a:lvl3pPr>
            <a:lvl4pPr marL="1131844" indent="0" algn="l" defTabSz="1005566" rtl="0" eaLnBrk="1" latinLnBrk="0" hangingPunct="1">
              <a:spcBef>
                <a:spcPct val="20000"/>
              </a:spcBef>
              <a:buFont typeface="Arial" panose="020B0604020202020204" pitchFamily="34" charset="0"/>
              <a:buNone/>
              <a:defRPr sz="743" kern="1200">
                <a:solidFill>
                  <a:schemeClr val="tx1"/>
                </a:solidFill>
                <a:latin typeface="+mn-lt"/>
                <a:ea typeface="+mn-ea"/>
                <a:cs typeface="+mn-cs"/>
              </a:defRPr>
            </a:lvl4pPr>
            <a:lvl5pPr marL="1509126" indent="0" algn="l" defTabSz="1005566" rtl="0" eaLnBrk="1" latinLnBrk="0" hangingPunct="1">
              <a:spcBef>
                <a:spcPct val="20000"/>
              </a:spcBef>
              <a:buFont typeface="Arial" panose="020B0604020202020204" pitchFamily="34" charset="0"/>
              <a:buNone/>
              <a:defRPr sz="743" kern="1200">
                <a:solidFill>
                  <a:schemeClr val="tx1"/>
                </a:solidFill>
                <a:latin typeface="+mn-lt"/>
                <a:ea typeface="+mn-ea"/>
                <a:cs typeface="+mn-cs"/>
              </a:defRPr>
            </a:lvl5pPr>
            <a:lvl6pPr marL="1886407" indent="0" algn="l" defTabSz="1005566" rtl="0" eaLnBrk="1" latinLnBrk="0" hangingPunct="1">
              <a:spcBef>
                <a:spcPct val="20000"/>
              </a:spcBef>
              <a:buFont typeface="Arial" panose="020B0604020202020204" pitchFamily="34" charset="0"/>
              <a:buNone/>
              <a:defRPr sz="743" kern="1200">
                <a:solidFill>
                  <a:schemeClr val="tx1"/>
                </a:solidFill>
                <a:latin typeface="+mn-lt"/>
                <a:ea typeface="+mn-ea"/>
                <a:cs typeface="+mn-cs"/>
              </a:defRPr>
            </a:lvl6pPr>
            <a:lvl7pPr marL="2263689" indent="0" algn="l" defTabSz="1005566" rtl="0" eaLnBrk="1" latinLnBrk="0" hangingPunct="1">
              <a:spcBef>
                <a:spcPct val="20000"/>
              </a:spcBef>
              <a:buFont typeface="Arial" panose="020B0604020202020204" pitchFamily="34" charset="0"/>
              <a:buNone/>
              <a:defRPr sz="743" kern="1200">
                <a:solidFill>
                  <a:schemeClr val="tx1"/>
                </a:solidFill>
                <a:latin typeface="+mn-lt"/>
                <a:ea typeface="+mn-ea"/>
                <a:cs typeface="+mn-cs"/>
              </a:defRPr>
            </a:lvl7pPr>
            <a:lvl8pPr marL="2640970" indent="0" algn="l" defTabSz="1005566" rtl="0" eaLnBrk="1" latinLnBrk="0" hangingPunct="1">
              <a:spcBef>
                <a:spcPct val="20000"/>
              </a:spcBef>
              <a:buFont typeface="Arial" panose="020B0604020202020204" pitchFamily="34" charset="0"/>
              <a:buNone/>
              <a:defRPr sz="743" kern="1200">
                <a:solidFill>
                  <a:schemeClr val="tx1"/>
                </a:solidFill>
                <a:latin typeface="+mn-lt"/>
                <a:ea typeface="+mn-ea"/>
                <a:cs typeface="+mn-cs"/>
              </a:defRPr>
            </a:lvl8pPr>
            <a:lvl9pPr marL="3018252" indent="0" algn="l" defTabSz="1005566" rtl="0" eaLnBrk="1" latinLnBrk="0" hangingPunct="1">
              <a:spcBef>
                <a:spcPct val="20000"/>
              </a:spcBef>
              <a:buFont typeface="Arial" panose="020B0604020202020204" pitchFamily="34" charset="0"/>
              <a:buNone/>
              <a:defRPr sz="743" kern="1200">
                <a:solidFill>
                  <a:schemeClr val="tx1"/>
                </a:solidFill>
                <a:latin typeface="+mn-lt"/>
                <a:ea typeface="+mn-ea"/>
                <a:cs typeface="+mn-cs"/>
              </a:defRPr>
            </a:lvl9pPr>
          </a:lstStyle>
          <a:p>
            <a:pPr marL="342900" lvl="0" indent="-342900">
              <a:buFont typeface="Arial" panose="020B0604020202020204" pitchFamily="34" charset="0"/>
              <a:buChar char="•"/>
            </a:pPr>
            <a:r>
              <a:rPr lang="en-US" sz="2400" dirty="0">
                <a:solidFill>
                  <a:schemeClr val="tx1"/>
                </a:solidFill>
                <a:latin typeface="+mn-lt"/>
              </a:rPr>
              <a:t>We might have to spent more time in debugging the issues as most of the plugins (e.g. Cucumber plugin) are still in developing stating and will get time to fully mature.</a:t>
            </a:r>
          </a:p>
          <a:p>
            <a:pPr marL="342900" lvl="0" indent="-342900">
              <a:buFont typeface="Arial" panose="020B0604020202020204" pitchFamily="34" charset="0"/>
              <a:buChar char="•"/>
            </a:pPr>
            <a:r>
              <a:rPr lang="en-US" sz="2400" dirty="0">
                <a:solidFill>
                  <a:schemeClr val="tx1"/>
                </a:solidFill>
                <a:latin typeface="+mn-lt"/>
              </a:rPr>
              <a:t>No support for parallel </a:t>
            </a:r>
            <a:r>
              <a:rPr lang="en-US" sz="2400" dirty="0" smtClean="0">
                <a:solidFill>
                  <a:schemeClr val="tx1"/>
                </a:solidFill>
                <a:latin typeface="+mn-lt"/>
              </a:rPr>
              <a:t>execution in free/open-source version.</a:t>
            </a:r>
            <a:endParaRPr lang="en-US" sz="2400" dirty="0">
              <a:solidFill>
                <a:schemeClr val="tx1"/>
              </a:solidFill>
              <a:latin typeface="+mn-lt"/>
            </a:endParaRPr>
          </a:p>
          <a:p>
            <a:pPr marL="342900" lvl="0" indent="-342900">
              <a:buFont typeface="Arial" panose="020B0604020202020204" pitchFamily="34" charset="0"/>
              <a:buChar char="•"/>
            </a:pPr>
            <a:r>
              <a:rPr lang="en-US" sz="2400" dirty="0">
                <a:solidFill>
                  <a:schemeClr val="tx1"/>
                </a:solidFill>
                <a:latin typeface="+mn-lt"/>
              </a:rPr>
              <a:t>No </a:t>
            </a:r>
            <a:r>
              <a:rPr lang="en-US" sz="2400" dirty="0" smtClean="0">
                <a:solidFill>
                  <a:schemeClr val="tx1"/>
                </a:solidFill>
                <a:latin typeface="+mn-lt"/>
              </a:rPr>
              <a:t>good support for </a:t>
            </a:r>
            <a:r>
              <a:rPr lang="en-US" sz="2400" dirty="0" err="1" smtClean="0">
                <a:solidFill>
                  <a:schemeClr val="tx1"/>
                </a:solidFill>
                <a:latin typeface="+mn-lt"/>
              </a:rPr>
              <a:t>iFrame</a:t>
            </a:r>
            <a:r>
              <a:rPr lang="en-US" sz="2400" dirty="0" smtClean="0">
                <a:solidFill>
                  <a:schemeClr val="tx1"/>
                </a:solidFill>
                <a:latin typeface="+mn-lt"/>
              </a:rPr>
              <a:t> for Web Testing.</a:t>
            </a:r>
            <a:endParaRPr lang="en-US" sz="2400" dirty="0">
              <a:solidFill>
                <a:schemeClr val="tx1"/>
              </a:solidFill>
              <a:latin typeface="+mn-lt"/>
            </a:endParaRPr>
          </a:p>
          <a:p>
            <a:pPr marL="342900" lvl="0" indent="-342900">
              <a:buFont typeface="Arial" panose="020B0604020202020204" pitchFamily="34" charset="0"/>
              <a:buChar char="•"/>
            </a:pPr>
            <a:r>
              <a:rPr lang="en-US" sz="2400" dirty="0">
                <a:solidFill>
                  <a:schemeClr val="tx1"/>
                </a:solidFill>
                <a:latin typeface="+mn-lt"/>
              </a:rPr>
              <a:t>Because Cypress runs in the browser, it will never have multi-tabs support.</a:t>
            </a:r>
          </a:p>
          <a:p>
            <a:pPr marL="342900" lvl="0" indent="-342900">
              <a:buFont typeface="Arial" panose="020B0604020202020204" pitchFamily="34" charset="0"/>
              <a:buChar char="•"/>
            </a:pPr>
            <a:r>
              <a:rPr lang="en-US" sz="2400" dirty="0">
                <a:solidFill>
                  <a:schemeClr val="tx1"/>
                </a:solidFill>
                <a:latin typeface="+mn-lt"/>
              </a:rPr>
              <a:t>Just like with multiple tabs - Cypress does not support controlling more than 1 open browser at a time</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20349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6783</TotalTime>
  <Words>803</Words>
  <Application>Microsoft Office PowerPoint</Application>
  <PresentationFormat>Custom</PresentationFormat>
  <Paragraphs>93</Paragraphs>
  <Slides>11</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Arial Narrow</vt:lpstr>
      <vt:lpstr>Calibri</vt:lpstr>
      <vt:lpstr>Microsoft Sans Serif</vt:lpstr>
      <vt:lpstr>Segoe UI</vt:lpstr>
      <vt:lpstr>Segoe UI Light</vt:lpstr>
      <vt:lpstr>Tahoma</vt:lpstr>
      <vt:lpstr>Wingdings</vt:lpstr>
      <vt:lpstr>Office Theme</vt:lpstr>
      <vt:lpstr>Custom Design</vt:lpstr>
      <vt:lpstr>PowerPoint Presentation</vt:lpstr>
      <vt:lpstr>PowerPoint Presentation</vt:lpstr>
      <vt:lpstr>Introduction to Cypress</vt:lpstr>
      <vt:lpstr>Cypress Architecture</vt:lpstr>
      <vt:lpstr>Features of Cypress</vt:lpstr>
      <vt:lpstr>Features of Cypress – Cont.</vt:lpstr>
      <vt:lpstr>Creating Cypress Tests</vt:lpstr>
      <vt:lpstr>Executing Cypress test from Cypress Test Runner</vt:lpstr>
      <vt:lpstr>Limitations of Cypress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Akshay Sharma</cp:lastModifiedBy>
  <cp:revision>756</cp:revision>
  <dcterms:created xsi:type="dcterms:W3CDTF">2018-01-05T05:23:08Z</dcterms:created>
  <dcterms:modified xsi:type="dcterms:W3CDTF">2020-08-14T04:57:10Z</dcterms:modified>
</cp:coreProperties>
</file>