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B10B4A3-F371-462F-9EC3-3AB88C6DBD35}"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1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0B4A3-F371-462F-9EC3-3AB88C6DBD35}"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a:p>
        </p:txBody>
      </p:sp>
    </p:spTree>
    <p:extLst>
      <p:ext uri="{BB962C8B-B14F-4D97-AF65-F5344CB8AC3E}">
        <p14:creationId xmlns:p14="http://schemas.microsoft.com/office/powerpoint/2010/main" val="329203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0B4A3-F371-462F-9EC3-3AB88C6DBD35}"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09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0B4A3-F371-462F-9EC3-3AB88C6DBD35}"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a:p>
        </p:txBody>
      </p:sp>
    </p:spTree>
    <p:extLst>
      <p:ext uri="{BB962C8B-B14F-4D97-AF65-F5344CB8AC3E}">
        <p14:creationId xmlns:p14="http://schemas.microsoft.com/office/powerpoint/2010/main" val="307889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0B4A3-F371-462F-9EC3-3AB88C6DBD35}"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123627-8A46-4266-9CEF-D7C0914D5A01}" type="slidenum">
              <a:rPr lang="en-IN" smtClean="0"/>
              <a:t>‹#›</a:t>
            </a:fld>
            <a:endParaRPr lang="en-IN"/>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2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0B4A3-F371-462F-9EC3-3AB88C6DBD35}"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123627-8A46-4266-9CEF-D7C0914D5A01}" type="slidenum">
              <a:rPr lang="en-IN" smtClean="0"/>
              <a:t>‹#›</a:t>
            </a:fld>
            <a:endParaRPr lang="en-IN"/>
          </a:p>
        </p:txBody>
      </p:sp>
    </p:spTree>
    <p:extLst>
      <p:ext uri="{BB962C8B-B14F-4D97-AF65-F5344CB8AC3E}">
        <p14:creationId xmlns:p14="http://schemas.microsoft.com/office/powerpoint/2010/main" val="138467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10B4A3-F371-462F-9EC3-3AB88C6DBD35}" type="datetimeFigureOut">
              <a:rPr lang="en-IN" smtClean="0"/>
              <a:t>25-12-2023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123627-8A46-4266-9CEF-D7C0914D5A01}" type="slidenum">
              <a:rPr lang="en-IN" smtClean="0"/>
              <a:t>‹#›</a:t>
            </a:fld>
            <a:endParaRPr lang="en-IN"/>
          </a:p>
        </p:txBody>
      </p:sp>
    </p:spTree>
    <p:extLst>
      <p:ext uri="{BB962C8B-B14F-4D97-AF65-F5344CB8AC3E}">
        <p14:creationId xmlns:p14="http://schemas.microsoft.com/office/powerpoint/2010/main" val="86344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10B4A3-F371-462F-9EC3-3AB88C6DBD35}" type="datetimeFigureOut">
              <a:rPr lang="en-IN" smtClean="0"/>
              <a:t>25-12-2023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123627-8A46-4266-9CEF-D7C0914D5A01}" type="slidenum">
              <a:rPr lang="en-IN" smtClean="0"/>
              <a:t>‹#›</a:t>
            </a:fld>
            <a:endParaRPr lang="en-IN"/>
          </a:p>
        </p:txBody>
      </p:sp>
    </p:spTree>
    <p:extLst>
      <p:ext uri="{BB962C8B-B14F-4D97-AF65-F5344CB8AC3E}">
        <p14:creationId xmlns:p14="http://schemas.microsoft.com/office/powerpoint/2010/main" val="424206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0B4A3-F371-462F-9EC3-3AB88C6DBD35}" type="datetimeFigureOut">
              <a:rPr lang="en-IN" smtClean="0"/>
              <a:t>25-12-2023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123627-8A46-4266-9CEF-D7C0914D5A01}" type="slidenum">
              <a:rPr lang="en-IN" smtClean="0"/>
              <a:t>‹#›</a:t>
            </a:fld>
            <a:endParaRPr lang="en-IN"/>
          </a:p>
        </p:txBody>
      </p:sp>
    </p:spTree>
    <p:extLst>
      <p:ext uri="{BB962C8B-B14F-4D97-AF65-F5344CB8AC3E}">
        <p14:creationId xmlns:p14="http://schemas.microsoft.com/office/powerpoint/2010/main" val="243587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10B4A3-F371-462F-9EC3-3AB88C6DBD35}"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123627-8A46-4266-9CEF-D7C0914D5A01}" type="slidenum">
              <a:rPr lang="en-IN" smtClean="0"/>
              <a:t>‹#›</a:t>
            </a:fld>
            <a:endParaRPr lang="en-IN"/>
          </a:p>
        </p:txBody>
      </p:sp>
    </p:spTree>
    <p:extLst>
      <p:ext uri="{BB962C8B-B14F-4D97-AF65-F5344CB8AC3E}">
        <p14:creationId xmlns:p14="http://schemas.microsoft.com/office/powerpoint/2010/main" val="162924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0B4A3-F371-462F-9EC3-3AB88C6DBD35}"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123627-8A46-4266-9CEF-D7C0914D5A0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06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10B4A3-F371-462F-9EC3-3AB88C6DBD35}" type="datetimeFigureOut">
              <a:rPr lang="en-IN" smtClean="0"/>
              <a:t>25-12-2023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123627-8A46-4266-9CEF-D7C0914D5A0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40060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7C046-981E-39FE-E1AD-C4DDC3F08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99" y="390526"/>
            <a:ext cx="10487025" cy="5943600"/>
          </a:xfrm>
          <a:prstGeom prst="rect">
            <a:avLst/>
          </a:prstGeom>
        </p:spPr>
      </p:pic>
    </p:spTree>
    <p:extLst>
      <p:ext uri="{BB962C8B-B14F-4D97-AF65-F5344CB8AC3E}">
        <p14:creationId xmlns:p14="http://schemas.microsoft.com/office/powerpoint/2010/main" val="309777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6C0E-5DB6-10A0-648F-F95B45A7A141}"/>
              </a:ext>
            </a:extLst>
          </p:cNvPr>
          <p:cNvSpPr>
            <a:spLocks noGrp="1"/>
          </p:cNvSpPr>
          <p:nvPr>
            <p:ph type="title"/>
          </p:nvPr>
        </p:nvSpPr>
        <p:spPr/>
        <p:txBody>
          <a:bodyPr/>
          <a:lstStyle/>
          <a:p>
            <a:r>
              <a:rPr lang="en-IN" dirty="0"/>
              <a:t>Next Steps</a:t>
            </a:r>
          </a:p>
        </p:txBody>
      </p:sp>
      <p:sp>
        <p:nvSpPr>
          <p:cNvPr id="3" name="Content Placeholder 2">
            <a:extLst>
              <a:ext uri="{FF2B5EF4-FFF2-40B4-BE49-F238E27FC236}">
                <a16:creationId xmlns:a16="http://schemas.microsoft.com/office/drawing/2014/main" id="{746AE477-CD0F-CC97-67B5-AC8C4AAC8A9B}"/>
              </a:ext>
            </a:extLst>
          </p:cNvPr>
          <p:cNvSpPr>
            <a:spLocks noGrp="1"/>
          </p:cNvSpPr>
          <p:nvPr>
            <p:ph idx="1"/>
          </p:nvPr>
        </p:nvSpPr>
        <p:spPr/>
        <p:txBody>
          <a:bodyPr/>
          <a:lstStyle/>
          <a:p>
            <a:r>
              <a:rPr lang="en-IN" dirty="0"/>
              <a:t>Zoho Training is to be given to the employees. </a:t>
            </a:r>
          </a:p>
          <a:p>
            <a:r>
              <a:rPr lang="en-IN" dirty="0"/>
              <a:t>Complete internal audit of the books of accounts and the current process is recommended. </a:t>
            </a:r>
          </a:p>
          <a:p>
            <a:r>
              <a:rPr lang="en-IN" dirty="0"/>
              <a:t>Few insights of the sales and expenses can be found in the dashboard link as attached below.</a:t>
            </a:r>
          </a:p>
          <a:p>
            <a:r>
              <a:rPr lang="en-IN" dirty="0"/>
              <a:t>Please note that the dashboard created is not of Zoho but created in python using DASH framework. However the same can be </a:t>
            </a:r>
            <a:r>
              <a:rPr lang="en-IN" dirty="0" err="1"/>
              <a:t>integreated</a:t>
            </a:r>
            <a:r>
              <a:rPr lang="en-IN" dirty="0"/>
              <a:t> into Zoho thorough the </a:t>
            </a:r>
            <a:r>
              <a:rPr lang="en-IN" dirty="0" err="1"/>
              <a:t>Zohos</a:t>
            </a:r>
            <a:r>
              <a:rPr lang="en-IN" dirty="0"/>
              <a:t> Deluge. </a:t>
            </a:r>
          </a:p>
        </p:txBody>
      </p:sp>
    </p:spTree>
    <p:extLst>
      <p:ext uri="{BB962C8B-B14F-4D97-AF65-F5344CB8AC3E}">
        <p14:creationId xmlns:p14="http://schemas.microsoft.com/office/powerpoint/2010/main" val="171764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4301-740F-439B-2FF7-EC2811A2B477}"/>
              </a:ext>
            </a:extLst>
          </p:cNvPr>
          <p:cNvSpPr>
            <a:spLocks noGrp="1"/>
          </p:cNvSpPr>
          <p:nvPr>
            <p:ph type="title"/>
          </p:nvPr>
        </p:nvSpPr>
        <p:spPr/>
        <p:txBody>
          <a:bodyPr/>
          <a:lstStyle/>
          <a:p>
            <a:r>
              <a:rPr lang="en-IN" dirty="0"/>
              <a:t>Thankyou </a:t>
            </a:r>
            <a:br>
              <a:rPr lang="en-IN" dirty="0"/>
            </a:br>
            <a:r>
              <a:rPr lang="en-IN" dirty="0"/>
              <a:t>for choosing us</a:t>
            </a:r>
          </a:p>
        </p:txBody>
      </p:sp>
      <p:sp>
        <p:nvSpPr>
          <p:cNvPr id="3" name="Text Placeholder 2">
            <a:extLst>
              <a:ext uri="{FF2B5EF4-FFF2-40B4-BE49-F238E27FC236}">
                <a16:creationId xmlns:a16="http://schemas.microsoft.com/office/drawing/2014/main" id="{30614F37-4851-CB24-AFF6-0CC5934F9A3B}"/>
              </a:ext>
            </a:extLst>
          </p:cNvPr>
          <p:cNvSpPr>
            <a:spLocks noGrp="1"/>
          </p:cNvSpPr>
          <p:nvPr>
            <p:ph type="body" idx="1"/>
          </p:nvPr>
        </p:nvSpPr>
        <p:spPr/>
        <p:txBody>
          <a:bodyPr/>
          <a:lstStyle/>
          <a:p>
            <a:r>
              <a:rPr lang="en-IN" dirty="0"/>
              <a:t>Vignesh Krishnan</a:t>
            </a:r>
          </a:p>
        </p:txBody>
      </p:sp>
    </p:spTree>
    <p:extLst>
      <p:ext uri="{BB962C8B-B14F-4D97-AF65-F5344CB8AC3E}">
        <p14:creationId xmlns:p14="http://schemas.microsoft.com/office/powerpoint/2010/main" val="424156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C2F0-E6DF-4D67-B611-6542B58553AF}"/>
              </a:ext>
            </a:extLst>
          </p:cNvPr>
          <p:cNvSpPr>
            <a:spLocks noGrp="1"/>
          </p:cNvSpPr>
          <p:nvPr>
            <p:ph type="title"/>
          </p:nvPr>
        </p:nvSpPr>
        <p:spPr>
          <a:xfrm>
            <a:off x="1024128" y="585216"/>
            <a:ext cx="9720072" cy="1499616"/>
          </a:xfrm>
        </p:spPr>
        <p:txBody>
          <a:bodyPr/>
          <a:lstStyle/>
          <a:p>
            <a:r>
              <a:rPr lang="en-IN" dirty="0"/>
              <a:t>Outline	</a:t>
            </a:r>
          </a:p>
        </p:txBody>
      </p:sp>
      <p:sp>
        <p:nvSpPr>
          <p:cNvPr id="3" name="Content Placeholder 2">
            <a:extLst>
              <a:ext uri="{FF2B5EF4-FFF2-40B4-BE49-F238E27FC236}">
                <a16:creationId xmlns:a16="http://schemas.microsoft.com/office/drawing/2014/main" id="{E29B50B6-80CC-A7F2-DA84-E87DA8BB2DEE}"/>
              </a:ext>
            </a:extLst>
          </p:cNvPr>
          <p:cNvSpPr>
            <a:spLocks noGrp="1"/>
          </p:cNvSpPr>
          <p:nvPr>
            <p:ph idx="1"/>
          </p:nvPr>
        </p:nvSpPr>
        <p:spPr>
          <a:xfrm>
            <a:off x="1024128" y="2286000"/>
            <a:ext cx="9720073" cy="4023360"/>
          </a:xfrm>
        </p:spPr>
        <p:txBody>
          <a:bodyPr/>
          <a:lstStyle/>
          <a:p>
            <a:r>
              <a:rPr lang="en-US" dirty="0"/>
              <a:t>Executive Summary</a:t>
            </a:r>
          </a:p>
          <a:p>
            <a:r>
              <a:rPr lang="en-US" dirty="0"/>
              <a:t>Introduction</a:t>
            </a:r>
          </a:p>
          <a:p>
            <a:r>
              <a:rPr lang="en-US" dirty="0"/>
              <a:t>Methodology</a:t>
            </a:r>
          </a:p>
          <a:p>
            <a:r>
              <a:rPr lang="en-US" dirty="0"/>
              <a:t>Results</a:t>
            </a:r>
          </a:p>
          <a:p>
            <a:r>
              <a:rPr lang="en-US" dirty="0"/>
              <a:t>Next steps</a:t>
            </a:r>
          </a:p>
          <a:p>
            <a:r>
              <a:rPr lang="en-US" dirty="0"/>
              <a:t>Appendix</a:t>
            </a:r>
          </a:p>
          <a:p>
            <a:endParaRPr lang="en-IN" dirty="0"/>
          </a:p>
        </p:txBody>
      </p:sp>
    </p:spTree>
    <p:extLst>
      <p:ext uri="{BB962C8B-B14F-4D97-AF65-F5344CB8AC3E}">
        <p14:creationId xmlns:p14="http://schemas.microsoft.com/office/powerpoint/2010/main" val="407405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E274-315E-FEAA-1620-8F877C444D9D}"/>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7341AAE4-1B02-D770-21DE-FBB1DBFBFF3E}"/>
              </a:ext>
            </a:extLst>
          </p:cNvPr>
          <p:cNvSpPr>
            <a:spLocks noGrp="1"/>
          </p:cNvSpPr>
          <p:nvPr>
            <p:ph idx="1"/>
          </p:nvPr>
        </p:nvSpPr>
        <p:spPr/>
        <p:txBody>
          <a:bodyPr/>
          <a:lstStyle/>
          <a:p>
            <a:r>
              <a:rPr lang="en-IN" dirty="0"/>
              <a:t>Summary of Methodologies</a:t>
            </a:r>
          </a:p>
          <a:p>
            <a:pPr marL="457200" indent="-457200">
              <a:buFont typeface="+mj-lt"/>
              <a:buAutoNum type="arabicPeriod"/>
            </a:pPr>
            <a:r>
              <a:rPr lang="en-IN" dirty="0"/>
              <a:t>Data Wrangling</a:t>
            </a:r>
          </a:p>
          <a:p>
            <a:pPr marL="457200" indent="-457200">
              <a:buFont typeface="+mj-lt"/>
              <a:buAutoNum type="arabicPeriod"/>
            </a:pPr>
            <a:r>
              <a:rPr lang="en-IN" dirty="0"/>
              <a:t>Zoho bulk import</a:t>
            </a:r>
          </a:p>
          <a:p>
            <a:pPr marL="457200" indent="-457200">
              <a:buFont typeface="+mj-lt"/>
              <a:buAutoNum type="arabicPeriod"/>
            </a:pPr>
            <a:r>
              <a:rPr lang="en-IN" dirty="0"/>
              <a:t>Reconciliation of Zoho books with tally book prior to handover </a:t>
            </a:r>
          </a:p>
          <a:p>
            <a:endParaRPr lang="en-IN" dirty="0"/>
          </a:p>
        </p:txBody>
      </p:sp>
    </p:spTree>
    <p:extLst>
      <p:ext uri="{BB962C8B-B14F-4D97-AF65-F5344CB8AC3E}">
        <p14:creationId xmlns:p14="http://schemas.microsoft.com/office/powerpoint/2010/main" val="111357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D024-B18A-22BA-0963-5AA5F353FAE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665F98A-909D-6182-8A9C-8D77BCA4F734}"/>
              </a:ext>
            </a:extLst>
          </p:cNvPr>
          <p:cNvSpPr>
            <a:spLocks noGrp="1"/>
          </p:cNvSpPr>
          <p:nvPr>
            <p:ph idx="1"/>
          </p:nvPr>
        </p:nvSpPr>
        <p:spPr/>
        <p:txBody>
          <a:bodyPr/>
          <a:lstStyle/>
          <a:p>
            <a:r>
              <a:rPr lang="en-IN" dirty="0"/>
              <a:t>Project background and context</a:t>
            </a:r>
          </a:p>
          <a:p>
            <a:pPr lvl="1"/>
            <a:r>
              <a:rPr lang="en-IN" dirty="0"/>
              <a:t>The client is a Chennai based service provider established in the year of August 2022.</a:t>
            </a:r>
          </a:p>
          <a:p>
            <a:pPr lvl="1"/>
            <a:r>
              <a:rPr lang="en-IN" dirty="0"/>
              <a:t>They are currently maintaining books of accounts the most popular and flexible ERP Tally.</a:t>
            </a:r>
          </a:p>
          <a:p>
            <a:pPr lvl="1"/>
            <a:r>
              <a:rPr lang="en-IN" dirty="0"/>
              <a:t>They are in process of shifting to Zoho books on seeing it real time analytics and ease of usage.</a:t>
            </a:r>
          </a:p>
          <a:p>
            <a:endParaRPr lang="en-IN" dirty="0"/>
          </a:p>
          <a:p>
            <a:r>
              <a:rPr lang="en-IN" dirty="0"/>
              <a:t>Problem Statement.</a:t>
            </a:r>
          </a:p>
          <a:p>
            <a:pPr lvl="1"/>
            <a:r>
              <a:rPr lang="en-IN" dirty="0"/>
              <a:t>How to migrate from Tally to Zoho books with low turnaround time while maintaining accuracy in migration.</a:t>
            </a:r>
          </a:p>
        </p:txBody>
      </p:sp>
    </p:spTree>
    <p:extLst>
      <p:ext uri="{BB962C8B-B14F-4D97-AF65-F5344CB8AC3E}">
        <p14:creationId xmlns:p14="http://schemas.microsoft.com/office/powerpoint/2010/main" val="316011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7D12-F3D1-821E-4063-25F9F8E6D775}"/>
              </a:ext>
            </a:extLst>
          </p:cNvPr>
          <p:cNvSpPr>
            <a:spLocks noGrp="1"/>
          </p:cNvSpPr>
          <p:nvPr>
            <p:ph type="title"/>
          </p:nvPr>
        </p:nvSpPr>
        <p:spPr/>
        <p:txBody>
          <a:bodyPr/>
          <a:lstStyle/>
          <a:p>
            <a:r>
              <a:rPr lang="en-IN" dirty="0"/>
              <a:t>Methodology</a:t>
            </a:r>
          </a:p>
        </p:txBody>
      </p:sp>
      <p:pic>
        <p:nvPicPr>
          <p:cNvPr id="5" name="Content Placeholder 4">
            <a:extLst>
              <a:ext uri="{FF2B5EF4-FFF2-40B4-BE49-F238E27FC236}">
                <a16:creationId xmlns:a16="http://schemas.microsoft.com/office/drawing/2014/main" id="{AD7A26B8-9AC8-D7AA-2E77-10009C1E9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084832"/>
            <a:ext cx="9720262" cy="4187951"/>
          </a:xfrm>
        </p:spPr>
      </p:pic>
    </p:spTree>
    <p:extLst>
      <p:ext uri="{BB962C8B-B14F-4D97-AF65-F5344CB8AC3E}">
        <p14:creationId xmlns:p14="http://schemas.microsoft.com/office/powerpoint/2010/main" val="316666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6D4E-4D44-069F-630D-7E258E312B9F}"/>
              </a:ext>
            </a:extLst>
          </p:cNvPr>
          <p:cNvSpPr>
            <a:spLocks noGrp="1"/>
          </p:cNvSpPr>
          <p:nvPr>
            <p:ph type="title"/>
          </p:nvPr>
        </p:nvSpPr>
        <p:spPr/>
        <p:txBody>
          <a:bodyPr/>
          <a:lstStyle/>
          <a:p>
            <a:r>
              <a:rPr lang="en-IN" dirty="0"/>
              <a:t>Raw Data Image</a:t>
            </a:r>
          </a:p>
        </p:txBody>
      </p:sp>
      <p:pic>
        <p:nvPicPr>
          <p:cNvPr id="15" name="Content Placeholder 14">
            <a:extLst>
              <a:ext uri="{FF2B5EF4-FFF2-40B4-BE49-F238E27FC236}">
                <a16:creationId xmlns:a16="http://schemas.microsoft.com/office/drawing/2014/main" id="{2F7DE2D5-039B-3B6E-B01C-3486B8231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938" y="2430557"/>
            <a:ext cx="9720262" cy="3733610"/>
          </a:xfrm>
        </p:spPr>
      </p:pic>
    </p:spTree>
    <p:extLst>
      <p:ext uri="{BB962C8B-B14F-4D97-AF65-F5344CB8AC3E}">
        <p14:creationId xmlns:p14="http://schemas.microsoft.com/office/powerpoint/2010/main" val="32046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C3AC-39B0-4D69-7901-13AADC739BC8}"/>
              </a:ext>
            </a:extLst>
          </p:cNvPr>
          <p:cNvSpPr>
            <a:spLocks noGrp="1"/>
          </p:cNvSpPr>
          <p:nvPr>
            <p:ph type="title"/>
          </p:nvPr>
        </p:nvSpPr>
        <p:spPr/>
        <p:txBody>
          <a:bodyPr/>
          <a:lstStyle/>
          <a:p>
            <a:r>
              <a:rPr lang="en-IN" dirty="0"/>
              <a:t>Wrangled Data</a:t>
            </a:r>
          </a:p>
        </p:txBody>
      </p:sp>
      <p:sp>
        <p:nvSpPr>
          <p:cNvPr id="3" name="Content Placeholder 2">
            <a:extLst>
              <a:ext uri="{FF2B5EF4-FFF2-40B4-BE49-F238E27FC236}">
                <a16:creationId xmlns:a16="http://schemas.microsoft.com/office/drawing/2014/main" id="{A027A54A-1FC7-402E-9F10-F1D70282F58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CA1CD60-D0F4-90FB-D5B5-324A276EADF9}"/>
              </a:ext>
            </a:extLst>
          </p:cNvPr>
          <p:cNvPicPr>
            <a:picLocks noChangeAspect="1"/>
          </p:cNvPicPr>
          <p:nvPr/>
        </p:nvPicPr>
        <p:blipFill>
          <a:blip r:embed="rId2"/>
          <a:stretch>
            <a:fillRect/>
          </a:stretch>
        </p:blipFill>
        <p:spPr>
          <a:xfrm>
            <a:off x="840275" y="2286000"/>
            <a:ext cx="10087777" cy="3636645"/>
          </a:xfrm>
          <a:prstGeom prst="rect">
            <a:avLst/>
          </a:prstGeom>
        </p:spPr>
      </p:pic>
    </p:spTree>
    <p:extLst>
      <p:ext uri="{BB962C8B-B14F-4D97-AF65-F5344CB8AC3E}">
        <p14:creationId xmlns:p14="http://schemas.microsoft.com/office/powerpoint/2010/main" val="19402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9E6F-67A0-103C-D1D6-C63C4BDC459D}"/>
              </a:ext>
            </a:extLst>
          </p:cNvPr>
          <p:cNvSpPr>
            <a:spLocks noGrp="1"/>
          </p:cNvSpPr>
          <p:nvPr>
            <p:ph type="title"/>
          </p:nvPr>
        </p:nvSpPr>
        <p:spPr/>
        <p:txBody>
          <a:bodyPr/>
          <a:lstStyle/>
          <a:p>
            <a:r>
              <a:rPr lang="en-IN" dirty="0"/>
              <a:t>Findings</a:t>
            </a:r>
          </a:p>
        </p:txBody>
      </p:sp>
      <p:sp>
        <p:nvSpPr>
          <p:cNvPr id="3" name="Content Placeholder 2">
            <a:extLst>
              <a:ext uri="{FF2B5EF4-FFF2-40B4-BE49-F238E27FC236}">
                <a16:creationId xmlns:a16="http://schemas.microsoft.com/office/drawing/2014/main" id="{53733D00-AF1A-DD80-918A-27BC7FBB25ED}"/>
              </a:ext>
            </a:extLst>
          </p:cNvPr>
          <p:cNvSpPr>
            <a:spLocks noGrp="1"/>
          </p:cNvSpPr>
          <p:nvPr>
            <p:ph idx="1"/>
          </p:nvPr>
        </p:nvSpPr>
        <p:spPr/>
        <p:txBody>
          <a:bodyPr/>
          <a:lstStyle/>
          <a:p>
            <a:pPr marL="457200" indent="-457200">
              <a:buFont typeface="+mj-lt"/>
              <a:buAutoNum type="arabicPeriod"/>
            </a:pPr>
            <a:r>
              <a:rPr lang="en-IN" dirty="0"/>
              <a:t>Income by way of Commission not recorded </a:t>
            </a:r>
            <a:r>
              <a:rPr lang="en-IN" dirty="0" err="1"/>
              <a:t>seperalty</a:t>
            </a:r>
            <a:r>
              <a:rPr lang="en-IN" dirty="0"/>
              <a:t>.</a:t>
            </a:r>
          </a:p>
          <a:p>
            <a:pPr lvl="1"/>
            <a:r>
              <a:rPr lang="en-IN" dirty="0"/>
              <a:t>During the initial EDA it was observed that the income by way of commission is recorded in the books of accounts without giving effect to the respective income account. The entry passed in the tally debits the Receivables account and credits the vendor account. </a:t>
            </a:r>
          </a:p>
          <a:p>
            <a:pPr lvl="1"/>
            <a:r>
              <a:rPr lang="en-IN" dirty="0"/>
              <a:t>This practice has 2 effects. </a:t>
            </a:r>
          </a:p>
          <a:p>
            <a:pPr marL="653796" lvl="2" indent="-342900">
              <a:buFont typeface="+mj-lt"/>
              <a:buAutoNum type="alphaLcParenR"/>
            </a:pPr>
            <a:r>
              <a:rPr lang="en-IN" dirty="0"/>
              <a:t>It affects the ledger health as one has to analyse in detail before getting the actual payable of the account. </a:t>
            </a:r>
          </a:p>
          <a:p>
            <a:pPr marL="653796" lvl="2" indent="-342900">
              <a:buFont typeface="+mj-lt"/>
              <a:buAutoNum type="alphaLcParenR"/>
            </a:pPr>
            <a:r>
              <a:rPr lang="en-IN" dirty="0"/>
              <a:t>Income by way of commission is not readily available for the user.</a:t>
            </a:r>
          </a:p>
          <a:p>
            <a:pPr marL="297180" indent="-342900">
              <a:buFont typeface="+mj-lt"/>
              <a:buAutoNum type="arabicPeriod"/>
            </a:pPr>
            <a:r>
              <a:rPr lang="en-IN" dirty="0"/>
              <a:t>Recording of purchases/payments /bills and receipts in Journal module.</a:t>
            </a:r>
          </a:p>
          <a:p>
            <a:pPr lvl="1"/>
            <a:r>
              <a:rPr lang="en-IN" dirty="0"/>
              <a:t>During the EDA stage it was observed that Journal vouchers had transactions which should have been accounted in the respective voucher module. </a:t>
            </a:r>
          </a:p>
          <a:p>
            <a:pPr marL="128016" lvl="1" indent="0">
              <a:buNone/>
            </a:pPr>
            <a:endParaRPr lang="en-IN" dirty="0"/>
          </a:p>
        </p:txBody>
      </p:sp>
    </p:spTree>
    <p:extLst>
      <p:ext uri="{BB962C8B-B14F-4D97-AF65-F5344CB8AC3E}">
        <p14:creationId xmlns:p14="http://schemas.microsoft.com/office/powerpoint/2010/main" val="120978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F98B-AAFF-9D59-9EB2-E1FFBAB4672C}"/>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E355F7E2-0071-A21A-2DA0-73DFAE1801FC}"/>
              </a:ext>
            </a:extLst>
          </p:cNvPr>
          <p:cNvSpPr>
            <a:spLocks noGrp="1"/>
          </p:cNvSpPr>
          <p:nvPr>
            <p:ph idx="1"/>
          </p:nvPr>
        </p:nvSpPr>
        <p:spPr/>
        <p:txBody>
          <a:bodyPr/>
          <a:lstStyle/>
          <a:p>
            <a:pPr marL="0" indent="0">
              <a:buNone/>
            </a:pPr>
            <a:r>
              <a:rPr lang="en-IN" dirty="0"/>
              <a:t>1. Currently we have given effect of the commission as recorded in the tally in manner as picture. However it is suggested to income separately so as to have a better grip on position.</a:t>
            </a:r>
          </a:p>
        </p:txBody>
      </p:sp>
      <p:pic>
        <p:nvPicPr>
          <p:cNvPr id="5" name="Picture 4">
            <a:extLst>
              <a:ext uri="{FF2B5EF4-FFF2-40B4-BE49-F238E27FC236}">
                <a16:creationId xmlns:a16="http://schemas.microsoft.com/office/drawing/2014/main" id="{420C9E60-72E3-C36C-90FB-55F03D3ACB1C}"/>
              </a:ext>
            </a:extLst>
          </p:cNvPr>
          <p:cNvPicPr>
            <a:picLocks noChangeAspect="1"/>
          </p:cNvPicPr>
          <p:nvPr/>
        </p:nvPicPr>
        <p:blipFill>
          <a:blip r:embed="rId2"/>
          <a:stretch>
            <a:fillRect/>
          </a:stretch>
        </p:blipFill>
        <p:spPr>
          <a:xfrm>
            <a:off x="7105270" y="3111713"/>
            <a:ext cx="3200677" cy="3398815"/>
          </a:xfrm>
          <a:prstGeom prst="rect">
            <a:avLst/>
          </a:prstGeom>
        </p:spPr>
      </p:pic>
      <p:sp>
        <p:nvSpPr>
          <p:cNvPr id="6" name="Content Placeholder 2">
            <a:extLst>
              <a:ext uri="{FF2B5EF4-FFF2-40B4-BE49-F238E27FC236}">
                <a16:creationId xmlns:a16="http://schemas.microsoft.com/office/drawing/2014/main" id="{E2ACC41E-3C9E-B43B-78CA-FBADC6A11FF5}"/>
              </a:ext>
            </a:extLst>
          </p:cNvPr>
          <p:cNvSpPr txBox="1">
            <a:spLocks/>
          </p:cNvSpPr>
          <p:nvPr/>
        </p:nvSpPr>
        <p:spPr>
          <a:xfrm>
            <a:off x="1024128" y="3429000"/>
            <a:ext cx="5642888" cy="229846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dirty="0"/>
              <a:t>2. Journal Vouchers has be completely sub-</a:t>
            </a:r>
            <a:r>
              <a:rPr lang="en-IN" dirty="0" err="1"/>
              <a:t>setted</a:t>
            </a:r>
            <a:r>
              <a:rPr lang="en-IN" dirty="0"/>
              <a:t> and respective receipt/payment/bills and sales effects have been given effect in the Zoho books.</a:t>
            </a:r>
          </a:p>
          <a:p>
            <a:pPr marL="0" indent="0">
              <a:buFont typeface="Tw Cen MT" panose="020B0602020104020603" pitchFamily="34" charset="0"/>
              <a:buNone/>
            </a:pPr>
            <a:r>
              <a:rPr lang="en-IN" dirty="0"/>
              <a:t>3. Reconciliation of tally backup to-date with Zoho books is complete and the Zoho books is complete operational as on data.</a:t>
            </a:r>
          </a:p>
        </p:txBody>
      </p:sp>
    </p:spTree>
    <p:extLst>
      <p:ext uri="{BB962C8B-B14F-4D97-AF65-F5344CB8AC3E}">
        <p14:creationId xmlns:p14="http://schemas.microsoft.com/office/powerpoint/2010/main" val="186992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187</TotalTime>
  <Words>417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PowerPoint Presentation</vt:lpstr>
      <vt:lpstr>Outline </vt:lpstr>
      <vt:lpstr>Executive Summary</vt:lpstr>
      <vt:lpstr>Introduction</vt:lpstr>
      <vt:lpstr>Methodology</vt:lpstr>
      <vt:lpstr>Raw Data Image</vt:lpstr>
      <vt:lpstr>Wrangled Data</vt:lpstr>
      <vt:lpstr>Findings</vt:lpstr>
      <vt:lpstr>Results </vt:lpstr>
      <vt:lpstr>Next Steps</vt:lpstr>
      <vt:lpstr>Thankyou  for choosing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Krishnan Parameswaran</dc:creator>
  <cp:lastModifiedBy>Krishnan Parameswaran</cp:lastModifiedBy>
  <cp:revision>2</cp:revision>
  <dcterms:created xsi:type="dcterms:W3CDTF">2023-12-25T06:57:32Z</dcterms:created>
  <dcterms:modified xsi:type="dcterms:W3CDTF">2023-12-25T10:04:48Z</dcterms:modified>
</cp:coreProperties>
</file>