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046059" y="127650"/>
            <a:ext cx="1110600" cy="3546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Input Video</a:t>
            </a:r>
            <a:endParaRPr sz="1128"/>
          </a:p>
        </p:txBody>
      </p:sp>
      <p:sp>
        <p:nvSpPr>
          <p:cNvPr id="55" name="Google Shape;55;p13"/>
          <p:cNvSpPr/>
          <p:nvPr/>
        </p:nvSpPr>
        <p:spPr>
          <a:xfrm>
            <a:off x="3355845" y="780979"/>
            <a:ext cx="1465200" cy="4233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Audio extraction &amp; source separation</a:t>
            </a:r>
            <a:endParaRPr sz="1128"/>
          </a:p>
        </p:txBody>
      </p:sp>
      <p:sp>
        <p:nvSpPr>
          <p:cNvPr id="56" name="Google Shape;56;p13"/>
          <p:cNvSpPr/>
          <p:nvPr/>
        </p:nvSpPr>
        <p:spPr>
          <a:xfrm>
            <a:off x="2130728" y="1536976"/>
            <a:ext cx="1110600" cy="3546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vocals</a:t>
            </a:r>
            <a:endParaRPr sz="1128"/>
          </a:p>
        </p:txBody>
      </p:sp>
      <p:sp>
        <p:nvSpPr>
          <p:cNvPr id="57" name="Google Shape;57;p13"/>
          <p:cNvSpPr/>
          <p:nvPr/>
        </p:nvSpPr>
        <p:spPr>
          <a:xfrm>
            <a:off x="4935384" y="1536976"/>
            <a:ext cx="1110600" cy="3546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b</a:t>
            </a:r>
            <a:r>
              <a:rPr lang="en-GB" sz="1128"/>
              <a:t>ackground</a:t>
            </a:r>
            <a:endParaRPr sz="1128"/>
          </a:p>
        </p:txBody>
      </p:sp>
      <p:sp>
        <p:nvSpPr>
          <p:cNvPr id="58" name="Google Shape;58;p13"/>
          <p:cNvSpPr/>
          <p:nvPr/>
        </p:nvSpPr>
        <p:spPr>
          <a:xfrm>
            <a:off x="2130728" y="2155955"/>
            <a:ext cx="1110600" cy="3546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denoiser</a:t>
            </a:r>
            <a:endParaRPr sz="1128"/>
          </a:p>
        </p:txBody>
      </p:sp>
      <p:sp>
        <p:nvSpPr>
          <p:cNvPr id="59" name="Google Shape;59;p13"/>
          <p:cNvSpPr/>
          <p:nvPr/>
        </p:nvSpPr>
        <p:spPr>
          <a:xfrm>
            <a:off x="2130728" y="2774934"/>
            <a:ext cx="1110600" cy="3546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VAD</a:t>
            </a:r>
            <a:endParaRPr sz="1128"/>
          </a:p>
        </p:txBody>
      </p:sp>
      <p:sp>
        <p:nvSpPr>
          <p:cNvPr id="60" name="Google Shape;60;p13"/>
          <p:cNvSpPr/>
          <p:nvPr/>
        </p:nvSpPr>
        <p:spPr>
          <a:xfrm>
            <a:off x="2130728" y="3393913"/>
            <a:ext cx="1110600" cy="5028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Voice synthesiser</a:t>
            </a:r>
            <a:endParaRPr sz="1128"/>
          </a:p>
        </p:txBody>
      </p:sp>
      <p:sp>
        <p:nvSpPr>
          <p:cNvPr id="61" name="Google Shape;61;p13"/>
          <p:cNvSpPr/>
          <p:nvPr/>
        </p:nvSpPr>
        <p:spPr>
          <a:xfrm>
            <a:off x="2130728" y="4160410"/>
            <a:ext cx="1110600" cy="5028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Translated Audio</a:t>
            </a:r>
            <a:endParaRPr sz="1128"/>
          </a:p>
        </p:txBody>
      </p:sp>
      <p:sp>
        <p:nvSpPr>
          <p:cNvPr id="62" name="Google Shape;62;p13"/>
          <p:cNvSpPr/>
          <p:nvPr/>
        </p:nvSpPr>
        <p:spPr>
          <a:xfrm>
            <a:off x="4935384" y="4160410"/>
            <a:ext cx="1110600" cy="5028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Final Audio</a:t>
            </a:r>
            <a:endParaRPr sz="1128"/>
          </a:p>
        </p:txBody>
      </p:sp>
      <p:sp>
        <p:nvSpPr>
          <p:cNvPr id="63" name="Google Shape;63;p13"/>
          <p:cNvSpPr/>
          <p:nvPr/>
        </p:nvSpPr>
        <p:spPr>
          <a:xfrm>
            <a:off x="3533056" y="4160410"/>
            <a:ext cx="1110600" cy="5028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Voice Cloning</a:t>
            </a:r>
            <a:endParaRPr sz="1128"/>
          </a:p>
        </p:txBody>
      </p:sp>
      <p:sp>
        <p:nvSpPr>
          <p:cNvPr id="64" name="Google Shape;64;p13"/>
          <p:cNvSpPr/>
          <p:nvPr/>
        </p:nvSpPr>
        <p:spPr>
          <a:xfrm>
            <a:off x="6395403" y="1463217"/>
            <a:ext cx="1522800" cy="5028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Lip movement detection</a:t>
            </a:r>
            <a:endParaRPr sz="1128"/>
          </a:p>
        </p:txBody>
      </p:sp>
      <p:sp>
        <p:nvSpPr>
          <p:cNvPr id="65" name="Google Shape;65;p13"/>
          <p:cNvSpPr/>
          <p:nvPr/>
        </p:nvSpPr>
        <p:spPr>
          <a:xfrm>
            <a:off x="6601397" y="2510903"/>
            <a:ext cx="1110600" cy="3546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Lip Sync</a:t>
            </a:r>
            <a:endParaRPr sz="1128"/>
          </a:p>
        </p:txBody>
      </p:sp>
      <p:cxnSp>
        <p:nvCxnSpPr>
          <p:cNvPr id="66" name="Google Shape;66;p13"/>
          <p:cNvCxnSpPr>
            <a:stCxn id="54" idx="2"/>
            <a:endCxn id="64" idx="0"/>
          </p:cNvCxnSpPr>
          <p:nvPr/>
        </p:nvCxnSpPr>
        <p:spPr>
          <a:xfrm flipH="1" rot="-5400000">
            <a:off x="6388509" y="695100"/>
            <a:ext cx="981000" cy="555300"/>
          </a:xfrm>
          <a:prstGeom prst="bentConnector3">
            <a:avLst>
              <a:gd fmla="val 52569" name="adj1"/>
            </a:avLst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endCxn id="55" idx="3"/>
          </p:cNvCxnSpPr>
          <p:nvPr/>
        </p:nvCxnSpPr>
        <p:spPr>
          <a:xfrm flipH="1">
            <a:off x="4821045" y="471229"/>
            <a:ext cx="1812300" cy="521400"/>
          </a:xfrm>
          <a:prstGeom prst="bentConnector3">
            <a:avLst>
              <a:gd fmla="val 2472" name="adj1"/>
            </a:avLst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endCxn id="56" idx="0"/>
          </p:cNvCxnSpPr>
          <p:nvPr/>
        </p:nvCxnSpPr>
        <p:spPr>
          <a:xfrm flipH="1">
            <a:off x="2686028" y="1009876"/>
            <a:ext cx="693600" cy="527100"/>
          </a:xfrm>
          <a:prstGeom prst="bentConnector2">
            <a:avLst/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56" idx="2"/>
            <a:endCxn id="58" idx="0"/>
          </p:cNvCxnSpPr>
          <p:nvPr/>
        </p:nvCxnSpPr>
        <p:spPr>
          <a:xfrm>
            <a:off x="2686028" y="1891576"/>
            <a:ext cx="0" cy="264300"/>
          </a:xfrm>
          <a:prstGeom prst="straightConnector1">
            <a:avLst/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>
            <a:stCxn id="58" idx="2"/>
            <a:endCxn id="59" idx="0"/>
          </p:cNvCxnSpPr>
          <p:nvPr/>
        </p:nvCxnSpPr>
        <p:spPr>
          <a:xfrm>
            <a:off x="2686028" y="2510555"/>
            <a:ext cx="0" cy="264300"/>
          </a:xfrm>
          <a:prstGeom prst="straightConnector1">
            <a:avLst/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59" idx="2"/>
            <a:endCxn id="60" idx="0"/>
          </p:cNvCxnSpPr>
          <p:nvPr/>
        </p:nvCxnSpPr>
        <p:spPr>
          <a:xfrm>
            <a:off x="2686028" y="3129534"/>
            <a:ext cx="0" cy="264300"/>
          </a:xfrm>
          <a:prstGeom prst="straightConnector1">
            <a:avLst/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60" idx="2"/>
            <a:endCxn id="61" idx="0"/>
          </p:cNvCxnSpPr>
          <p:nvPr/>
        </p:nvCxnSpPr>
        <p:spPr>
          <a:xfrm>
            <a:off x="2686028" y="3896713"/>
            <a:ext cx="0" cy="263700"/>
          </a:xfrm>
          <a:prstGeom prst="straightConnector1">
            <a:avLst/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endCxn id="63" idx="1"/>
          </p:cNvCxnSpPr>
          <p:nvPr/>
        </p:nvCxnSpPr>
        <p:spPr>
          <a:xfrm>
            <a:off x="3256456" y="4411810"/>
            <a:ext cx="276600" cy="0"/>
          </a:xfrm>
          <a:prstGeom prst="straightConnector1">
            <a:avLst/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endCxn id="62" idx="1"/>
          </p:cNvCxnSpPr>
          <p:nvPr/>
        </p:nvCxnSpPr>
        <p:spPr>
          <a:xfrm flipH="1" rot="10800000">
            <a:off x="4658784" y="4411810"/>
            <a:ext cx="276600" cy="11700"/>
          </a:xfrm>
          <a:prstGeom prst="straightConnector1">
            <a:avLst/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endCxn id="57" idx="1"/>
          </p:cNvCxnSpPr>
          <p:nvPr/>
        </p:nvCxnSpPr>
        <p:spPr>
          <a:xfrm>
            <a:off x="4097784" y="1215676"/>
            <a:ext cx="837600" cy="498600"/>
          </a:xfrm>
          <a:prstGeom prst="bentConnector3">
            <a:avLst>
              <a:gd fmla="val 1351" name="adj1"/>
            </a:avLst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endCxn id="62" idx="0"/>
          </p:cNvCxnSpPr>
          <p:nvPr/>
        </p:nvCxnSpPr>
        <p:spPr>
          <a:xfrm flipH="1">
            <a:off x="5490684" y="1903210"/>
            <a:ext cx="20700" cy="2257200"/>
          </a:xfrm>
          <a:prstGeom prst="straightConnector1">
            <a:avLst/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>
            <a:off x="6601397" y="3411104"/>
            <a:ext cx="1110600" cy="5028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Merge</a:t>
            </a:r>
            <a:endParaRPr sz="1128"/>
          </a:p>
        </p:txBody>
      </p:sp>
      <p:sp>
        <p:nvSpPr>
          <p:cNvPr id="78" name="Google Shape;78;p13"/>
          <p:cNvSpPr/>
          <p:nvPr/>
        </p:nvSpPr>
        <p:spPr>
          <a:xfrm>
            <a:off x="6601397" y="4458806"/>
            <a:ext cx="1110600" cy="502800"/>
          </a:xfrm>
          <a:prstGeom prst="rect">
            <a:avLst/>
          </a:prstGeom>
          <a:solidFill>
            <a:schemeClr val="lt2"/>
          </a:solidFill>
          <a:ln cap="flat" cmpd="sng" w="119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4675" lIns="114675" spcFirstLastPara="1" rIns="114675" wrap="square" tIns="1146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28"/>
              <a:t>Dubbed Video</a:t>
            </a:r>
            <a:endParaRPr sz="1128"/>
          </a:p>
        </p:txBody>
      </p:sp>
      <p:cxnSp>
        <p:nvCxnSpPr>
          <p:cNvPr id="79" name="Google Shape;79;p13"/>
          <p:cNvCxnSpPr>
            <a:stCxn id="64" idx="2"/>
            <a:endCxn id="65" idx="0"/>
          </p:cNvCxnSpPr>
          <p:nvPr/>
        </p:nvCxnSpPr>
        <p:spPr>
          <a:xfrm>
            <a:off x="7156803" y="1966017"/>
            <a:ext cx="0" cy="544800"/>
          </a:xfrm>
          <a:prstGeom prst="straightConnector1">
            <a:avLst/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65" idx="2"/>
            <a:endCxn id="77" idx="0"/>
          </p:cNvCxnSpPr>
          <p:nvPr/>
        </p:nvCxnSpPr>
        <p:spPr>
          <a:xfrm>
            <a:off x="7156697" y="2865503"/>
            <a:ext cx="0" cy="545700"/>
          </a:xfrm>
          <a:prstGeom prst="straightConnector1">
            <a:avLst/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>
            <a:endCxn id="78" idx="0"/>
          </p:cNvCxnSpPr>
          <p:nvPr/>
        </p:nvCxnSpPr>
        <p:spPr>
          <a:xfrm flipH="1">
            <a:off x="7156697" y="3919106"/>
            <a:ext cx="3600" cy="539700"/>
          </a:xfrm>
          <a:prstGeom prst="straightConnector1">
            <a:avLst/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>
            <a:stCxn id="62" idx="3"/>
            <a:endCxn id="77" idx="1"/>
          </p:cNvCxnSpPr>
          <p:nvPr/>
        </p:nvCxnSpPr>
        <p:spPr>
          <a:xfrm flipH="1" rot="10800000">
            <a:off x="6045984" y="3662410"/>
            <a:ext cx="555300" cy="749400"/>
          </a:xfrm>
          <a:prstGeom prst="bentConnector3">
            <a:avLst>
              <a:gd fmla="val 50000" name="adj1"/>
            </a:avLst>
          </a:prstGeom>
          <a:noFill/>
          <a:ln cap="flat" cmpd="sng" w="119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 txBox="1"/>
          <p:nvPr/>
        </p:nvSpPr>
        <p:spPr>
          <a:xfrm>
            <a:off x="3758303" y="417933"/>
            <a:ext cx="6936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675" lIns="114675" spcFirstLastPara="1" rIns="114675" wrap="square" tIns="114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3">
                <a:solidFill>
                  <a:schemeClr val="dk2"/>
                </a:solidFill>
              </a:rPr>
              <a:t>Demux</a:t>
            </a:r>
            <a:endParaRPr b="1" sz="752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608066" y="2136349"/>
            <a:ext cx="15228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675" lIns="114675" spcFirstLastPara="1" rIns="114675" wrap="square" tIns="114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3">
                <a:solidFill>
                  <a:schemeClr val="dk2"/>
                </a:solidFill>
              </a:rPr>
              <a:t>Resemble Enhance</a:t>
            </a:r>
            <a:endParaRPr b="1" sz="752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162463" y="2765124"/>
            <a:ext cx="968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675" lIns="114675" spcFirstLastPara="1" rIns="114675" wrap="square" tIns="114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3">
                <a:solidFill>
                  <a:schemeClr val="dk2"/>
                </a:solidFill>
              </a:rPr>
              <a:t>SileroVAD</a:t>
            </a:r>
            <a:endParaRPr b="1" sz="752"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11751" y="3465257"/>
            <a:ext cx="9192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675" lIns="114675" spcFirstLastPara="1" rIns="114675" wrap="square" tIns="114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3">
                <a:solidFill>
                  <a:schemeClr val="dk2"/>
                </a:solidFill>
              </a:rPr>
              <a:t>Pyannote</a:t>
            </a:r>
            <a:endParaRPr b="1" sz="752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97450" y="4220325"/>
            <a:ext cx="16335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675" lIns="114675" spcFirstLastPara="1" rIns="114675" wrap="square" tIns="114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3">
                <a:solidFill>
                  <a:schemeClr val="dk2"/>
                </a:solidFill>
              </a:rPr>
              <a:t>Seemless Expressive</a:t>
            </a:r>
            <a:endParaRPr b="1" sz="752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644803" y="4662878"/>
            <a:ext cx="968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675" lIns="114675" spcFirstLastPara="1" rIns="114675" wrap="square" tIns="114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3">
                <a:solidFill>
                  <a:schemeClr val="dk2"/>
                </a:solidFill>
              </a:rPr>
              <a:t>Open Voice</a:t>
            </a:r>
            <a:endParaRPr b="1" sz="752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712074" y="2491313"/>
            <a:ext cx="9684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14675" lIns="114675" spcFirstLastPara="1" rIns="114675" wrap="square" tIns="1146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3">
                <a:solidFill>
                  <a:schemeClr val="dk2"/>
                </a:solidFill>
              </a:rPr>
              <a:t>Wav2lip</a:t>
            </a:r>
            <a:endParaRPr b="1" sz="752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