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3"/>
            <a:ext cx="8361229" cy="2434631"/>
          </a:xfrm>
        </p:spPr>
        <p:txBody>
          <a:bodyPr/>
          <a:lstStyle/>
          <a:p>
            <a:r>
              <a:rPr lang="en-US" sz="4800" dirty="0" smtClean="0"/>
              <a:t>Capstone project- The battle of </a:t>
            </a:r>
            <a:r>
              <a:rPr lang="en-US" sz="4800" dirty="0" err="1" smtClean="0"/>
              <a:t>neighbourhoods</a:t>
            </a:r>
            <a:endParaRPr lang="en-US" sz="4800" dirty="0"/>
          </a:p>
        </p:txBody>
      </p:sp>
      <p:sp>
        <p:nvSpPr>
          <p:cNvPr id="3" name="Subtitle 2"/>
          <p:cNvSpPr>
            <a:spLocks noGrp="1"/>
          </p:cNvSpPr>
          <p:nvPr>
            <p:ph type="subTitle" idx="1"/>
          </p:nvPr>
        </p:nvSpPr>
        <p:spPr>
          <a:xfrm>
            <a:off x="3931190" y="4954900"/>
            <a:ext cx="6831673" cy="1086237"/>
          </a:xfrm>
        </p:spPr>
        <p:txBody>
          <a:bodyPr/>
          <a:lstStyle/>
          <a:p>
            <a:r>
              <a:rPr lang="en-US" dirty="0" smtClean="0"/>
              <a:t>                                       - By Sai Vignesh Reddy </a:t>
            </a:r>
            <a:r>
              <a:rPr lang="en-US" dirty="0" err="1" smtClean="0"/>
              <a:t>Cholleti</a:t>
            </a:r>
            <a:endParaRPr lang="en-US" dirty="0"/>
          </a:p>
        </p:txBody>
      </p:sp>
    </p:spTree>
    <p:extLst>
      <p:ext uri="{BB962C8B-B14F-4D97-AF65-F5344CB8AC3E}">
        <p14:creationId xmlns:p14="http://schemas.microsoft.com/office/powerpoint/2010/main" val="3589980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748" y="192506"/>
            <a:ext cx="9601200" cy="601579"/>
          </a:xfrm>
        </p:spPr>
        <p:txBody>
          <a:bodyPr>
            <a:normAutofit/>
          </a:bodyPr>
          <a:lstStyle/>
          <a:p>
            <a:r>
              <a:rPr lang="en-US" sz="3200" b="1" u="sng" dirty="0" smtClean="0"/>
              <a:t>4. Results:</a:t>
            </a:r>
            <a:endParaRPr lang="en-US" sz="32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84" y="1248210"/>
            <a:ext cx="6229085" cy="4635231"/>
          </a:xfrm>
          <a:prstGeom prst="rect">
            <a:avLst/>
          </a:prstGeom>
        </p:spPr>
      </p:pic>
      <p:sp>
        <p:nvSpPr>
          <p:cNvPr id="4" name="TextBox 3"/>
          <p:cNvSpPr txBox="1"/>
          <p:nvPr/>
        </p:nvSpPr>
        <p:spPr>
          <a:xfrm>
            <a:off x="7712243" y="1004841"/>
            <a:ext cx="429527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running the </a:t>
            </a:r>
            <a:r>
              <a:rPr lang="en-US" sz="2000" dirty="0" smtClean="0"/>
              <a:t>k-means </a:t>
            </a:r>
            <a:r>
              <a:rPr lang="en-US" sz="2000" dirty="0"/>
              <a:t>clustering we can access each cluster created to see which </a:t>
            </a:r>
            <a:r>
              <a:rPr lang="en-US" sz="2000" dirty="0" err="1"/>
              <a:t>neighbourhoods</a:t>
            </a:r>
            <a:r>
              <a:rPr lang="en-US" sz="2000" dirty="0"/>
              <a:t> were assigned to each of the three clusters</a:t>
            </a:r>
            <a:r>
              <a:rPr lang="en-US" sz="2000" dirty="0" smtClean="0"/>
              <a:t>. Visualizing the clustered </a:t>
            </a:r>
            <a:r>
              <a:rPr lang="en-US" sz="2000" dirty="0" err="1" smtClean="0"/>
              <a:t>neighbourhoods</a:t>
            </a:r>
            <a:r>
              <a:rPr lang="en-US" sz="2000" dirty="0" smtClean="0"/>
              <a:t> on a map using folium library.</a:t>
            </a:r>
          </a:p>
          <a:p>
            <a:endParaRPr lang="en-US" sz="2000" dirty="0"/>
          </a:p>
          <a:p>
            <a:pPr marL="342900" indent="-342900">
              <a:buFont typeface="Arial" panose="020B0604020202020204" pitchFamily="34" charset="0"/>
              <a:buChar char="•"/>
            </a:pPr>
            <a:r>
              <a:rPr lang="en-US" sz="2000" dirty="0"/>
              <a:t>Each cluster is color coded for the ease of presentation, we can see that majority of the </a:t>
            </a:r>
            <a:r>
              <a:rPr lang="en-US" sz="2000" dirty="0" err="1"/>
              <a:t>neighbourhood</a:t>
            </a:r>
            <a:r>
              <a:rPr lang="en-US" sz="2000" dirty="0"/>
              <a:t> falls in the red cluster which is the first cluster. Three </a:t>
            </a:r>
            <a:r>
              <a:rPr lang="en-US" sz="2000" dirty="0" err="1"/>
              <a:t>neighbourhoods</a:t>
            </a:r>
            <a:r>
              <a:rPr lang="en-US" sz="2000" dirty="0"/>
              <a:t> have their own cluster (Green), and Other cluster which is blue colored is second cluster</a:t>
            </a:r>
            <a:r>
              <a:rPr lang="en-US" sz="2000" dirty="0" smtClean="0"/>
              <a:t>.</a:t>
            </a:r>
            <a:endParaRPr lang="en-US" sz="2000" dirty="0"/>
          </a:p>
        </p:txBody>
      </p:sp>
    </p:spTree>
    <p:extLst>
      <p:ext uri="{BB962C8B-B14F-4D97-AF65-F5344CB8AC3E}">
        <p14:creationId xmlns:p14="http://schemas.microsoft.com/office/powerpoint/2010/main" val="759038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52" y="859707"/>
            <a:ext cx="10568167" cy="3868704"/>
          </a:xfrm>
          <a:prstGeom prst="rect">
            <a:avLst/>
          </a:prstGeom>
        </p:spPr>
      </p:pic>
      <p:sp>
        <p:nvSpPr>
          <p:cNvPr id="3" name="TextBox 2"/>
          <p:cNvSpPr txBox="1"/>
          <p:nvPr/>
        </p:nvSpPr>
        <p:spPr>
          <a:xfrm>
            <a:off x="2658160" y="228600"/>
            <a:ext cx="6750536" cy="400110"/>
          </a:xfrm>
          <a:prstGeom prst="rect">
            <a:avLst/>
          </a:prstGeom>
          <a:noFill/>
        </p:spPr>
        <p:txBody>
          <a:bodyPr wrap="square" rtlCol="0">
            <a:spAutoFit/>
          </a:bodyPr>
          <a:lstStyle/>
          <a:p>
            <a:r>
              <a:rPr lang="en-US" sz="2000" b="1" dirty="0" smtClean="0"/>
              <a:t>Cluster 1</a:t>
            </a:r>
            <a:r>
              <a:rPr lang="en-US" dirty="0" smtClean="0"/>
              <a:t>: </a:t>
            </a:r>
            <a:r>
              <a:rPr lang="en-US" sz="2000" dirty="0" smtClean="0"/>
              <a:t>Looking into the </a:t>
            </a:r>
            <a:r>
              <a:rPr lang="en-US" sz="2000" dirty="0" err="1" smtClean="0"/>
              <a:t>neighbourhoods</a:t>
            </a:r>
            <a:r>
              <a:rPr lang="en-US" sz="2000" dirty="0" smtClean="0"/>
              <a:t> in the first cluster</a:t>
            </a:r>
            <a:endParaRPr lang="en-US" dirty="0"/>
          </a:p>
        </p:txBody>
      </p:sp>
      <p:sp>
        <p:nvSpPr>
          <p:cNvPr id="4" name="TextBox 3"/>
          <p:cNvSpPr txBox="1"/>
          <p:nvPr/>
        </p:nvSpPr>
        <p:spPr>
          <a:xfrm>
            <a:off x="986589" y="5101389"/>
            <a:ext cx="11081085" cy="1015663"/>
          </a:xfrm>
          <a:prstGeom prst="rect">
            <a:avLst/>
          </a:prstGeom>
          <a:noFill/>
        </p:spPr>
        <p:txBody>
          <a:bodyPr wrap="square" rtlCol="0">
            <a:spAutoFit/>
          </a:bodyPr>
          <a:lstStyle/>
          <a:p>
            <a:r>
              <a:rPr lang="en-US" sz="2000" dirty="0"/>
              <a:t>The cluster one is the biggest cluster with most of the </a:t>
            </a:r>
            <a:r>
              <a:rPr lang="en-US" sz="2000" dirty="0" err="1"/>
              <a:t>neighbourhoods</a:t>
            </a:r>
            <a:r>
              <a:rPr lang="en-US" sz="2000" dirty="0"/>
              <a:t> in the borough Staten Island. Upon closely examining these </a:t>
            </a:r>
            <a:r>
              <a:rPr lang="en-US" sz="2000" dirty="0" err="1"/>
              <a:t>neighbourhoods</a:t>
            </a:r>
            <a:r>
              <a:rPr lang="en-US" sz="2000" dirty="0"/>
              <a:t>, we can see that the most common venues in these </a:t>
            </a:r>
            <a:r>
              <a:rPr lang="en-US" sz="2000" dirty="0" err="1"/>
              <a:t>neighbourhoods</a:t>
            </a:r>
            <a:r>
              <a:rPr lang="en-US" sz="2000" dirty="0"/>
              <a:t> are Restaurants, Pizza places, Cafe, Supermarkets, and stores etc</a:t>
            </a:r>
            <a:r>
              <a:rPr lang="en-US" sz="2000" dirty="0" smtClean="0"/>
              <a:t>.</a:t>
            </a:r>
            <a:endParaRPr lang="en-US" sz="2000" dirty="0"/>
          </a:p>
        </p:txBody>
      </p:sp>
    </p:spTree>
    <p:extLst>
      <p:ext uri="{BB962C8B-B14F-4D97-AF65-F5344CB8AC3E}">
        <p14:creationId xmlns:p14="http://schemas.microsoft.com/office/powerpoint/2010/main" val="1107822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354" y="848666"/>
            <a:ext cx="10328677" cy="3945503"/>
          </a:xfrm>
          <a:prstGeom prst="rect">
            <a:avLst/>
          </a:prstGeom>
        </p:spPr>
      </p:pic>
      <p:sp>
        <p:nvSpPr>
          <p:cNvPr id="6" name="TextBox 5"/>
          <p:cNvSpPr txBox="1"/>
          <p:nvPr/>
        </p:nvSpPr>
        <p:spPr>
          <a:xfrm>
            <a:off x="2177715" y="204537"/>
            <a:ext cx="7098631" cy="400110"/>
          </a:xfrm>
          <a:prstGeom prst="rect">
            <a:avLst/>
          </a:prstGeom>
          <a:noFill/>
        </p:spPr>
        <p:txBody>
          <a:bodyPr wrap="square" rtlCol="0">
            <a:spAutoFit/>
          </a:bodyPr>
          <a:lstStyle/>
          <a:p>
            <a:r>
              <a:rPr lang="en-US" sz="2000" b="1" dirty="0" smtClean="0"/>
              <a:t>Cluster 2: </a:t>
            </a:r>
            <a:r>
              <a:rPr lang="en-US" sz="2000" dirty="0" smtClean="0"/>
              <a:t>Looking into the </a:t>
            </a:r>
            <a:r>
              <a:rPr lang="en-US" sz="2000" dirty="0" err="1" smtClean="0"/>
              <a:t>neighbourhoods</a:t>
            </a:r>
            <a:r>
              <a:rPr lang="en-US" sz="2000" dirty="0" smtClean="0"/>
              <a:t> in the second cluster</a:t>
            </a:r>
            <a:endParaRPr lang="en-US" sz="2000" b="1" dirty="0"/>
          </a:p>
        </p:txBody>
      </p:sp>
      <p:sp>
        <p:nvSpPr>
          <p:cNvPr id="7" name="TextBox 6"/>
          <p:cNvSpPr txBox="1"/>
          <p:nvPr/>
        </p:nvSpPr>
        <p:spPr>
          <a:xfrm>
            <a:off x="1113354" y="5305926"/>
            <a:ext cx="10448993" cy="707886"/>
          </a:xfrm>
          <a:prstGeom prst="rect">
            <a:avLst/>
          </a:prstGeom>
          <a:noFill/>
        </p:spPr>
        <p:txBody>
          <a:bodyPr wrap="square" rtlCol="0">
            <a:spAutoFit/>
          </a:bodyPr>
          <a:lstStyle/>
          <a:p>
            <a:r>
              <a:rPr lang="en-US" sz="2000" dirty="0"/>
              <a:t>The second cluster has some neighborhoods which consists of venues such as Bus stops, Deli/Bodega, and Restaurants</a:t>
            </a:r>
            <a:r>
              <a:rPr lang="en-US" sz="2000" dirty="0" smtClean="0"/>
              <a:t>.</a:t>
            </a:r>
            <a:endParaRPr lang="en-US" sz="2000" dirty="0"/>
          </a:p>
        </p:txBody>
      </p:sp>
    </p:spTree>
    <p:extLst>
      <p:ext uri="{BB962C8B-B14F-4D97-AF65-F5344CB8AC3E}">
        <p14:creationId xmlns:p14="http://schemas.microsoft.com/office/powerpoint/2010/main" val="2090494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43" y="1762946"/>
            <a:ext cx="10366649" cy="2279664"/>
          </a:xfrm>
          <a:prstGeom prst="rect">
            <a:avLst/>
          </a:prstGeom>
        </p:spPr>
      </p:pic>
      <p:sp>
        <p:nvSpPr>
          <p:cNvPr id="3" name="TextBox 2"/>
          <p:cNvSpPr txBox="1"/>
          <p:nvPr/>
        </p:nvSpPr>
        <p:spPr>
          <a:xfrm>
            <a:off x="2743200" y="962526"/>
            <a:ext cx="6870032" cy="400110"/>
          </a:xfrm>
          <a:prstGeom prst="rect">
            <a:avLst/>
          </a:prstGeom>
          <a:noFill/>
        </p:spPr>
        <p:txBody>
          <a:bodyPr wrap="square" rtlCol="0">
            <a:spAutoFit/>
          </a:bodyPr>
          <a:lstStyle/>
          <a:p>
            <a:r>
              <a:rPr lang="en-US" sz="2000" b="1" dirty="0" smtClean="0"/>
              <a:t>Cluster 3: </a:t>
            </a:r>
            <a:r>
              <a:rPr lang="en-US" sz="2000" dirty="0" smtClean="0"/>
              <a:t>Looking into the </a:t>
            </a:r>
            <a:r>
              <a:rPr lang="en-US" sz="2000" dirty="0" err="1" smtClean="0"/>
              <a:t>neighbourhoods</a:t>
            </a:r>
            <a:r>
              <a:rPr lang="en-US" sz="2000" dirty="0" smtClean="0"/>
              <a:t> in the third cluster</a:t>
            </a:r>
            <a:endParaRPr lang="en-US" sz="2000" b="1" dirty="0"/>
          </a:p>
        </p:txBody>
      </p:sp>
      <p:sp>
        <p:nvSpPr>
          <p:cNvPr id="4" name="TextBox 3"/>
          <p:cNvSpPr txBox="1"/>
          <p:nvPr/>
        </p:nvSpPr>
        <p:spPr>
          <a:xfrm>
            <a:off x="1446189" y="4572000"/>
            <a:ext cx="10275081" cy="707886"/>
          </a:xfrm>
          <a:prstGeom prst="rect">
            <a:avLst/>
          </a:prstGeom>
          <a:noFill/>
        </p:spPr>
        <p:txBody>
          <a:bodyPr wrap="square" rtlCol="0">
            <a:spAutoFit/>
          </a:bodyPr>
          <a:lstStyle/>
          <a:p>
            <a:r>
              <a:rPr lang="en-US" sz="2000" dirty="0"/>
              <a:t>The third cluster </a:t>
            </a:r>
            <a:r>
              <a:rPr lang="en-US" sz="2000" dirty="0" smtClean="0"/>
              <a:t>is the smallest cluster with only </a:t>
            </a:r>
            <a:r>
              <a:rPr lang="en-US" sz="2000" dirty="0"/>
              <a:t>three neighborhoods which consists of venues such as Dog Run, Park, and Convenience store. </a:t>
            </a:r>
          </a:p>
        </p:txBody>
      </p:sp>
    </p:spTree>
    <p:extLst>
      <p:ext uri="{BB962C8B-B14F-4D97-AF65-F5344CB8AC3E}">
        <p14:creationId xmlns:p14="http://schemas.microsoft.com/office/powerpoint/2010/main" val="3678033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369" y="457200"/>
            <a:ext cx="10936705" cy="6001643"/>
          </a:xfrm>
          <a:prstGeom prst="rect">
            <a:avLst/>
          </a:prstGeom>
          <a:noFill/>
        </p:spPr>
        <p:txBody>
          <a:bodyPr wrap="square" rtlCol="0">
            <a:spAutoFit/>
          </a:bodyPr>
          <a:lstStyle/>
          <a:p>
            <a:r>
              <a:rPr lang="en-US" sz="2400" b="1" u="sng" dirty="0" smtClean="0"/>
              <a:t>5. Discussions:</a:t>
            </a:r>
          </a:p>
          <a:p>
            <a:endParaRPr lang="en-US" sz="2000" b="1" u="sng" dirty="0" smtClean="0"/>
          </a:p>
          <a:p>
            <a:pPr marL="342900" indent="-342900">
              <a:buFont typeface="Arial" panose="020B0604020202020204" pitchFamily="34" charset="0"/>
              <a:buChar char="•"/>
            </a:pPr>
            <a:r>
              <a:rPr lang="en-US" sz="2000" dirty="0"/>
              <a:t>The aim of this project is to help people who want to relocate to the safest borough in New York City, expats can chose the </a:t>
            </a:r>
            <a:r>
              <a:rPr lang="en-US" sz="2000" dirty="0" err="1"/>
              <a:t>neighbourhoods</a:t>
            </a:r>
            <a:r>
              <a:rPr lang="en-US" sz="2000" dirty="0"/>
              <a:t> to which they want to relocate based on the most common venues in </a:t>
            </a:r>
            <a:r>
              <a:rPr lang="en-US" sz="2000" dirty="0" smtClean="0"/>
              <a:t>it.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For </a:t>
            </a:r>
            <a:r>
              <a:rPr lang="en-US" sz="2000" dirty="0"/>
              <a:t>example if a person is looking for a </a:t>
            </a:r>
            <a:r>
              <a:rPr lang="en-US" sz="2000" dirty="0" err="1"/>
              <a:t>neighbourhood</a:t>
            </a:r>
            <a:r>
              <a:rPr lang="en-US" sz="2000" dirty="0"/>
              <a:t> with good connectivity and public transportation we can see that Clusters 2 have Train stations and Bus stops as the most common </a:t>
            </a:r>
            <a:r>
              <a:rPr lang="en-US" sz="2000" dirty="0" smtClean="0"/>
              <a:t>venues.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If </a:t>
            </a:r>
            <a:r>
              <a:rPr lang="en-US" sz="2000" dirty="0"/>
              <a:t>a person is looking for a </a:t>
            </a:r>
            <a:r>
              <a:rPr lang="en-US" sz="2000" dirty="0" err="1"/>
              <a:t>neighbourhood</a:t>
            </a:r>
            <a:r>
              <a:rPr lang="en-US" sz="2000" dirty="0"/>
              <a:t> with stores and restaurants in a close proximity then the </a:t>
            </a:r>
            <a:r>
              <a:rPr lang="en-US" sz="2000" dirty="0" err="1"/>
              <a:t>neighbourhoods</a:t>
            </a:r>
            <a:r>
              <a:rPr lang="en-US" sz="2000" dirty="0"/>
              <a:t> in the first cluster is </a:t>
            </a:r>
            <a:r>
              <a:rPr lang="en-US" sz="2000" dirty="0" smtClean="0"/>
              <a:t>suitable.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For </a:t>
            </a:r>
            <a:r>
              <a:rPr lang="en-US" sz="2000" dirty="0"/>
              <a:t>a person who enjoys nature, I feel that the </a:t>
            </a:r>
            <a:r>
              <a:rPr lang="en-US" sz="2000" dirty="0" err="1"/>
              <a:t>neighbourhoods</a:t>
            </a:r>
            <a:r>
              <a:rPr lang="en-US" sz="2000" dirty="0"/>
              <a:t> in Cluster 3 are more suitable dues to the common venues in that cluster, these </a:t>
            </a:r>
            <a:r>
              <a:rPr lang="en-US" sz="2000" dirty="0" err="1"/>
              <a:t>neighbourhoods</a:t>
            </a:r>
            <a:r>
              <a:rPr lang="en-US" sz="2000" dirty="0"/>
              <a:t> have common venues such as Dog Run, Park, and Convenience store. Cluster 1 being biggest cluster with most number of </a:t>
            </a:r>
            <a:r>
              <a:rPr lang="en-US" sz="2000" dirty="0" err="1"/>
              <a:t>neighbourhoods</a:t>
            </a:r>
            <a:r>
              <a:rPr lang="en-US" sz="2000" dirty="0"/>
              <a:t> and variety of venues in each </a:t>
            </a:r>
            <a:r>
              <a:rPr lang="en-US" sz="2000" dirty="0" err="1"/>
              <a:t>neighbourhood</a:t>
            </a:r>
            <a:r>
              <a:rPr lang="en-US" sz="2000" dirty="0"/>
              <a:t>, is ideal for any kind of person. The choices of </a:t>
            </a:r>
            <a:r>
              <a:rPr lang="en-US" sz="2000" dirty="0" err="1"/>
              <a:t>neighbourhoods</a:t>
            </a:r>
            <a:r>
              <a:rPr lang="en-US" sz="2000" dirty="0"/>
              <a:t> may vary from person to person.</a:t>
            </a:r>
          </a:p>
          <a:p>
            <a:endParaRPr lang="en-US" sz="2000" dirty="0"/>
          </a:p>
        </p:txBody>
      </p:sp>
    </p:spTree>
    <p:extLst>
      <p:ext uri="{BB962C8B-B14F-4D97-AF65-F5344CB8AC3E}">
        <p14:creationId xmlns:p14="http://schemas.microsoft.com/office/powerpoint/2010/main" val="748833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368" y="1528010"/>
            <a:ext cx="10924674" cy="3231654"/>
          </a:xfrm>
          <a:prstGeom prst="rect">
            <a:avLst/>
          </a:prstGeom>
          <a:noFill/>
        </p:spPr>
        <p:txBody>
          <a:bodyPr wrap="square" rtlCol="0">
            <a:spAutoFit/>
          </a:bodyPr>
          <a:lstStyle/>
          <a:p>
            <a:r>
              <a:rPr lang="en-US" sz="2400" b="1" u="sng" dirty="0" smtClean="0"/>
              <a:t>6. Conclusion:</a:t>
            </a:r>
          </a:p>
          <a:p>
            <a:endParaRPr lang="en-US" sz="2000" dirty="0"/>
          </a:p>
          <a:p>
            <a:pPr marL="342900" indent="-342900">
              <a:buFont typeface="Arial" panose="020B0604020202020204" pitchFamily="34" charset="0"/>
              <a:buChar char="•"/>
            </a:pPr>
            <a:r>
              <a:rPr lang="en-US" sz="2000" dirty="0"/>
              <a:t>This project helps a person get a better understanding of the </a:t>
            </a:r>
            <a:r>
              <a:rPr lang="en-US" sz="2000" dirty="0" err="1"/>
              <a:t>neighbourhoods</a:t>
            </a:r>
            <a:r>
              <a:rPr lang="en-US" sz="2000" dirty="0"/>
              <a:t> with respect to the most common venues in that </a:t>
            </a:r>
            <a:r>
              <a:rPr lang="en-US" sz="2000" dirty="0" err="1"/>
              <a:t>neighbourhood</a:t>
            </a:r>
            <a:r>
              <a:rPr lang="en-US" sz="2000" dirty="0"/>
              <a:t>. It is always helpful to make use of technology to stay one step ahead i.e. finding out more about places before moving into a </a:t>
            </a:r>
            <a:r>
              <a:rPr lang="en-US" sz="2000" dirty="0" err="1" smtClean="0"/>
              <a:t>neighbourhood</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We </a:t>
            </a:r>
            <a:r>
              <a:rPr lang="en-US" sz="2000" dirty="0"/>
              <a:t>have just taken safety as a primary concern to shortlist the safest borough of New York City. The future of this project includes taking other factors such as cost of living in the areas into consideration to shortlist the borough, such as filtering areas based on a predefined budget.  </a:t>
            </a:r>
          </a:p>
          <a:p>
            <a:endParaRPr lang="en-US" sz="2000" dirty="0"/>
          </a:p>
        </p:txBody>
      </p:sp>
    </p:spTree>
    <p:extLst>
      <p:ext uri="{BB962C8B-B14F-4D97-AF65-F5344CB8AC3E}">
        <p14:creationId xmlns:p14="http://schemas.microsoft.com/office/powerpoint/2010/main" val="1592575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463" y="204538"/>
            <a:ext cx="9601200" cy="577516"/>
          </a:xfrm>
        </p:spPr>
        <p:txBody>
          <a:bodyPr>
            <a:normAutofit fontScale="90000"/>
          </a:bodyPr>
          <a:lstStyle/>
          <a:p>
            <a:pPr>
              <a:lnSpc>
                <a:spcPct val="100000"/>
              </a:lnSpc>
            </a:pPr>
            <a:r>
              <a:rPr lang="en-US" sz="3600" b="1" u="sng" dirty="0" smtClean="0"/>
              <a:t>1. Introduction/Business problem:</a:t>
            </a:r>
            <a:r>
              <a:rPr lang="en-US" sz="3600" dirty="0" smtClean="0"/>
              <a:t/>
            </a:r>
            <a:br>
              <a:rPr lang="en-US" sz="36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endParaRPr lang="en-US" sz="3100" dirty="0"/>
          </a:p>
        </p:txBody>
      </p:sp>
      <p:sp>
        <p:nvSpPr>
          <p:cNvPr id="3" name="TextBox 2"/>
          <p:cNvSpPr txBox="1"/>
          <p:nvPr/>
        </p:nvSpPr>
        <p:spPr>
          <a:xfrm>
            <a:off x="938463" y="1118937"/>
            <a:ext cx="11008894" cy="5632311"/>
          </a:xfrm>
          <a:prstGeom prst="rect">
            <a:avLst/>
          </a:prstGeom>
          <a:noFill/>
        </p:spPr>
        <p:txBody>
          <a:bodyPr wrap="square" rtlCol="0">
            <a:spAutoFit/>
          </a:bodyPr>
          <a:lstStyle/>
          <a:p>
            <a:pPr marL="342900" indent="-342900">
              <a:buFont typeface="Arial" panose="020B0604020202020204" pitchFamily="34" charset="0"/>
              <a:buChar char="•"/>
            </a:pPr>
            <a:r>
              <a:rPr lang="en-US" sz="2400" b="1" dirty="0"/>
              <a:t>Background:</a:t>
            </a:r>
            <a:r>
              <a:rPr lang="en-US" sz="2400" dirty="0"/>
              <a:t/>
            </a:r>
            <a:br>
              <a:rPr lang="en-US" sz="2400" dirty="0"/>
            </a:br>
            <a:r>
              <a:rPr lang="en-US" sz="2400" dirty="0"/>
              <a:t>Safety is a top concern when moving to a new area. If you don’t feel safe in your own home, you’re not going to be able to enjoy living </a:t>
            </a:r>
            <a:r>
              <a:rPr lang="en-US" sz="2400" dirty="0" smtClean="0"/>
              <a:t>there.</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smtClean="0"/>
              <a:t>Problem</a:t>
            </a:r>
            <a:r>
              <a:rPr lang="en-US" sz="2400" b="1" dirty="0"/>
              <a:t>:</a:t>
            </a:r>
            <a:r>
              <a:rPr lang="en-US" sz="2400" dirty="0"/>
              <a:t/>
            </a:r>
            <a:br>
              <a:rPr lang="en-US" sz="2400" dirty="0"/>
            </a:br>
            <a:r>
              <a:rPr lang="en-US" sz="2400" dirty="0"/>
              <a:t>This project aims to select the safest borough in New York City (NYC) based on total crimes, explore the </a:t>
            </a:r>
            <a:r>
              <a:rPr lang="en-US" sz="2400" dirty="0" err="1"/>
              <a:t>neighbourhood</a:t>
            </a:r>
            <a:r>
              <a:rPr lang="en-US" sz="2400" dirty="0"/>
              <a:t> of that borough to find the 10 most common venues in each </a:t>
            </a:r>
            <a:r>
              <a:rPr lang="en-US" sz="2400" dirty="0" err="1"/>
              <a:t>neighbourhood</a:t>
            </a:r>
            <a:r>
              <a:rPr lang="en-US" sz="2400" dirty="0"/>
              <a:t> and finally cluster the </a:t>
            </a:r>
            <a:r>
              <a:rPr lang="en-US" sz="2400" dirty="0" err="1"/>
              <a:t>neighbourhoods</a:t>
            </a:r>
            <a:r>
              <a:rPr lang="en-US" sz="2400" dirty="0"/>
              <a:t> using k-means </a:t>
            </a:r>
            <a:r>
              <a:rPr lang="en-US" sz="2400" dirty="0" smtClean="0"/>
              <a:t>clustering.</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smtClean="0"/>
              <a:t>Target </a:t>
            </a:r>
            <a:r>
              <a:rPr lang="en-US" sz="2400" b="1" dirty="0"/>
              <a:t>Audience:</a:t>
            </a:r>
            <a:r>
              <a:rPr lang="en-US" sz="2400" dirty="0"/>
              <a:t/>
            </a:r>
            <a:br>
              <a:rPr lang="en-US" sz="2400" dirty="0"/>
            </a:br>
            <a:r>
              <a:rPr lang="en-US" sz="2400" dirty="0"/>
              <a:t>Expats who are considering to relocate to NYC will be interested to identify the safest borough in NYC and explore its </a:t>
            </a:r>
            <a:r>
              <a:rPr lang="en-US" sz="2400" dirty="0" err="1"/>
              <a:t>neighbourhoods</a:t>
            </a:r>
            <a:r>
              <a:rPr lang="en-US" sz="2400" dirty="0"/>
              <a:t> and common venues around each </a:t>
            </a:r>
            <a:r>
              <a:rPr lang="en-US" sz="2400" dirty="0" err="1"/>
              <a:t>neighbourhood</a:t>
            </a:r>
            <a:r>
              <a:rPr lang="en-US" sz="2400" dirty="0"/>
              <a:t>.</a:t>
            </a:r>
            <a:br>
              <a:rPr lang="en-US" sz="2400" dirty="0"/>
            </a:br>
            <a:endParaRPr lang="en-US" sz="2400" dirty="0"/>
          </a:p>
        </p:txBody>
      </p:sp>
    </p:spTree>
    <p:extLst>
      <p:ext uri="{BB962C8B-B14F-4D97-AF65-F5344CB8AC3E}">
        <p14:creationId xmlns:p14="http://schemas.microsoft.com/office/powerpoint/2010/main" val="1387688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3" y="156410"/>
            <a:ext cx="9601200" cy="601579"/>
          </a:xfrm>
        </p:spPr>
        <p:txBody>
          <a:bodyPr>
            <a:normAutofit fontScale="90000"/>
          </a:bodyPr>
          <a:lstStyle/>
          <a:p>
            <a:r>
              <a:rPr lang="en-US" sz="3600" b="1" u="sng" dirty="0" smtClean="0"/>
              <a:t>2. Data Acquisition and Cleaning:</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200" b="1" u="sng" dirty="0" smtClean="0"/>
              <a:t/>
            </a:r>
            <a:br>
              <a:rPr lang="en-US" sz="3200" b="1" u="sng" dirty="0" smtClean="0"/>
            </a:br>
            <a:r>
              <a:rPr lang="en-US" sz="3200" b="1" u="sng" dirty="0" smtClean="0"/>
              <a:t/>
            </a:r>
            <a:br>
              <a:rPr lang="en-US" sz="3200" b="1" u="sng" dirty="0" smtClean="0"/>
            </a:br>
            <a:endParaRPr lang="en-US" sz="3200" b="1" u="sng" dirty="0"/>
          </a:p>
        </p:txBody>
      </p:sp>
      <p:sp>
        <p:nvSpPr>
          <p:cNvPr id="3" name="TextBox 2"/>
          <p:cNvSpPr txBox="1"/>
          <p:nvPr/>
        </p:nvSpPr>
        <p:spPr>
          <a:xfrm>
            <a:off x="938464" y="1275347"/>
            <a:ext cx="11020927" cy="4893647"/>
          </a:xfrm>
          <a:prstGeom prst="rect">
            <a:avLst/>
          </a:prstGeom>
          <a:noFill/>
        </p:spPr>
        <p:txBody>
          <a:bodyPr wrap="square" rtlCol="0">
            <a:spAutoFit/>
          </a:bodyPr>
          <a:lstStyle/>
          <a:p>
            <a:r>
              <a:rPr lang="en-US" sz="2400" b="1" dirty="0"/>
              <a:t>Data Acquisition:  </a:t>
            </a:r>
            <a:r>
              <a:rPr lang="en-US" sz="2400" dirty="0"/>
              <a:t>The data acquired for this project is a combination of data from three </a:t>
            </a:r>
            <a:r>
              <a:rPr lang="en-US" sz="2400" dirty="0" smtClean="0"/>
              <a:t>sources:</a:t>
            </a:r>
          </a:p>
          <a:p>
            <a:endParaRPr lang="en-US" sz="2400" dirty="0"/>
          </a:p>
          <a:p>
            <a:pPr marL="342900" indent="-342900">
              <a:buFont typeface="Arial" panose="020B0604020202020204" pitchFamily="34" charset="0"/>
              <a:buChar char="•"/>
            </a:pPr>
            <a:r>
              <a:rPr lang="en-US" sz="2400" dirty="0" smtClean="0"/>
              <a:t>The </a:t>
            </a:r>
            <a:r>
              <a:rPr lang="en-US" sz="2400" dirty="0"/>
              <a:t>first data source of the project uses a New York City crime data that shows the complaints registered by police </a:t>
            </a:r>
            <a:r>
              <a:rPr lang="en-US" sz="2400" dirty="0" smtClean="0"/>
              <a:t>department.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The </a:t>
            </a:r>
            <a:r>
              <a:rPr lang="en-US" sz="2400" dirty="0"/>
              <a:t>second source of data is scraped from a Wikipedia page that contains the Boroughs of New York City. This page contains additional information about the </a:t>
            </a:r>
            <a:r>
              <a:rPr lang="en-US" sz="2400" dirty="0" smtClean="0"/>
              <a:t>boroughs.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 </a:t>
            </a:r>
            <a:r>
              <a:rPr lang="en-US" sz="2400" dirty="0"/>
              <a:t>third data source is the list of </a:t>
            </a:r>
            <a:r>
              <a:rPr lang="en-US" sz="2400" dirty="0" err="1"/>
              <a:t>neighbourhoods</a:t>
            </a:r>
            <a:r>
              <a:rPr lang="en-US" sz="2400" dirty="0"/>
              <a:t> in each borough which is taken from </a:t>
            </a:r>
            <a:r>
              <a:rPr lang="en-US" sz="2400" dirty="0" err="1"/>
              <a:t>coursera</a:t>
            </a:r>
            <a:r>
              <a:rPr lang="en-US" sz="2400" dirty="0"/>
              <a:t> previous lab session.</a:t>
            </a:r>
            <a:r>
              <a:rPr lang="en-US" sz="2400" b="1" u="sng" dirty="0"/>
              <a:t/>
            </a:r>
            <a:br>
              <a:rPr lang="en-US" sz="2400" b="1" u="sng" dirty="0"/>
            </a:br>
            <a:endParaRPr lang="en-US" sz="2400" dirty="0"/>
          </a:p>
        </p:txBody>
      </p:sp>
    </p:spTree>
    <p:extLst>
      <p:ext uri="{BB962C8B-B14F-4D97-AF65-F5344CB8AC3E}">
        <p14:creationId xmlns:p14="http://schemas.microsoft.com/office/powerpoint/2010/main" val="83728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147" y="288757"/>
            <a:ext cx="11093116" cy="6309420"/>
          </a:xfrm>
          <a:prstGeom prst="rect">
            <a:avLst/>
          </a:prstGeom>
          <a:noFill/>
        </p:spPr>
        <p:txBody>
          <a:bodyPr wrap="square" rtlCol="0">
            <a:spAutoFit/>
          </a:bodyPr>
          <a:lstStyle/>
          <a:p>
            <a:r>
              <a:rPr lang="en-US" sz="2400" b="1" dirty="0" smtClean="0"/>
              <a:t>Data Cleaning: </a:t>
            </a:r>
            <a:r>
              <a:rPr lang="en-US" sz="2000" dirty="0" smtClean="0"/>
              <a:t>The data cleaning process for each of the three sources of data are done separately.</a:t>
            </a:r>
          </a:p>
          <a:p>
            <a:endParaRPr lang="en-US" sz="2000" dirty="0"/>
          </a:p>
          <a:p>
            <a:pPr marL="285750" indent="-285750">
              <a:buFont typeface="Arial" panose="020B0604020202020204" pitchFamily="34" charset="0"/>
              <a:buChar char="•"/>
            </a:pPr>
            <a:r>
              <a:rPr lang="en-US" sz="2000" dirty="0" smtClean="0"/>
              <a:t>From the NYC crime data, the crimes during the most recent year (2015) are only selected. The major categories of crime are pivoted to get the total crimes per boroughs for each major category.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second data is scraped from a Wikipedia page using the </a:t>
            </a:r>
            <a:r>
              <a:rPr lang="en-US" sz="2000" dirty="0" err="1" smtClean="0"/>
              <a:t>BeautifulSoup</a:t>
            </a:r>
            <a:r>
              <a:rPr lang="en-US" sz="2000" dirty="0" smtClean="0"/>
              <a:t> library in python. Using this library we can extract the data in the tabular form as shown in the website.</a:t>
            </a:r>
          </a:p>
          <a:p>
            <a:endParaRPr lang="en-US" sz="2000" dirty="0"/>
          </a:p>
          <a:p>
            <a:pPr marL="285750" indent="-285750">
              <a:buFont typeface="Arial" panose="020B0604020202020204" pitchFamily="34" charset="0"/>
              <a:buChar char="•"/>
            </a:pPr>
            <a:r>
              <a:rPr lang="en-US" sz="2000" dirty="0" smtClean="0"/>
              <a:t>The two data sets are merged on the Borough names to form a new data set. The purpose of this data set is to visualize the crime rates in each borough and identify the borough with the least crimes recorded during the year 2015.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 After visualizing the crime in each borough we can find the borough with lowest crime rate. The third data set is created, with the names of the </a:t>
            </a:r>
            <a:r>
              <a:rPr lang="en-US" sz="2000" dirty="0" err="1" smtClean="0"/>
              <a:t>neighbourhoods</a:t>
            </a:r>
            <a:r>
              <a:rPr lang="en-US" sz="2000" dirty="0" smtClean="0"/>
              <a:t> and the name of the borough with the latitude and longitude obtained using python geocoder.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new data set is used to generate the 10 most common venues for each </a:t>
            </a:r>
            <a:r>
              <a:rPr lang="en-US" sz="2000" dirty="0" err="1" smtClean="0"/>
              <a:t>neighbourhood</a:t>
            </a:r>
            <a:r>
              <a:rPr lang="en-US" sz="2000" dirty="0" smtClean="0"/>
              <a:t> using the Foursquare API, finally using k-means clustering algorithm to cluster similar </a:t>
            </a:r>
            <a:r>
              <a:rPr lang="en-US" sz="2000" dirty="0" err="1" smtClean="0"/>
              <a:t>neighbourhoods</a:t>
            </a:r>
            <a:r>
              <a:rPr lang="en-US" sz="2000" dirty="0" smtClean="0"/>
              <a:t> together.</a:t>
            </a:r>
          </a:p>
        </p:txBody>
      </p:sp>
    </p:spTree>
    <p:extLst>
      <p:ext uri="{BB962C8B-B14F-4D97-AF65-F5344CB8AC3E}">
        <p14:creationId xmlns:p14="http://schemas.microsoft.com/office/powerpoint/2010/main" val="4219862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210" y="156411"/>
            <a:ext cx="9601200" cy="553452"/>
          </a:xfrm>
        </p:spPr>
        <p:txBody>
          <a:bodyPr>
            <a:normAutofit/>
          </a:bodyPr>
          <a:lstStyle/>
          <a:p>
            <a:r>
              <a:rPr lang="en-US" sz="3200" b="1" u="sng" dirty="0" smtClean="0"/>
              <a:t>3. Methodology:</a:t>
            </a:r>
            <a:endParaRPr lang="en-US" sz="3200" b="1" u="sng" dirty="0"/>
          </a:p>
        </p:txBody>
      </p:sp>
      <p:sp>
        <p:nvSpPr>
          <p:cNvPr id="3" name="TextBox 2"/>
          <p:cNvSpPr txBox="1"/>
          <p:nvPr/>
        </p:nvSpPr>
        <p:spPr>
          <a:xfrm>
            <a:off x="842210" y="819462"/>
            <a:ext cx="11153274" cy="400110"/>
          </a:xfrm>
          <a:prstGeom prst="rect">
            <a:avLst/>
          </a:prstGeom>
          <a:noFill/>
        </p:spPr>
        <p:txBody>
          <a:bodyPr wrap="square" rtlCol="0">
            <a:spAutoFit/>
          </a:bodyPr>
          <a:lstStyle/>
          <a:p>
            <a:r>
              <a:rPr lang="en-US" sz="2000" b="1" dirty="0" smtClean="0"/>
              <a:t>Exploratory Data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21" y="1455349"/>
            <a:ext cx="10271248" cy="3537755"/>
          </a:xfrm>
          <a:prstGeom prst="rect">
            <a:avLst/>
          </a:prstGeom>
        </p:spPr>
      </p:pic>
      <p:sp>
        <p:nvSpPr>
          <p:cNvPr id="5" name="TextBox 4"/>
          <p:cNvSpPr txBox="1"/>
          <p:nvPr/>
        </p:nvSpPr>
        <p:spPr>
          <a:xfrm>
            <a:off x="962526" y="5197642"/>
            <a:ext cx="10948737" cy="1323439"/>
          </a:xfrm>
          <a:prstGeom prst="rect">
            <a:avLst/>
          </a:prstGeom>
          <a:noFill/>
        </p:spPr>
        <p:txBody>
          <a:bodyPr wrap="square" rtlCol="0">
            <a:spAutoFit/>
          </a:bodyPr>
          <a:lstStyle/>
          <a:p>
            <a:r>
              <a:rPr lang="en-US" sz="2000" dirty="0" smtClean="0"/>
              <a:t>The count for each of the major categories of crime returns the value 5 which is the number of NYC boroughs. ‘Violence against Person’ is the highest reported crime during the year 2015 followed by ‘Criminal Damage’, ‘Robbery’. The lowest recorded crimes are ‘Theft and Handling’, ‘Other Notifiable Offences’ and ‘Burglary’.</a:t>
            </a:r>
            <a:endParaRPr lang="en-US" sz="2000" dirty="0"/>
          </a:p>
        </p:txBody>
      </p:sp>
    </p:spTree>
    <p:extLst>
      <p:ext uri="{BB962C8B-B14F-4D97-AF65-F5344CB8AC3E}">
        <p14:creationId xmlns:p14="http://schemas.microsoft.com/office/powerpoint/2010/main" val="389170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79" y="816127"/>
            <a:ext cx="6682233" cy="3828062"/>
          </a:xfrm>
          <a:prstGeom prst="rect">
            <a:avLst/>
          </a:prstGeom>
        </p:spPr>
      </p:pic>
      <p:sp>
        <p:nvSpPr>
          <p:cNvPr id="3" name="TextBox 2"/>
          <p:cNvSpPr txBox="1"/>
          <p:nvPr/>
        </p:nvSpPr>
        <p:spPr>
          <a:xfrm>
            <a:off x="3404937" y="240631"/>
            <a:ext cx="4511842" cy="400110"/>
          </a:xfrm>
          <a:prstGeom prst="rect">
            <a:avLst/>
          </a:prstGeom>
          <a:noFill/>
        </p:spPr>
        <p:txBody>
          <a:bodyPr wrap="square" rtlCol="0">
            <a:spAutoFit/>
          </a:bodyPr>
          <a:lstStyle/>
          <a:p>
            <a:r>
              <a:rPr lang="en-US" sz="2000" dirty="0" smtClean="0"/>
              <a:t>Boroughs with the highest crime rates</a:t>
            </a:r>
            <a:endParaRPr lang="en-US" sz="2000" dirty="0"/>
          </a:p>
        </p:txBody>
      </p:sp>
      <p:sp>
        <p:nvSpPr>
          <p:cNvPr id="4" name="TextBox 3"/>
          <p:cNvSpPr txBox="1"/>
          <p:nvPr/>
        </p:nvSpPr>
        <p:spPr>
          <a:xfrm>
            <a:off x="962526" y="4920916"/>
            <a:ext cx="1100889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Comparing five boroughs with the highest crime rates during the year 2015, it is evident that Brooklyn has the highest crimes recorded followed by Bronx, Manhattan, Queens and Staten Island. Staten Island has a significantly least crime rate than the other 4 boroughs.</a:t>
            </a:r>
          </a:p>
          <a:p>
            <a:endParaRPr lang="en-US" sz="2000" dirty="0" smtClean="0"/>
          </a:p>
          <a:p>
            <a:pPr marL="285750" indent="-285750">
              <a:buFont typeface="Arial" panose="020B0604020202020204" pitchFamily="34" charset="0"/>
              <a:buChar char="•"/>
            </a:pPr>
            <a:r>
              <a:rPr lang="en-US" sz="2000" dirty="0" smtClean="0"/>
              <a:t>Therefore, Staten Island which has least crime rate is selected for clustering process.</a:t>
            </a:r>
            <a:endParaRPr lang="en-US" sz="2000" dirty="0"/>
          </a:p>
        </p:txBody>
      </p:sp>
    </p:spTree>
    <p:extLst>
      <p:ext uri="{BB962C8B-B14F-4D97-AF65-F5344CB8AC3E}">
        <p14:creationId xmlns:p14="http://schemas.microsoft.com/office/powerpoint/2010/main" val="2865988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125" t="10631" r="8778"/>
          <a:stretch/>
        </p:blipFill>
        <p:spPr>
          <a:xfrm>
            <a:off x="2057399" y="770021"/>
            <a:ext cx="7976938" cy="4729096"/>
          </a:xfrm>
          <a:prstGeom prst="rect">
            <a:avLst/>
          </a:prstGeom>
        </p:spPr>
      </p:pic>
      <p:sp>
        <p:nvSpPr>
          <p:cNvPr id="3" name="TextBox 2"/>
          <p:cNvSpPr txBox="1"/>
          <p:nvPr/>
        </p:nvSpPr>
        <p:spPr>
          <a:xfrm>
            <a:off x="3729790" y="250281"/>
            <a:ext cx="3753852" cy="400110"/>
          </a:xfrm>
          <a:prstGeom prst="rect">
            <a:avLst/>
          </a:prstGeom>
          <a:noFill/>
        </p:spPr>
        <p:txBody>
          <a:bodyPr wrap="square" rtlCol="0">
            <a:spAutoFit/>
          </a:bodyPr>
          <a:lstStyle/>
          <a:p>
            <a:r>
              <a:rPr lang="en-US" sz="2000" dirty="0" err="1" smtClean="0"/>
              <a:t>Neighbourhoods</a:t>
            </a:r>
            <a:r>
              <a:rPr lang="en-US" sz="2000" dirty="0" smtClean="0"/>
              <a:t> in Staten Island</a:t>
            </a:r>
            <a:endParaRPr lang="en-US" sz="2000" dirty="0"/>
          </a:p>
        </p:txBody>
      </p:sp>
      <p:sp>
        <p:nvSpPr>
          <p:cNvPr id="4" name="TextBox 3"/>
          <p:cNvSpPr txBox="1"/>
          <p:nvPr/>
        </p:nvSpPr>
        <p:spPr>
          <a:xfrm>
            <a:off x="1034717" y="5739062"/>
            <a:ext cx="11044989" cy="707886"/>
          </a:xfrm>
          <a:prstGeom prst="rect">
            <a:avLst/>
          </a:prstGeom>
          <a:noFill/>
        </p:spPr>
        <p:txBody>
          <a:bodyPr wrap="square" rtlCol="0">
            <a:spAutoFit/>
          </a:bodyPr>
          <a:lstStyle/>
          <a:p>
            <a:r>
              <a:rPr lang="en-US" sz="2000" dirty="0" smtClean="0"/>
              <a:t>There are 63 </a:t>
            </a:r>
            <a:r>
              <a:rPr lang="en-US" sz="2000" dirty="0" err="1" smtClean="0"/>
              <a:t>neighbourhoods</a:t>
            </a:r>
            <a:r>
              <a:rPr lang="en-US" sz="2000" dirty="0" smtClean="0"/>
              <a:t> in the borough of Staten Island. They are visualized on a map using folium on python.</a:t>
            </a:r>
            <a:endParaRPr lang="en-US" sz="2000" dirty="0"/>
          </a:p>
        </p:txBody>
      </p:sp>
    </p:spTree>
    <p:extLst>
      <p:ext uri="{BB962C8B-B14F-4D97-AF65-F5344CB8AC3E}">
        <p14:creationId xmlns:p14="http://schemas.microsoft.com/office/powerpoint/2010/main" val="4190071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116" y="84221"/>
            <a:ext cx="11249526" cy="1261884"/>
          </a:xfrm>
          <a:prstGeom prst="rect">
            <a:avLst/>
          </a:prstGeom>
          <a:noFill/>
        </p:spPr>
        <p:txBody>
          <a:bodyPr wrap="square" rtlCol="0">
            <a:spAutoFit/>
          </a:bodyPr>
          <a:lstStyle/>
          <a:p>
            <a:r>
              <a:rPr lang="en-US" sz="2000" b="1" dirty="0" smtClean="0"/>
              <a:t>Modelling</a:t>
            </a:r>
            <a:r>
              <a:rPr lang="en-US" sz="2000" dirty="0" smtClean="0"/>
              <a:t>:</a:t>
            </a:r>
          </a:p>
          <a:p>
            <a:endParaRPr lang="en-US" sz="2000" dirty="0"/>
          </a:p>
          <a:p>
            <a:pPr marL="285750" indent="-285750">
              <a:buFont typeface="Arial" panose="020B0604020202020204" pitchFamily="34" charset="0"/>
              <a:buChar char="•"/>
            </a:pPr>
            <a:r>
              <a:rPr lang="en-US" dirty="0" smtClean="0"/>
              <a:t>Using the final data set containing the </a:t>
            </a:r>
            <a:r>
              <a:rPr lang="en-US" dirty="0" err="1" smtClean="0"/>
              <a:t>neighbourhoos</a:t>
            </a:r>
            <a:r>
              <a:rPr lang="en-US" dirty="0" smtClean="0"/>
              <a:t> in Staten Island along with latitude and longitude, we can find all the venues within a 500 meter radius of each </a:t>
            </a:r>
            <a:r>
              <a:rPr lang="en-US" dirty="0" err="1" smtClean="0"/>
              <a:t>neighbourhood</a:t>
            </a:r>
            <a:r>
              <a:rPr lang="en-US" dirty="0" smtClean="0"/>
              <a:t> by connecting to the Foursquare API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45" y="1573579"/>
            <a:ext cx="10211266" cy="2133272"/>
          </a:xfrm>
          <a:prstGeom prst="rect">
            <a:avLst/>
          </a:prstGeom>
        </p:spPr>
      </p:pic>
      <p:sp>
        <p:nvSpPr>
          <p:cNvPr id="4" name="TextBox 3"/>
          <p:cNvSpPr txBox="1"/>
          <p:nvPr/>
        </p:nvSpPr>
        <p:spPr>
          <a:xfrm>
            <a:off x="848226" y="3934326"/>
            <a:ext cx="1116530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One hot encoding is done on the venues data. The venues data is then grouped by the </a:t>
            </a:r>
            <a:r>
              <a:rPr lang="en-US" dirty="0" err="1" smtClean="0"/>
              <a:t>neighbourhood</a:t>
            </a:r>
            <a:r>
              <a:rPr lang="en-US" dirty="0" smtClean="0"/>
              <a:t> and the mean of the venues are calculated, finally the 10 common venues are calculated for each of the </a:t>
            </a:r>
            <a:r>
              <a:rPr lang="en-US" dirty="0" err="1" smtClean="0"/>
              <a:t>neighbourhoods</a:t>
            </a:r>
            <a:r>
              <a:rPr lang="en-US" dirty="0" smtClean="0"/>
              <a:t>.</a:t>
            </a:r>
          </a:p>
          <a:p>
            <a:pPr marL="285750" indent="-285750">
              <a:buFont typeface="Arial" panose="020B0604020202020204" pitchFamily="34" charset="0"/>
              <a:buChar char="•"/>
            </a:pPr>
            <a:r>
              <a:rPr lang="en-US" dirty="0" smtClean="0"/>
              <a:t>To help people find similar </a:t>
            </a:r>
            <a:r>
              <a:rPr lang="en-US" dirty="0" err="1" smtClean="0"/>
              <a:t>neighbourhoods</a:t>
            </a:r>
            <a:r>
              <a:rPr lang="en-US" dirty="0" smtClean="0"/>
              <a:t> in the safest borough, we will be clustering similar </a:t>
            </a:r>
            <a:r>
              <a:rPr lang="en-US" dirty="0" err="1" smtClean="0"/>
              <a:t>neighbourhoods</a:t>
            </a:r>
            <a:r>
              <a:rPr lang="en-US" dirty="0" smtClean="0"/>
              <a:t> using k-means clustering which is a form of unsupervised machine learning algorithm that clusters based on predefined cluster size.</a:t>
            </a:r>
          </a:p>
          <a:p>
            <a:pPr marL="285750" indent="-285750">
              <a:buFont typeface="Arial" panose="020B0604020202020204" pitchFamily="34" charset="0"/>
              <a:buChar char="•"/>
            </a:pPr>
            <a:r>
              <a:rPr lang="en-US" dirty="0" smtClean="0"/>
              <a:t>We will use a cluster size of 3 for this </a:t>
            </a:r>
            <a:r>
              <a:rPr lang="en-US" dirty="0" err="1" smtClean="0"/>
              <a:t>prokect</a:t>
            </a:r>
            <a:r>
              <a:rPr lang="en-US" dirty="0" smtClean="0"/>
              <a:t> that will cluster the 63 </a:t>
            </a:r>
            <a:r>
              <a:rPr lang="en-US" dirty="0" err="1" smtClean="0"/>
              <a:t>neighbourhoods</a:t>
            </a:r>
            <a:r>
              <a:rPr lang="en-US" dirty="0" smtClean="0"/>
              <a:t> into 3 clusters. The reason to conduct a k-means clustering is to cluster </a:t>
            </a:r>
            <a:r>
              <a:rPr lang="en-US" dirty="0" err="1" smtClean="0"/>
              <a:t>neighbourhoods</a:t>
            </a:r>
            <a:r>
              <a:rPr lang="en-US" dirty="0" smtClean="0"/>
              <a:t> with similar venues together so that people can shortlist the area of their interest based on the venues/</a:t>
            </a:r>
            <a:r>
              <a:rPr lang="en-US" dirty="0" err="1" smtClean="0"/>
              <a:t>amentities</a:t>
            </a:r>
            <a:r>
              <a:rPr lang="en-US" dirty="0" smtClean="0"/>
              <a:t> around each </a:t>
            </a:r>
            <a:r>
              <a:rPr lang="en-US" dirty="0" err="1" smtClean="0"/>
              <a:t>neighbourhood</a:t>
            </a:r>
            <a:r>
              <a:rPr lang="en-US" dirty="0" smtClean="0"/>
              <a:t>.</a:t>
            </a:r>
            <a:endParaRPr lang="en-US" dirty="0"/>
          </a:p>
        </p:txBody>
      </p:sp>
    </p:spTree>
    <p:extLst>
      <p:ext uri="{BB962C8B-B14F-4D97-AF65-F5344CB8AC3E}">
        <p14:creationId xmlns:p14="http://schemas.microsoft.com/office/powerpoint/2010/main" val="3375195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558" y="228599"/>
            <a:ext cx="2911642" cy="461665"/>
          </a:xfrm>
          <a:prstGeom prst="rect">
            <a:avLst/>
          </a:prstGeom>
          <a:noFill/>
        </p:spPr>
        <p:txBody>
          <a:bodyPr wrap="square" rtlCol="0">
            <a:spAutoFit/>
          </a:bodyPr>
          <a:lstStyle/>
          <a:p>
            <a:r>
              <a:rPr lang="en-US" sz="2400" b="1" dirty="0" smtClean="0"/>
              <a:t>Elbow Method:</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97" y="1208234"/>
            <a:ext cx="5167856" cy="3570519"/>
          </a:xfrm>
          <a:prstGeom prst="rect">
            <a:avLst/>
          </a:prstGeom>
        </p:spPr>
      </p:pic>
      <p:sp>
        <p:nvSpPr>
          <p:cNvPr id="4" name="TextBox 3"/>
          <p:cNvSpPr txBox="1"/>
          <p:nvPr/>
        </p:nvSpPr>
        <p:spPr>
          <a:xfrm>
            <a:off x="974558" y="5546558"/>
            <a:ext cx="1085248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To determine the optimal number of clusters, we have to select the value of k at the “elbow” </a:t>
            </a:r>
            <a:r>
              <a:rPr lang="en-US" sz="2000" dirty="0" err="1"/>
              <a:t>i.e</a:t>
            </a:r>
            <a:r>
              <a:rPr lang="en-US" sz="2000" dirty="0"/>
              <a:t> the point after which the distortion/inertia start decreasing in a linear fashion. Thus for the given data, we conclude that the optimal number of clusters for the data is </a:t>
            </a:r>
            <a:r>
              <a:rPr lang="en-US" sz="2000" b="1" dirty="0"/>
              <a:t>3</a:t>
            </a:r>
            <a:r>
              <a:rPr lang="en-US" sz="2000" dirty="0"/>
              <a:t>.</a:t>
            </a:r>
          </a:p>
        </p:txBody>
      </p:sp>
      <p:sp>
        <p:nvSpPr>
          <p:cNvPr id="5" name="TextBox 4"/>
          <p:cNvSpPr txBox="1"/>
          <p:nvPr/>
        </p:nvSpPr>
        <p:spPr>
          <a:xfrm>
            <a:off x="7664115" y="1562332"/>
            <a:ext cx="37057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fundamental step for any unsupervised algorithm is to determine the optimal number of clusters into which the data may be clustered. The </a:t>
            </a:r>
            <a:r>
              <a:rPr lang="en-US" sz="2000" b="1" dirty="0"/>
              <a:t>Elbow Method</a:t>
            </a:r>
            <a:r>
              <a:rPr lang="en-US" sz="2000" dirty="0"/>
              <a:t> is one of the most popular methods to determine this optimal value of k.</a:t>
            </a:r>
          </a:p>
        </p:txBody>
      </p:sp>
      <p:sp>
        <p:nvSpPr>
          <p:cNvPr id="7" name="TextBox 6"/>
          <p:cNvSpPr txBox="1"/>
          <p:nvPr/>
        </p:nvSpPr>
        <p:spPr>
          <a:xfrm>
            <a:off x="3064898" y="4852424"/>
            <a:ext cx="3068053" cy="338554"/>
          </a:xfrm>
          <a:prstGeom prst="rect">
            <a:avLst/>
          </a:prstGeom>
          <a:noFill/>
        </p:spPr>
        <p:txBody>
          <a:bodyPr wrap="square" rtlCol="0">
            <a:spAutoFit/>
          </a:bodyPr>
          <a:lstStyle/>
          <a:p>
            <a:r>
              <a:rPr lang="en-US" sz="1600" i="1" dirty="0"/>
              <a:t>Elbow method for optimal k value</a:t>
            </a:r>
            <a:endParaRPr lang="en-US" sz="1600" dirty="0"/>
          </a:p>
        </p:txBody>
      </p:sp>
    </p:spTree>
    <p:extLst>
      <p:ext uri="{BB962C8B-B14F-4D97-AF65-F5344CB8AC3E}">
        <p14:creationId xmlns:p14="http://schemas.microsoft.com/office/powerpoint/2010/main" val="53500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119</TotalTime>
  <Words>1268</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Book</vt:lpstr>
      <vt:lpstr>Crop</vt:lpstr>
      <vt:lpstr>Capstone project- The battle of neighbourhoods</vt:lpstr>
      <vt:lpstr>1. Introduction/Business problem:         </vt:lpstr>
      <vt:lpstr>2. Data Acquisition and Cleaning:     </vt:lpstr>
      <vt:lpstr>PowerPoint Presentation</vt:lpstr>
      <vt:lpstr>3. Methodology:</vt:lpstr>
      <vt:lpstr>PowerPoint Presentation</vt:lpstr>
      <vt:lpstr>PowerPoint Presentation</vt:lpstr>
      <vt:lpstr>PowerPoint Presentation</vt:lpstr>
      <vt:lpstr>PowerPoint Presentation</vt:lpstr>
      <vt:lpstr>4. Results: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Vignesh Reddy</dc:creator>
  <cp:lastModifiedBy>Vignesh Reddy</cp:lastModifiedBy>
  <cp:revision>14</cp:revision>
  <dcterms:created xsi:type="dcterms:W3CDTF">2020-06-10T18:21:59Z</dcterms:created>
  <dcterms:modified xsi:type="dcterms:W3CDTF">2020-06-11T09:56:04Z</dcterms:modified>
</cp:coreProperties>
</file>