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chivo Black" panose="020B0604020202020204" charset="0"/>
      <p:regular r:id="rId12"/>
    </p:embeddedFont>
    <p:embeddedFont>
      <p:font typeface="Arimo" panose="020B0604020202020204" charset="0"/>
      <p:regular r:id="rId13"/>
    </p:embeddedFont>
    <p:embeddedFont>
      <p:font typeface="Trebuchet MS" panose="020B0603020202020204" pitchFamily="34" charset="0"/>
      <p:regular r:id="rId14"/>
      <p:bold r:id="rId15"/>
      <p:italic r:id="rId16"/>
      <p:boldItalic r:id="rId17"/>
    </p:embeddedFont>
    <p:embeddedFont>
      <p:font typeface="Trebuchet MS Bold" panose="020B0703020202020204" pitchFamily="34" charset="0"/>
      <p:bold r:id="rId18"/>
    </p:embeddedFont>
    <p:embeddedFont>
      <p:font typeface="TT Rounds Condense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E902D4-4675-4106-A746-50DE9FE6C398}" v="1497" dt="2024-04-02T17:06:10.617"/>
    <p1510:client id="{DFBE3938-1B7E-4A9B-8B0D-92BF35B3860E}" v="34" dt="2024-04-02T17:14:36.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53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114425" y="165735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3" name="Group 23"/>
          <p:cNvGrpSpPr/>
          <p:nvPr/>
        </p:nvGrpSpPr>
        <p:grpSpPr>
          <a:xfrm>
            <a:off x="3200400" y="4780372"/>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4229100" y="2877343"/>
            <a:ext cx="11001375" cy="1384995"/>
          </a:xfrm>
          <a:prstGeom prst="rect">
            <a:avLst/>
          </a:prstGeom>
        </p:spPr>
        <p:txBody>
          <a:bodyPr lIns="0" tIns="0" rIns="0" bIns="0" rtlCol="0" anchor="t">
            <a:spAutoFit/>
          </a:bodyPr>
          <a:lstStyle/>
          <a:p>
            <a:pPr>
              <a:lnSpc>
                <a:spcPts val="6480"/>
              </a:lnSpc>
            </a:pPr>
            <a:r>
              <a:rPr lang="en-US" sz="5400" spc="10" dirty="0">
                <a:solidFill>
                  <a:srgbClr val="000000"/>
                </a:solidFill>
                <a:latin typeface="Archivo Black"/>
              </a:rPr>
              <a:t>    VIGNESH S</a:t>
            </a:r>
          </a:p>
          <a:p>
            <a:pPr algn="l">
              <a:lnSpc>
                <a:spcPts val="4320"/>
              </a:lnSpc>
            </a:pPr>
            <a:r>
              <a:rPr lang="en-US" sz="3600" spc="6" dirty="0">
                <a:solidFill>
                  <a:srgbClr val="000000"/>
                </a:solidFill>
                <a:latin typeface="Trebuchet MS"/>
              </a:rPr>
              <a:t>	REGISTER NUMBER : 211521243179</a:t>
            </a: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29" name="TextBox 29"/>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1</a:t>
            </a:r>
          </a:p>
        </p:txBody>
      </p:sp>
      <p:sp>
        <p:nvSpPr>
          <p:cNvPr id="30" name="TextBox 30"/>
          <p:cNvSpPr txBox="1"/>
          <p:nvPr/>
        </p:nvSpPr>
        <p:spPr>
          <a:xfrm>
            <a:off x="9772242" y="5542819"/>
            <a:ext cx="9370848" cy="1349246"/>
          </a:xfrm>
          <a:prstGeom prst="rect">
            <a:avLst/>
          </a:prstGeom>
        </p:spPr>
        <p:txBody>
          <a:bodyPr lIns="0" tIns="0" rIns="0" bIns="0" rtlCol="0" anchor="t">
            <a:spAutoFit/>
          </a:bodyPr>
          <a:lstStyle/>
          <a:p>
            <a:pPr algn="l">
              <a:lnSpc>
                <a:spcPts val="5040"/>
              </a:lnSpc>
            </a:pPr>
            <a:r>
              <a:rPr lang="en-US" sz="4200" spc="-7">
                <a:solidFill>
                  <a:srgbClr val="2D936B"/>
                </a:solidFill>
                <a:latin typeface="Trebuchet MS Bold"/>
              </a:rPr>
              <a:t>Final Project</a:t>
            </a:r>
          </a:p>
          <a:p>
            <a:pPr algn="l">
              <a:lnSpc>
                <a:spcPts val="5040"/>
              </a:lnSpc>
            </a:pPr>
            <a:endParaRPr lang="en-US" sz="4200" spc="-7">
              <a:solidFill>
                <a:srgbClr val="2D936B"/>
              </a:solidFill>
              <a:latin typeface="Trebuchet M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3580134" y="1667407"/>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837248" y="572451"/>
            <a:ext cx="14646593" cy="1102866"/>
          </a:xfrm>
          <a:prstGeom prst="rect">
            <a:avLst/>
          </a:prstGeom>
        </p:spPr>
        <p:txBody>
          <a:bodyPr wrap="square" lIns="0" tIns="0" rIns="0" bIns="0" rtlCol="0" anchor="t">
            <a:spAutoFit/>
          </a:bodyPr>
          <a:lstStyle/>
          <a:p>
            <a:pPr algn="l">
              <a:lnSpc>
                <a:spcPts val="8640"/>
              </a:lnSpc>
            </a:pPr>
            <a:r>
              <a:rPr lang="en-US" sz="7200" spc="-89" dirty="0">
                <a:solidFill>
                  <a:srgbClr val="000000"/>
                </a:solidFill>
                <a:latin typeface="Trebuchet MS Bold"/>
              </a:rPr>
              <a:t>RESULTS</a:t>
            </a:r>
          </a:p>
        </p:txBody>
      </p:sp>
      <p:sp>
        <p:nvSpPr>
          <p:cNvPr id="30" name="TextBox 30"/>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37">
                <a:solidFill>
                  <a:srgbClr val="2D936B"/>
                </a:solidFill>
                <a:latin typeface="Trebuchet MS"/>
              </a:rPr>
              <a:t>14</a:t>
            </a:r>
          </a:p>
        </p:txBody>
      </p:sp>
      <p:sp>
        <p:nvSpPr>
          <p:cNvPr id="32" name="Rectangle 31"/>
          <p:cNvSpPr/>
          <p:nvPr/>
        </p:nvSpPr>
        <p:spPr>
          <a:xfrm>
            <a:off x="737368" y="2166358"/>
            <a:ext cx="13543661" cy="7540526"/>
          </a:xfrm>
          <a:prstGeom prst="rect">
            <a:avLst/>
          </a:prstGeom>
        </p:spPr>
        <p:txBody>
          <a:bodyPr wrap="square" lIns="91440" tIns="45720" rIns="91440" bIns="45720" anchor="t">
            <a:spAutoFit/>
          </a:bodyPr>
          <a:lstStyle/>
          <a:p>
            <a:r>
              <a:rPr lang="en-US" sz="2800" dirty="0">
                <a:solidFill>
                  <a:srgbClr val="0D0D0D"/>
                </a:solidFill>
                <a:ea typeface="+mn-lt"/>
                <a:cs typeface="+mn-lt"/>
              </a:rPr>
              <a:t>The results of Naruto character image generation using Generative Adversarial Networks (GANs) are impressive, showcasing the potential of machine learning techniques to create highly realistic and diverse images. After extensive training on a large dataset of Naruto character images, the GAN model has successfully learned to generate images that closely resemble the original characters in terms of appearance, style, and context.</a:t>
            </a:r>
            <a:endParaRPr lang="en-US" sz="2800" dirty="0">
              <a:ea typeface="Calibri"/>
              <a:cs typeface="Calibri"/>
            </a:endParaRPr>
          </a:p>
          <a:p>
            <a:endParaRPr lang="en-US" sz="2800" dirty="0">
              <a:solidFill>
                <a:srgbClr val="0D0D0D"/>
              </a:solidFill>
              <a:ea typeface="+mn-lt"/>
              <a:cs typeface="+mn-lt"/>
            </a:endParaRPr>
          </a:p>
          <a:p>
            <a:r>
              <a:rPr lang="en-US" sz="2800" dirty="0">
                <a:solidFill>
                  <a:srgbClr val="0D0D0D"/>
                </a:solidFill>
                <a:ea typeface="+mn-lt"/>
                <a:cs typeface="+mn-lt"/>
              </a:rPr>
              <a:t>the diversity of generated images demonstrates the versatility of the GAN model in capturing the rich variety of Naruto characters and settings. From well-known protagonists like Naruto Uzumaki and Sasuke Uchiha to supporting characters and villains, the generated images encompass a wide range of personalities, expressions, and visual aesthetics.</a:t>
            </a:r>
            <a:endParaRPr lang="en-US" sz="2800" dirty="0"/>
          </a:p>
          <a:p>
            <a:endParaRPr lang="en-US" sz="1200" dirty="0">
              <a:solidFill>
                <a:srgbClr val="0D0D0D"/>
              </a:solidFill>
              <a:ea typeface="+mn-lt"/>
              <a:cs typeface="+mn-lt"/>
            </a:endParaRPr>
          </a:p>
          <a:p>
            <a:r>
              <a:rPr lang="en-US" sz="2800" dirty="0">
                <a:solidFill>
                  <a:srgbClr val="0D0D0D"/>
                </a:solidFill>
                <a:ea typeface="+mn-lt"/>
                <a:cs typeface="+mn-lt"/>
              </a:rPr>
              <a:t>Moreover, the GAN model excels in producing images with coherent backgrounds and compositions, enhancing the overall realism and immersion of the generated scenes. Whether depicting intense battles in dramatic landscapes or lighthearted moments of camaraderie in bustling villages, the generated images evoke the spirit of the Naruto universe with authenticity and creativity.</a:t>
            </a:r>
            <a:endParaRPr lang="en-US" sz="2800" dirty="0"/>
          </a:p>
          <a:p>
            <a:endParaRPr lang="en-US" sz="2400" dirty="0">
              <a:ea typeface="Calibri"/>
              <a:cs typeface="Calibri"/>
            </a:endParaRPr>
          </a:p>
          <a:p>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837248" y="1029333"/>
            <a:ext cx="14646593" cy="1232376"/>
          </a:xfrm>
          <a:prstGeom prst="rect">
            <a:avLst/>
          </a:prstGeom>
        </p:spPr>
        <p:txBody>
          <a:bodyPr lIns="0" tIns="0" rIns="0" bIns="0" rtlCol="0" anchor="t">
            <a:spAutoFit/>
          </a:bodyPr>
          <a:lstStyle/>
          <a:p>
            <a:pPr algn="l">
              <a:lnSpc>
                <a:spcPts val="7650"/>
              </a:lnSpc>
            </a:pPr>
            <a:r>
              <a:rPr lang="en-US" sz="6375">
                <a:solidFill>
                  <a:srgbClr val="000000"/>
                </a:solidFill>
                <a:latin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2</a:t>
            </a:r>
          </a:p>
        </p:txBody>
      </p:sp>
      <p:sp>
        <p:nvSpPr>
          <p:cNvPr id="17" name="TextBox 17"/>
          <p:cNvSpPr txBox="1"/>
          <p:nvPr/>
        </p:nvSpPr>
        <p:spPr>
          <a:xfrm>
            <a:off x="1418893" y="3286125"/>
            <a:ext cx="13483302" cy="942975"/>
          </a:xfrm>
          <a:prstGeom prst="rect">
            <a:avLst/>
          </a:prstGeom>
        </p:spPr>
        <p:txBody>
          <a:bodyPr lIns="0" tIns="0" rIns="0" bIns="0" rtlCol="0" anchor="t">
            <a:spAutoFit/>
          </a:bodyPr>
          <a:lstStyle/>
          <a:p>
            <a:pPr algn="l">
              <a:lnSpc>
                <a:spcPts val="7200"/>
              </a:lnSpc>
            </a:pPr>
            <a:r>
              <a:rPr lang="en-US" sz="6000" dirty="0" err="1">
                <a:solidFill>
                  <a:srgbClr val="444444"/>
                </a:solidFill>
                <a:latin typeface="Arimo"/>
              </a:rPr>
              <a:t>Naruto_image_generation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43513" y="11430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6015038"/>
            <a:ext cx="671512" cy="4271962"/>
            <a:chOff x="0" y="0"/>
            <a:chExt cx="895350" cy="5695950"/>
          </a:xfrm>
        </p:grpSpPr>
        <p:sp>
          <p:nvSpPr>
            <p:cNvPr id="4" name="Freeform 4"/>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5" name="TextBox 5"/>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id="6" name="Group 6"/>
          <p:cNvGrpSpPr/>
          <p:nvPr/>
        </p:nvGrpSpPr>
        <p:grpSpPr>
          <a:xfrm>
            <a:off x="11044238" y="671512"/>
            <a:ext cx="542925" cy="542925"/>
            <a:chOff x="0" y="0"/>
            <a:chExt cx="723900" cy="723900"/>
          </a:xfrm>
        </p:grpSpPr>
        <p:sp>
          <p:nvSpPr>
            <p:cNvPr id="7" name="Freeform 7"/>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8" name="Freeform 8"/>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0" name="Freeform 10"/>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1" name="Freeform 11"/>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2" name="TextBox 12"/>
          <p:cNvSpPr txBox="1"/>
          <p:nvPr/>
        </p:nvSpPr>
        <p:spPr>
          <a:xfrm>
            <a:off x="837248" y="632395"/>
            <a:ext cx="14646593" cy="1629314"/>
          </a:xfrm>
          <a:prstGeom prst="rect">
            <a:avLst/>
          </a:prstGeom>
        </p:spPr>
        <p:txBody>
          <a:bodyPr lIns="0" tIns="0" rIns="0" bIns="0" rtlCol="0" anchor="t">
            <a:spAutoFit/>
          </a:bodyPr>
          <a:lstStyle/>
          <a:p>
            <a:pPr algn="l">
              <a:lnSpc>
                <a:spcPts val="8640"/>
              </a:lnSpc>
            </a:pPr>
            <a:r>
              <a:rPr lang="en-US" sz="7200" spc="-15">
                <a:solidFill>
                  <a:srgbClr val="000000"/>
                </a:solidFill>
                <a:latin typeface="Trebuchet MS Bold"/>
              </a:rPr>
              <a:t>AGENDA</a:t>
            </a:r>
          </a:p>
        </p:txBody>
      </p:sp>
      <p:sp>
        <p:nvSpPr>
          <p:cNvPr id="13" name="TextBox 13"/>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3</a:t>
            </a:r>
          </a:p>
        </p:txBody>
      </p:sp>
      <p:sp>
        <p:nvSpPr>
          <p:cNvPr id="14" name="TextBox 14"/>
          <p:cNvSpPr txBox="1"/>
          <p:nvPr/>
        </p:nvSpPr>
        <p:spPr>
          <a:xfrm>
            <a:off x="2699145" y="2135318"/>
            <a:ext cx="13388817" cy="5206554"/>
          </a:xfrm>
          <a:prstGeom prst="rect">
            <a:avLst/>
          </a:prstGeom>
        </p:spPr>
        <p:txBody>
          <a:bodyPr lIns="0" tIns="0" rIns="0" bIns="0" rtlCol="0" anchor="t">
            <a:spAutoFit/>
          </a:bodyPr>
          <a:lstStyle/>
          <a:p>
            <a:pPr marL="868680" lvl="1" indent="-434340" algn="l">
              <a:lnSpc>
                <a:spcPts val="5759"/>
              </a:lnSpc>
              <a:buFont typeface="Arial"/>
              <a:buChar char="•"/>
            </a:pPr>
            <a:r>
              <a:rPr lang="en-US" sz="4800" dirty="0">
                <a:solidFill>
                  <a:srgbClr val="000000"/>
                </a:solidFill>
                <a:latin typeface="Arimo"/>
              </a:rPr>
              <a:t>PROBLEM STATEMENT</a:t>
            </a:r>
          </a:p>
          <a:p>
            <a:pPr marL="868680" lvl="1" indent="-434340">
              <a:lnSpc>
                <a:spcPts val="5759"/>
              </a:lnSpc>
              <a:buFont typeface="Arial"/>
              <a:buChar char="•"/>
            </a:pPr>
            <a:r>
              <a:rPr lang="en-US" sz="4800" dirty="0">
                <a:solidFill>
                  <a:srgbClr val="000000"/>
                </a:solidFill>
                <a:latin typeface="Arimo"/>
              </a:rPr>
              <a:t>Introduction</a:t>
            </a:r>
          </a:p>
          <a:p>
            <a:pPr marL="868680" lvl="1" indent="-434340">
              <a:lnSpc>
                <a:spcPts val="5759"/>
              </a:lnSpc>
              <a:buFont typeface="Arial"/>
              <a:buChar char="•"/>
            </a:pPr>
            <a:r>
              <a:rPr lang="en-US" sz="4800" dirty="0">
                <a:solidFill>
                  <a:srgbClr val="000000"/>
                </a:solidFill>
                <a:latin typeface="Arimo"/>
              </a:rPr>
              <a:t>Project Goals</a:t>
            </a:r>
          </a:p>
          <a:p>
            <a:pPr marL="868680" lvl="1" indent="-434340">
              <a:lnSpc>
                <a:spcPts val="5759"/>
              </a:lnSpc>
              <a:buFont typeface="Arial"/>
              <a:buChar char="•"/>
            </a:pPr>
            <a:r>
              <a:rPr lang="en-US" sz="4800" dirty="0">
                <a:solidFill>
                  <a:srgbClr val="000000"/>
                </a:solidFill>
                <a:latin typeface="Arimo"/>
              </a:rPr>
              <a:t>Data Preprocessing</a:t>
            </a:r>
            <a:endParaRPr lang="en-US" sz="4800" dirty="0">
              <a:solidFill>
                <a:srgbClr val="000000"/>
              </a:solidFill>
              <a:latin typeface="Arimo"/>
              <a:ea typeface="Arimo"/>
              <a:cs typeface="Arimo"/>
            </a:endParaRPr>
          </a:p>
          <a:p>
            <a:pPr marL="868680" lvl="1" indent="-434340">
              <a:lnSpc>
                <a:spcPts val="5759"/>
              </a:lnSpc>
              <a:buFont typeface="Arial"/>
              <a:buChar char="•"/>
            </a:pPr>
            <a:r>
              <a:rPr lang="en-US" sz="4800" dirty="0">
                <a:solidFill>
                  <a:srgbClr val="000000"/>
                </a:solidFill>
                <a:latin typeface="Arimo"/>
              </a:rPr>
              <a:t>Training Process</a:t>
            </a:r>
          </a:p>
          <a:p>
            <a:pPr marL="868680" lvl="1" indent="-434340">
              <a:lnSpc>
                <a:spcPts val="5759"/>
              </a:lnSpc>
              <a:buFont typeface="Arial"/>
              <a:buChar char="•"/>
            </a:pPr>
            <a:r>
              <a:rPr lang="en-US" sz="4800" dirty="0">
                <a:solidFill>
                  <a:srgbClr val="000000"/>
                </a:solidFill>
                <a:latin typeface="Calibri"/>
                <a:cs typeface="Calibri"/>
              </a:rPr>
              <a:t>Future</a:t>
            </a:r>
            <a:r>
              <a:rPr lang="en-US" sz="4800" dirty="0">
                <a:solidFill>
                  <a:srgbClr val="000000"/>
                </a:solidFill>
                <a:ea typeface="+mn-lt"/>
                <a:cs typeface="+mn-lt"/>
              </a:rPr>
              <a:t> Work</a:t>
            </a:r>
          </a:p>
          <a:p>
            <a:pPr marL="868680" lvl="1" indent="-434340">
              <a:lnSpc>
                <a:spcPts val="5759"/>
              </a:lnSpc>
              <a:buFont typeface="Arial"/>
              <a:buChar char="•"/>
            </a:pPr>
            <a:r>
              <a:rPr lang="en-US" sz="4800" dirty="0">
                <a:solidFill>
                  <a:srgbClr val="000000"/>
                </a:solidFill>
                <a:ea typeface="+mn-lt"/>
                <a:cs typeface="+mn-lt"/>
              </a:rPr>
              <a:t>Results</a:t>
            </a:r>
            <a:endParaRPr lang="en-US" sz="4800" dirty="0">
              <a:solidFill>
                <a:srgbClr val="000000"/>
              </a:solidFill>
              <a:latin typeface="Arimo"/>
              <a:ea typeface="Arimo"/>
              <a:cs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6187738" y="9043988"/>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6187738" y="9844088"/>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4144625" y="5400675"/>
            <a:ext cx="4143375" cy="4886325"/>
          </a:xfrm>
          <a:custGeom>
            <a:avLst/>
            <a:gdLst/>
            <a:ahLst/>
            <a:cxnLst/>
            <a:rect l="l" t="t" r="r" b="b"/>
            <a:pathLst>
              <a:path w="4143375" h="4886325">
                <a:moveTo>
                  <a:pt x="0" y="0"/>
                </a:moveTo>
                <a:lnTo>
                  <a:pt x="4143375" y="0"/>
                </a:lnTo>
                <a:lnTo>
                  <a:pt x="4143375" y="4886325"/>
                </a:lnTo>
                <a:lnTo>
                  <a:pt x="0" y="4886325"/>
                </a:lnTo>
                <a:lnTo>
                  <a:pt x="0" y="0"/>
                </a:lnTo>
                <a:close/>
              </a:path>
            </a:pathLst>
          </a:custGeom>
          <a:blipFill>
            <a:blip r:embed="rId2"/>
            <a:stretch>
              <a:fillRect l="-21" r="-21"/>
            </a:stretch>
          </a:blipFill>
        </p:spPr>
      </p:sp>
      <p:grpSp>
        <p:nvGrpSpPr>
          <p:cNvPr id="27" name="Group 27"/>
          <p:cNvGrpSpPr/>
          <p:nvPr/>
        </p:nvGrpSpPr>
        <p:grpSpPr>
          <a:xfrm>
            <a:off x="13836770" y="1640394"/>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647259" y="869567"/>
            <a:ext cx="8458200" cy="1010285"/>
          </a:xfrm>
          <a:prstGeom prst="rect">
            <a:avLst/>
          </a:prstGeom>
        </p:spPr>
        <p:txBody>
          <a:bodyPr lIns="0" tIns="0" rIns="0" bIns="0" rtlCol="0" anchor="t">
            <a:spAutoFit/>
          </a:bodyPr>
          <a:lstStyle/>
          <a:p>
            <a:pPr algn="l">
              <a:lnSpc>
                <a:spcPts val="7650"/>
              </a:lnSpc>
            </a:pPr>
            <a:r>
              <a:rPr lang="en-US" sz="6375" spc="-112">
                <a:solidFill>
                  <a:srgbClr val="000000"/>
                </a:solidFill>
                <a:latin typeface="Trebuchet MS Bold"/>
              </a:rPr>
              <a:t>PROBLEM	STATEMENT</a:t>
            </a:r>
          </a:p>
        </p:txBody>
      </p:sp>
      <p:sp>
        <p:nvSpPr>
          <p:cNvPr id="30" name="TextBox 30"/>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4</a:t>
            </a:r>
          </a:p>
        </p:txBody>
      </p:sp>
      <p:sp>
        <p:nvSpPr>
          <p:cNvPr id="31" name="TextBox 31"/>
          <p:cNvSpPr txBox="1"/>
          <p:nvPr/>
        </p:nvSpPr>
        <p:spPr>
          <a:xfrm>
            <a:off x="640385" y="1635010"/>
            <a:ext cx="13387601" cy="6617196"/>
          </a:xfrm>
          <a:prstGeom prst="rect">
            <a:avLst/>
          </a:prstGeom>
        </p:spPr>
        <p:txBody>
          <a:bodyPr wrap="square" lIns="0" tIns="0" rIns="0" bIns="0" rtlCol="0" anchor="t">
            <a:spAutoFit/>
          </a:bodyPr>
          <a:lstStyle/>
          <a:p>
            <a:pPr algn="l">
              <a:lnSpc>
                <a:spcPts val="4320"/>
              </a:lnSpc>
            </a:pPr>
            <a:endParaRPr lang="en-US" sz="3600" spc="33" dirty="0">
              <a:solidFill>
                <a:srgbClr val="000000"/>
              </a:solidFill>
              <a:latin typeface="TT Rounds Condensed"/>
            </a:endParaRPr>
          </a:p>
          <a:p>
            <a:pPr algn="just">
              <a:lnSpc>
                <a:spcPts val="4320"/>
              </a:lnSpc>
            </a:pPr>
            <a:r>
              <a:rPr lang="en-US" sz="3600" spc="33" dirty="0">
                <a:solidFill>
                  <a:srgbClr val="000000"/>
                </a:solidFill>
                <a:ea typeface="+mn-lt"/>
                <a:cs typeface="+mn-lt"/>
              </a:rPr>
              <a:t>Generating high-quality images of Naruto characters using Generative Adversarial Networks (GANs) presents a challenging task due to the intricate details and diverse artistic styles associated with the anime. The objective of this project is to develop a GAN-based model capable of producing photorealistic and diverse images of Naruto characters. This involves overcoming the limitations of existing approaches, such as maintaining character likeness, preserving facial expressions, and ensuring consistency in clothing and background elements. The generated images should exhibit a high degree of visual fidelity, effectively capturing the essence of Naruto's vibrant universe while allowing for controllable variations in pose, expression, and style.</a:t>
            </a:r>
            <a:endParaRPr lang="en-US" dirty="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3537810" y="1055119"/>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673252" y="591628"/>
            <a:ext cx="7897178" cy="928331"/>
          </a:xfrm>
          <a:prstGeom prst="rect">
            <a:avLst/>
          </a:prstGeom>
        </p:spPr>
        <p:txBody>
          <a:bodyPr lIns="0" tIns="0" rIns="0" bIns="0" rtlCol="0" anchor="t">
            <a:spAutoFit/>
          </a:bodyPr>
          <a:lstStyle/>
          <a:p>
            <a:pPr algn="l">
              <a:lnSpc>
                <a:spcPts val="7650"/>
              </a:lnSpc>
            </a:pPr>
            <a:r>
              <a:rPr lang="en-US" sz="6375" spc="-15" dirty="0">
                <a:solidFill>
                  <a:srgbClr val="000000"/>
                </a:solidFill>
                <a:latin typeface="Trebuchet MS Bold"/>
              </a:rPr>
              <a:t>INTRODUCTION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5</a:t>
            </a:r>
          </a:p>
        </p:txBody>
      </p:sp>
      <p:sp>
        <p:nvSpPr>
          <p:cNvPr id="34" name="Rectangle 33"/>
          <p:cNvSpPr/>
          <p:nvPr/>
        </p:nvSpPr>
        <p:spPr>
          <a:xfrm>
            <a:off x="673239" y="1711675"/>
            <a:ext cx="12874834" cy="7971413"/>
          </a:xfrm>
          <a:prstGeom prst="rect">
            <a:avLst/>
          </a:prstGeom>
        </p:spPr>
        <p:txBody>
          <a:bodyPr wrap="square" lIns="91440" tIns="45720" rIns="91440" bIns="45720" anchor="t">
            <a:spAutoFit/>
          </a:bodyPr>
          <a:lstStyle/>
          <a:p>
            <a:pPr algn="just"/>
            <a:r>
              <a:rPr lang="en-US" sz="3200" dirty="0">
                <a:solidFill>
                  <a:srgbClr val="0D0D0D"/>
                </a:solidFill>
                <a:ea typeface="+mn-lt"/>
                <a:cs typeface="+mn-lt"/>
              </a:rPr>
              <a:t>In recent years, Generative Adversarial Networks (GANs) have emerged as a powerful tool for generating realistic images across various domains. Leveraging the principles of adversarial training, GANs have demonstrated remarkable capabilities in synthesizing high-quality visual content, ranging from photorealistic landscapes to lifelike portraits. Inspired by the rich tapestry of the Naruto universe, researchers and enthusiasts alike have embarked on a quest to harness the potential of GANs for the purpose of generating compelling images of Naruto characters.</a:t>
            </a:r>
            <a:endParaRPr lang="en-US"/>
          </a:p>
          <a:p>
            <a:pPr algn="just"/>
            <a:endParaRPr lang="en-US" sz="3200" dirty="0">
              <a:solidFill>
                <a:srgbClr val="0D0D0D"/>
              </a:solidFill>
              <a:ea typeface="Calibri"/>
              <a:cs typeface="Calibri"/>
            </a:endParaRPr>
          </a:p>
          <a:p>
            <a:r>
              <a:rPr lang="en-US" sz="3200" dirty="0">
                <a:solidFill>
                  <a:srgbClr val="0D0D0D"/>
                </a:solidFill>
                <a:ea typeface="+mn-lt"/>
                <a:cs typeface="+mn-lt"/>
              </a:rPr>
              <a:t>This endeavor is not without its challenges. The distinctive art style of Naruto, characterized by dynamic action sequences, intricate character designs, and expressive facial features, poses unique hurdles for image generation algorithms. Capturing the essence of these characters requires a delicate balance of artistic fidelity and computational prowess. Moreover, ensuring diversity and variability in the generated images is essential for capturing the breadth and depth of the Naruto universe.</a:t>
            </a:r>
            <a:endParaRPr lang="en-US" sz="3200">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3775036" y="1227648"/>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678341" y="539746"/>
            <a:ext cx="7897178" cy="928331"/>
          </a:xfrm>
          <a:prstGeom prst="rect">
            <a:avLst/>
          </a:prstGeom>
        </p:spPr>
        <p:txBody>
          <a:bodyPr lIns="0" tIns="0" rIns="0" bIns="0" rtlCol="0" anchor="t">
            <a:spAutoFit/>
          </a:bodyPr>
          <a:lstStyle/>
          <a:p>
            <a:pPr algn="l">
              <a:lnSpc>
                <a:spcPts val="7650"/>
              </a:lnSpc>
            </a:pPr>
            <a:r>
              <a:rPr lang="en-US" sz="6375" spc="-15" dirty="0">
                <a:solidFill>
                  <a:srgbClr val="000000"/>
                </a:solidFill>
                <a:latin typeface="Trebuchet MS Bold"/>
              </a:rPr>
              <a:t>PROJECT GOALS</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6</a:t>
            </a:r>
          </a:p>
        </p:txBody>
      </p:sp>
      <p:sp>
        <p:nvSpPr>
          <p:cNvPr id="32" name="TextBox 32"/>
          <p:cNvSpPr txBox="1"/>
          <p:nvPr/>
        </p:nvSpPr>
        <p:spPr>
          <a:xfrm>
            <a:off x="674572" y="1713423"/>
            <a:ext cx="13074633" cy="8597225"/>
          </a:xfrm>
          <a:prstGeom prst="rect">
            <a:avLst/>
          </a:prstGeom>
        </p:spPr>
        <p:txBody>
          <a:bodyPr wrap="square" lIns="0" tIns="0" rIns="0" bIns="0" rtlCol="0" anchor="t">
            <a:spAutoFit/>
          </a:bodyPr>
          <a:lstStyle/>
          <a:p>
            <a:pPr algn="just">
              <a:buFont typeface="Arial"/>
              <a:buChar char="•"/>
            </a:pPr>
            <a:r>
              <a:rPr lang="en-US" sz="2800" b="1" dirty="0">
                <a:solidFill>
                  <a:srgbClr val="000000"/>
                </a:solidFill>
                <a:ea typeface="+mn-lt"/>
                <a:cs typeface="+mn-lt"/>
              </a:rPr>
              <a:t>High-Quality Image Synthesis</a:t>
            </a:r>
            <a:r>
              <a:rPr lang="en-US" sz="2800" dirty="0">
                <a:solidFill>
                  <a:srgbClr val="0D0D0D"/>
                </a:solidFill>
                <a:ea typeface="+mn-lt"/>
                <a:cs typeface="+mn-lt"/>
              </a:rPr>
              <a:t>: Develop a GAN-based model capable of generating high-resolution, photorealistic images of Naruto characters with fine details and accurate representations of character features, clothing, and backgrounds.</a:t>
            </a:r>
            <a:endParaRPr lang="en-US" sz="2800" dirty="0">
              <a:solidFill>
                <a:srgbClr val="000000"/>
              </a:solidFill>
              <a:latin typeface="Calibri"/>
              <a:ea typeface="Calibri"/>
              <a:cs typeface="Calibri"/>
            </a:endParaRPr>
          </a:p>
          <a:p>
            <a:pPr algn="just">
              <a:buFont typeface="Arial"/>
              <a:buChar char="•"/>
            </a:pPr>
            <a:endParaRPr lang="en-US" sz="2800" dirty="0">
              <a:solidFill>
                <a:srgbClr val="0D0D0D"/>
              </a:solidFill>
              <a:ea typeface="+mn-lt"/>
              <a:cs typeface="+mn-lt"/>
            </a:endParaRPr>
          </a:p>
          <a:p>
            <a:pPr algn="just">
              <a:buFont typeface="Arial"/>
              <a:buChar char="•"/>
            </a:pPr>
            <a:r>
              <a:rPr lang="en-US" sz="2800" b="1" dirty="0">
                <a:solidFill>
                  <a:srgbClr val="000000"/>
                </a:solidFill>
                <a:ea typeface="+mn-lt"/>
                <a:cs typeface="+mn-lt"/>
              </a:rPr>
              <a:t>Character Likeness Preservation</a:t>
            </a:r>
            <a:r>
              <a:rPr lang="en-US" sz="2800" dirty="0">
                <a:solidFill>
                  <a:srgbClr val="0D0D0D"/>
                </a:solidFill>
                <a:ea typeface="+mn-lt"/>
                <a:cs typeface="+mn-lt"/>
              </a:rPr>
              <a:t>: Ensure that the generated images maintain the distinct characteristics and likeness of Naruto characters, including facial expressions, hairstyles, accessories, and unique visual traits that define each character.</a:t>
            </a:r>
            <a:endParaRPr lang="en-US" sz="2800">
              <a:ea typeface="Calibri"/>
              <a:cs typeface="Calibri"/>
            </a:endParaRPr>
          </a:p>
          <a:p>
            <a:pPr algn="just">
              <a:buFont typeface="Arial"/>
              <a:buChar char="•"/>
            </a:pPr>
            <a:endParaRPr lang="en-US" sz="2800" dirty="0">
              <a:solidFill>
                <a:srgbClr val="0D0D0D"/>
              </a:solidFill>
              <a:ea typeface="+mn-lt"/>
              <a:cs typeface="+mn-lt"/>
            </a:endParaRPr>
          </a:p>
          <a:p>
            <a:pPr algn="just">
              <a:buFont typeface="Arial"/>
              <a:buChar char="•"/>
            </a:pPr>
            <a:r>
              <a:rPr lang="en-US" sz="2800" b="1" dirty="0">
                <a:solidFill>
                  <a:srgbClr val="000000"/>
                </a:solidFill>
                <a:ea typeface="+mn-lt"/>
                <a:cs typeface="+mn-lt"/>
              </a:rPr>
              <a:t>Style Consistency</a:t>
            </a:r>
            <a:r>
              <a:rPr lang="en-US" sz="2800" dirty="0">
                <a:solidFill>
                  <a:srgbClr val="0D0D0D"/>
                </a:solidFill>
                <a:ea typeface="+mn-lt"/>
                <a:cs typeface="+mn-lt"/>
              </a:rPr>
              <a:t>: Achieve consistency in artistic style across the generated images, reflecting the aesthetic principles of the Naruto series while allowing for variations in poses, action sequences, and emotional expressions.</a:t>
            </a:r>
            <a:endParaRPr lang="en-US" sz="2800">
              <a:ea typeface="Calibri"/>
              <a:cs typeface="Calibri"/>
            </a:endParaRPr>
          </a:p>
          <a:p>
            <a:pPr algn="just">
              <a:buFont typeface="Arial"/>
              <a:buChar char="•"/>
            </a:pPr>
            <a:endParaRPr lang="en-US" sz="2800" dirty="0">
              <a:solidFill>
                <a:srgbClr val="0D0D0D"/>
              </a:solidFill>
              <a:ea typeface="+mn-lt"/>
              <a:cs typeface="+mn-lt"/>
            </a:endParaRPr>
          </a:p>
          <a:p>
            <a:pPr algn="just">
              <a:buFont typeface="Arial"/>
              <a:buChar char="•"/>
            </a:pPr>
            <a:r>
              <a:rPr lang="en-US" sz="2800" b="1" dirty="0">
                <a:solidFill>
                  <a:srgbClr val="000000"/>
                </a:solidFill>
                <a:ea typeface="+mn-lt"/>
                <a:cs typeface="+mn-lt"/>
              </a:rPr>
              <a:t>Diversity and Variation</a:t>
            </a:r>
            <a:r>
              <a:rPr lang="en-US" sz="2800" dirty="0">
                <a:solidFill>
                  <a:srgbClr val="0D0D0D"/>
                </a:solidFill>
                <a:ea typeface="+mn-lt"/>
                <a:cs typeface="+mn-lt"/>
              </a:rPr>
              <a:t>: Foster diversity and variability in the generated images to capture the breadth of the Naruto universe, encompassing a wide range of characters, settings, and visual motifs from the series.</a:t>
            </a:r>
            <a:endParaRPr lang="en-US" sz="2800">
              <a:ea typeface="Calibri"/>
              <a:cs typeface="Calibri"/>
            </a:endParaRPr>
          </a:p>
          <a:p>
            <a:pPr algn="just">
              <a:buFont typeface="Arial"/>
              <a:buChar char="•"/>
            </a:pPr>
            <a:endParaRPr lang="en-US" sz="2800" dirty="0">
              <a:solidFill>
                <a:srgbClr val="0D0D0D"/>
              </a:solidFill>
              <a:ea typeface="+mn-lt"/>
              <a:cs typeface="+mn-lt"/>
            </a:endParaRPr>
          </a:p>
          <a:p>
            <a:pPr algn="just">
              <a:buFont typeface="Arial"/>
              <a:buChar char="•"/>
            </a:pPr>
            <a:r>
              <a:rPr lang="en-US" sz="2800" b="1" dirty="0">
                <a:solidFill>
                  <a:srgbClr val="000000"/>
                </a:solidFill>
                <a:ea typeface="+mn-lt"/>
                <a:cs typeface="+mn-lt"/>
              </a:rPr>
              <a:t>Controllable Generation</a:t>
            </a:r>
            <a:r>
              <a:rPr lang="en-US" sz="2800" dirty="0">
                <a:solidFill>
                  <a:srgbClr val="0D0D0D"/>
                </a:solidFill>
                <a:ea typeface="+mn-lt"/>
                <a:cs typeface="+mn-lt"/>
              </a:rPr>
              <a:t>: Implement mechanisms for controlling and manipulating the generation process, enabling users to specify desired character attributes, poses, emotions, and artistic styles to customize the output according to their preferences.</a:t>
            </a:r>
            <a:endParaRPr lang="en-US" sz="2800">
              <a:ea typeface="Calibri"/>
              <a:cs typeface="Calibri"/>
            </a:endParaRPr>
          </a:p>
          <a:p>
            <a:pPr marL="488315" lvl="1" indent="-243840" algn="just">
              <a:lnSpc>
                <a:spcPts val="3240"/>
              </a:lnSpc>
              <a:buFont typeface="Arial"/>
              <a:buChar char="•"/>
            </a:pPr>
            <a:endParaRPr lang="en-US" sz="2800" dirty="0">
              <a:solidFill>
                <a:srgbClr val="000000"/>
              </a:solidFill>
              <a:latin typeface="Calibri"/>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644688" y="8872538"/>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644688" y="9672638"/>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3601700" y="4800600"/>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3753471" y="1464873"/>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605435" y="744746"/>
            <a:ext cx="8695121" cy="949619"/>
          </a:xfrm>
          <a:prstGeom prst="rect">
            <a:avLst/>
          </a:prstGeom>
        </p:spPr>
        <p:txBody>
          <a:bodyPr wrap="square" lIns="0" tIns="0" rIns="0" bIns="0" rtlCol="0" anchor="t">
            <a:spAutoFit/>
          </a:bodyPr>
          <a:lstStyle/>
          <a:p>
            <a:pPr>
              <a:lnSpc>
                <a:spcPts val="7650"/>
              </a:lnSpc>
            </a:pPr>
            <a:r>
              <a:rPr lang="en-US" sz="6350" spc="-15" dirty="0">
                <a:solidFill>
                  <a:srgbClr val="000000"/>
                </a:solidFill>
                <a:latin typeface="Trebuchet MS Bold"/>
              </a:rPr>
              <a:t>DATA PREPROCESSING</a:t>
            </a:r>
            <a:endParaRPr lang="en-US" sz="6350" dirty="0">
              <a:ea typeface="Calibri"/>
              <a:cs typeface="Calibri"/>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8</a:t>
            </a:r>
          </a:p>
        </p:txBody>
      </p:sp>
      <p:sp>
        <p:nvSpPr>
          <p:cNvPr id="32" name="TextBox 32"/>
          <p:cNvSpPr txBox="1"/>
          <p:nvPr/>
        </p:nvSpPr>
        <p:spPr>
          <a:xfrm>
            <a:off x="604814" y="1973631"/>
            <a:ext cx="13381118" cy="8032968"/>
          </a:xfrm>
          <a:prstGeom prst="rect">
            <a:avLst/>
          </a:prstGeom>
        </p:spPr>
        <p:txBody>
          <a:bodyPr wrap="square" lIns="0" tIns="0" rIns="0" bIns="0" rtlCol="0" anchor="t">
            <a:spAutoFit/>
          </a:bodyPr>
          <a:lstStyle/>
          <a:p>
            <a:pPr algn="just"/>
            <a:r>
              <a:rPr lang="en-US" sz="2800" dirty="0">
                <a:ea typeface="+mn-lt"/>
                <a:cs typeface="+mn-lt"/>
              </a:rPr>
              <a:t>Data preprocessing for Naruto characters image generation using GANs involves several steps to ensure that the input images are properly formatted and standardized for training the model. Here's an outline of the preprocessing steps:</a:t>
            </a:r>
            <a:endParaRPr lang="en-US" sz="2800" dirty="0">
              <a:ea typeface="Calibri"/>
              <a:cs typeface="Calibri"/>
            </a:endParaRPr>
          </a:p>
          <a:p>
            <a:pPr algn="just"/>
            <a:endParaRPr lang="en-US" sz="2800" dirty="0">
              <a:ea typeface="+mn-lt"/>
              <a:cs typeface="+mn-lt"/>
            </a:endParaRPr>
          </a:p>
          <a:p>
            <a:pPr algn="just"/>
            <a:r>
              <a:rPr lang="en-US" sz="2800" b="1" dirty="0">
                <a:ea typeface="+mn-lt"/>
                <a:cs typeface="+mn-lt"/>
              </a:rPr>
              <a:t>Data Collection</a:t>
            </a:r>
            <a:r>
              <a:rPr lang="en-US" sz="2800" dirty="0">
                <a:ea typeface="+mn-lt"/>
                <a:cs typeface="+mn-lt"/>
              </a:rPr>
              <a:t>: Gather a diverse collection of high-quality images featuring Naruto characters from various sources, including official artwork, manga panels, anime screenshots, fan art, and related merchandise. </a:t>
            </a:r>
          </a:p>
          <a:p>
            <a:pPr algn="just"/>
            <a:r>
              <a:rPr lang="en-US" sz="2800" b="1" dirty="0">
                <a:ea typeface="+mn-lt"/>
                <a:cs typeface="+mn-lt"/>
              </a:rPr>
              <a:t>Image Cleaning and Quality Assurance</a:t>
            </a:r>
            <a:r>
              <a:rPr lang="en-US" sz="2800" dirty="0">
                <a:ea typeface="+mn-lt"/>
                <a:cs typeface="+mn-lt"/>
              </a:rPr>
              <a:t>: Perform data cleaning and quality assurance to remove any low-resolution, blurry images that may negatively impact the training process. </a:t>
            </a:r>
            <a:endParaRPr lang="en-US" sz="2800" dirty="0">
              <a:ea typeface="Calibri"/>
              <a:cs typeface="Calibri"/>
            </a:endParaRPr>
          </a:p>
          <a:p>
            <a:pPr algn="just"/>
            <a:r>
              <a:rPr lang="en-US" sz="2800" b="1" dirty="0">
                <a:ea typeface="+mn-lt"/>
                <a:cs typeface="+mn-lt"/>
              </a:rPr>
              <a:t>Image Cropping and Resizing</a:t>
            </a:r>
            <a:r>
              <a:rPr lang="en-US" sz="2800" dirty="0">
                <a:ea typeface="+mn-lt"/>
                <a:cs typeface="+mn-lt"/>
              </a:rPr>
              <a:t>: Standardize the size and aspect ratio of the input images by cropping and resizing them to a uniform resolution suitable for training the GAN model. </a:t>
            </a:r>
            <a:endParaRPr lang="en-US" sz="2800" dirty="0">
              <a:ea typeface="Calibri"/>
              <a:cs typeface="Calibri"/>
            </a:endParaRPr>
          </a:p>
          <a:p>
            <a:pPr algn="just"/>
            <a:r>
              <a:rPr lang="en-US" sz="2800" b="1" dirty="0">
                <a:solidFill>
                  <a:srgbClr val="0D0D0D"/>
                </a:solidFill>
                <a:ea typeface="+mn-lt"/>
                <a:cs typeface="+mn-lt"/>
              </a:rPr>
              <a:t>Normalization and </a:t>
            </a:r>
            <a:r>
              <a:rPr lang="en-US" sz="2800" b="1" err="1">
                <a:solidFill>
                  <a:srgbClr val="0D0D0D"/>
                </a:solidFill>
                <a:ea typeface="+mn-lt"/>
                <a:cs typeface="+mn-lt"/>
              </a:rPr>
              <a:t>Standardization</a:t>
            </a:r>
            <a:r>
              <a:rPr lang="en-US" sz="2800" err="1">
                <a:solidFill>
                  <a:srgbClr val="0D0D0D"/>
                </a:solidFill>
                <a:ea typeface="+mn-lt"/>
                <a:cs typeface="+mn-lt"/>
              </a:rPr>
              <a:t>:Standardize</a:t>
            </a:r>
            <a:r>
              <a:rPr lang="en-US" sz="2800" dirty="0">
                <a:solidFill>
                  <a:srgbClr val="0D0D0D"/>
                </a:solidFill>
                <a:ea typeface="+mn-lt"/>
                <a:cs typeface="+mn-lt"/>
              </a:rPr>
              <a:t> the size and aspect ratio of the images in the dataset by resizing and cropping them to a uniform </a:t>
            </a:r>
            <a:r>
              <a:rPr lang="en-US" sz="2800" err="1">
                <a:solidFill>
                  <a:srgbClr val="0D0D0D"/>
                </a:solidFill>
                <a:ea typeface="+mn-lt"/>
                <a:cs typeface="+mn-lt"/>
              </a:rPr>
              <a:t>resolution.Normalize</a:t>
            </a:r>
            <a:r>
              <a:rPr lang="en-US" sz="2800" dirty="0">
                <a:solidFill>
                  <a:srgbClr val="0D0D0D"/>
                </a:solidFill>
                <a:ea typeface="+mn-lt"/>
                <a:cs typeface="+mn-lt"/>
              </a:rPr>
              <a:t> the pixel values of the images to a standardized scale to ensure consistency across the dataset. Typically, this involves scaling the pixel values to the range [-1, 1] or [0, 1] by dividing the original pixel values by 255 (for images with 8-bit depth) </a:t>
            </a:r>
            <a:endParaRPr lang="en-US" sz="2800" dirty="0">
              <a:ea typeface="Calibri"/>
              <a:cs typeface="Calibri"/>
            </a:endParaRPr>
          </a:p>
          <a:p>
            <a:pPr algn="just"/>
            <a:br>
              <a:rPr lang="en-US" dirty="0"/>
            </a:br>
            <a:endParaRPr lang="en-US" sz="2800" dirty="0">
              <a:ea typeface="Calibri"/>
              <a:cs typeface="Calibri"/>
            </a:endParaRPr>
          </a:p>
          <a:p>
            <a:pPr algn="just"/>
            <a:endParaRPr lang="en-US" sz="28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200989"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id="23" name="Group 23"/>
          <p:cNvGrpSpPr/>
          <p:nvPr/>
        </p:nvGrpSpPr>
        <p:grpSpPr>
          <a:xfrm>
            <a:off x="15345854" y="8518315"/>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3925999" y="1033552"/>
            <a:ext cx="471488" cy="485775"/>
            <a:chOff x="5003316" y="-2530415"/>
            <a:chExt cx="628650" cy="647700"/>
          </a:xfrm>
        </p:grpSpPr>
        <p:sp>
          <p:nvSpPr>
            <p:cNvPr id="26" name="Freeform 26"/>
            <p:cNvSpPr/>
            <p:nvPr/>
          </p:nvSpPr>
          <p:spPr>
            <a:xfrm>
              <a:off x="5003316" y="-2530415"/>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5345853" y="9426245"/>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30" name="TextBox 30"/>
          <p:cNvSpPr txBox="1"/>
          <p:nvPr/>
        </p:nvSpPr>
        <p:spPr>
          <a:xfrm>
            <a:off x="578454" y="337060"/>
            <a:ext cx="14646593" cy="928331"/>
          </a:xfrm>
          <a:prstGeom prst="rect">
            <a:avLst/>
          </a:prstGeom>
        </p:spPr>
        <p:txBody>
          <a:bodyPr lIns="0" tIns="0" rIns="0" bIns="0" rtlCol="0" anchor="t">
            <a:spAutoFit/>
          </a:bodyPr>
          <a:lstStyle/>
          <a:p>
            <a:pPr algn="l">
              <a:lnSpc>
                <a:spcPts val="7650"/>
              </a:lnSpc>
            </a:pPr>
            <a:r>
              <a:rPr lang="en-US" sz="6375" dirty="0">
                <a:solidFill>
                  <a:srgbClr val="000000"/>
                </a:solidFill>
                <a:latin typeface="Trebuchet MS Bold"/>
              </a:rPr>
              <a:t>TRAINING PROCESS</a:t>
            </a:r>
          </a:p>
        </p:txBody>
      </p:sp>
      <p:sp>
        <p:nvSpPr>
          <p:cNvPr id="31" name="TextBox 31"/>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37">
                <a:solidFill>
                  <a:srgbClr val="2D936B"/>
                </a:solidFill>
                <a:latin typeface="Trebuchet MS"/>
              </a:rPr>
              <a:t>11</a:t>
            </a:r>
          </a:p>
        </p:txBody>
      </p:sp>
      <p:sp>
        <p:nvSpPr>
          <p:cNvPr id="32" name="TextBox 32"/>
          <p:cNvSpPr txBox="1"/>
          <p:nvPr/>
        </p:nvSpPr>
        <p:spPr>
          <a:xfrm>
            <a:off x="579602" y="1506674"/>
            <a:ext cx="14639833" cy="9007571"/>
          </a:xfrm>
          <a:prstGeom prst="rect">
            <a:avLst/>
          </a:prstGeom>
        </p:spPr>
        <p:txBody>
          <a:bodyPr wrap="square" lIns="0" tIns="0" rIns="0" bIns="0" rtlCol="0" anchor="t">
            <a:spAutoFit/>
          </a:bodyPr>
          <a:lstStyle/>
          <a:p>
            <a:pPr algn="just">
              <a:lnSpc>
                <a:spcPts val="3600"/>
              </a:lnSpc>
            </a:pPr>
            <a:r>
              <a:rPr lang="en-US" sz="2400" dirty="0">
                <a:solidFill>
                  <a:srgbClr val="0D0D0D"/>
                </a:solidFill>
                <a:ea typeface="+mn-lt"/>
                <a:cs typeface="+mn-lt"/>
              </a:rPr>
              <a:t>The training process for generating Naruto characters' images using GANs (Generative Adversarial Networks):</a:t>
            </a:r>
            <a:endParaRPr lang="en-US"/>
          </a:p>
          <a:p>
            <a:pPr algn="just">
              <a:lnSpc>
                <a:spcPts val="3600"/>
              </a:lnSpc>
            </a:pPr>
            <a:endParaRPr lang="en-US" sz="2400" dirty="0">
              <a:solidFill>
                <a:srgbClr val="0D0D0D"/>
              </a:solidFill>
              <a:ea typeface="+mn-lt"/>
              <a:cs typeface="+mn-lt"/>
            </a:endParaRPr>
          </a:p>
          <a:p>
            <a:pPr algn="just"/>
            <a:r>
              <a:rPr lang="en-US" sz="2400" b="1" dirty="0">
                <a:solidFill>
                  <a:srgbClr val="0D0D0D"/>
                </a:solidFill>
                <a:ea typeface="+mn-lt"/>
                <a:cs typeface="+mn-lt"/>
              </a:rPr>
              <a:t>Data Collection</a:t>
            </a:r>
            <a:r>
              <a:rPr lang="en-US" sz="2400" dirty="0">
                <a:solidFill>
                  <a:srgbClr val="0D0D0D"/>
                </a:solidFill>
                <a:ea typeface="+mn-lt"/>
                <a:cs typeface="+mn-lt"/>
              </a:rPr>
              <a:t>: Gather a dataset of Naruto character images. This dataset should contain a variety of characters in different poses, expressions, and backgrounds.</a:t>
            </a:r>
            <a:endParaRPr lang="en-US" sz="2400" dirty="0">
              <a:ea typeface="Calibri"/>
              <a:cs typeface="Calibri"/>
            </a:endParaRPr>
          </a:p>
          <a:p>
            <a:pPr algn="just"/>
            <a:r>
              <a:rPr lang="en-US" sz="2400" b="1" dirty="0">
                <a:solidFill>
                  <a:srgbClr val="0D0D0D"/>
                </a:solidFill>
                <a:ea typeface="+mn-lt"/>
                <a:cs typeface="+mn-lt"/>
              </a:rPr>
              <a:t>Preprocessing</a:t>
            </a:r>
            <a:r>
              <a:rPr lang="en-US" sz="2400" dirty="0">
                <a:solidFill>
                  <a:srgbClr val="0D0D0D"/>
                </a:solidFill>
                <a:ea typeface="+mn-lt"/>
                <a:cs typeface="+mn-lt"/>
              </a:rPr>
              <a:t>: Resize and normalize the images to a standard size. This step helps in reducing computational complexity and ensures consistency in the input data.</a:t>
            </a:r>
            <a:endParaRPr lang="en-US" sz="2400" dirty="0">
              <a:ea typeface="Calibri"/>
              <a:cs typeface="Calibri"/>
            </a:endParaRPr>
          </a:p>
          <a:p>
            <a:pPr algn="just"/>
            <a:r>
              <a:rPr lang="en-US" sz="2400" b="1" dirty="0">
                <a:solidFill>
                  <a:srgbClr val="0D0D0D"/>
                </a:solidFill>
                <a:ea typeface="+mn-lt"/>
                <a:cs typeface="+mn-lt"/>
              </a:rPr>
              <a:t>Architecture Selection</a:t>
            </a:r>
            <a:r>
              <a:rPr lang="en-US" sz="2400" dirty="0">
                <a:solidFill>
                  <a:srgbClr val="0D0D0D"/>
                </a:solidFill>
                <a:ea typeface="+mn-lt"/>
                <a:cs typeface="+mn-lt"/>
              </a:rPr>
              <a:t>: Choose a GAN architecture suitable for image generation tasks. Common choices include DCGAN (Deep Convolutional GAN) or StyleGAN.</a:t>
            </a:r>
            <a:endParaRPr lang="en-US" sz="2400" dirty="0">
              <a:ea typeface="Calibri"/>
              <a:cs typeface="Calibri"/>
            </a:endParaRPr>
          </a:p>
          <a:p>
            <a:pPr algn="just"/>
            <a:r>
              <a:rPr lang="en-US" sz="2400" b="1" dirty="0">
                <a:solidFill>
                  <a:srgbClr val="0D0D0D"/>
                </a:solidFill>
                <a:ea typeface="+mn-lt"/>
                <a:cs typeface="+mn-lt"/>
              </a:rPr>
              <a:t>Generator Training</a:t>
            </a:r>
            <a:r>
              <a:rPr lang="en-US" sz="2400" dirty="0">
                <a:solidFill>
                  <a:srgbClr val="0D0D0D"/>
                </a:solidFill>
                <a:ea typeface="+mn-lt"/>
                <a:cs typeface="+mn-lt"/>
              </a:rPr>
              <a:t>: The generator network takes random noise as input and tries to generate images that resemble the input data (Naruto character images). During training, it learns to generate increasingly realistic images.</a:t>
            </a:r>
            <a:endParaRPr lang="en-US" sz="2400" dirty="0">
              <a:ea typeface="Calibri"/>
              <a:cs typeface="Calibri"/>
            </a:endParaRPr>
          </a:p>
          <a:p>
            <a:pPr algn="just"/>
            <a:r>
              <a:rPr lang="en-US" sz="2400" b="1" dirty="0">
                <a:solidFill>
                  <a:srgbClr val="0D0D0D"/>
                </a:solidFill>
                <a:ea typeface="+mn-lt"/>
                <a:cs typeface="+mn-lt"/>
              </a:rPr>
              <a:t>Discriminator Training</a:t>
            </a:r>
            <a:r>
              <a:rPr lang="en-US" sz="2400" dirty="0">
                <a:solidFill>
                  <a:srgbClr val="0D0D0D"/>
                </a:solidFill>
                <a:ea typeface="+mn-lt"/>
                <a:cs typeface="+mn-lt"/>
              </a:rPr>
              <a:t>: The discriminator network tries to distinguish between real Naruto character images from the dataset and fake images generated by the generator. It learns to improve its ability to differentiate between real and fake images.</a:t>
            </a:r>
            <a:endParaRPr lang="en-US" sz="2400" dirty="0">
              <a:ea typeface="Calibri"/>
              <a:cs typeface="Calibri"/>
            </a:endParaRPr>
          </a:p>
          <a:p>
            <a:pPr algn="just"/>
            <a:r>
              <a:rPr lang="en-US" sz="2400" b="1" dirty="0">
                <a:solidFill>
                  <a:srgbClr val="0D0D0D"/>
                </a:solidFill>
                <a:ea typeface="+mn-lt"/>
                <a:cs typeface="+mn-lt"/>
              </a:rPr>
              <a:t>Adversarial Training</a:t>
            </a:r>
            <a:r>
              <a:rPr lang="en-US" sz="2400" dirty="0">
                <a:solidFill>
                  <a:srgbClr val="0D0D0D"/>
                </a:solidFill>
                <a:ea typeface="+mn-lt"/>
                <a:cs typeface="+mn-lt"/>
              </a:rPr>
              <a:t>: The generator and discriminator networks are trained simultaneously in an adversarial manner. The generator aims to fool the discriminator by generating realistic images, while the discriminator aims to become better at distinguishing real from fake images.</a:t>
            </a:r>
            <a:endParaRPr lang="en-US" sz="2400" dirty="0">
              <a:ea typeface="Calibri"/>
              <a:cs typeface="Calibri"/>
            </a:endParaRPr>
          </a:p>
          <a:p>
            <a:pPr algn="just"/>
            <a:r>
              <a:rPr lang="en-US" sz="2400" b="1" dirty="0">
                <a:solidFill>
                  <a:srgbClr val="0D0D0D"/>
                </a:solidFill>
                <a:ea typeface="+mn-lt"/>
                <a:cs typeface="+mn-lt"/>
              </a:rPr>
              <a:t>Evaluation</a:t>
            </a:r>
            <a:r>
              <a:rPr lang="en-US" sz="2400" dirty="0">
                <a:solidFill>
                  <a:srgbClr val="0D0D0D"/>
                </a:solidFill>
                <a:ea typeface="+mn-lt"/>
                <a:cs typeface="+mn-lt"/>
              </a:rPr>
              <a:t>: Periodically evaluate the quality of generated images using metrics such as Inception Score or Fréchet Inception Distance (FID). This helps in assessing the progress of the training process and determining when to stop training.</a:t>
            </a:r>
            <a:endParaRPr lang="en-US" sz="2400" dirty="0">
              <a:ea typeface="Calibri"/>
              <a:cs typeface="Calibri"/>
            </a:endParaRPr>
          </a:p>
          <a:p>
            <a:pPr algn="just"/>
            <a:r>
              <a:rPr lang="en-US" sz="2400" b="1" dirty="0">
                <a:solidFill>
                  <a:srgbClr val="0D0D0D"/>
                </a:solidFill>
                <a:ea typeface="+mn-lt"/>
                <a:cs typeface="+mn-lt"/>
              </a:rPr>
              <a:t>Generation</a:t>
            </a:r>
            <a:r>
              <a:rPr lang="en-US" sz="2400" dirty="0">
                <a:solidFill>
                  <a:srgbClr val="0D0D0D"/>
                </a:solidFill>
                <a:ea typeface="+mn-lt"/>
                <a:cs typeface="+mn-lt"/>
              </a:rPr>
              <a:t>: Once the GAN model is trained and evaluated, it can be used to generate new Naruto character images by sampling random noise and passing it through the trained generator network.</a:t>
            </a:r>
            <a:endParaRPr lang="en-US" sz="2400" dirty="0">
              <a:ea typeface="Calibri"/>
              <a:cs typeface="Calibri"/>
            </a:endParaRPr>
          </a:p>
          <a:p>
            <a:pPr algn="just">
              <a:lnSpc>
                <a:spcPts val="3600"/>
              </a:lnSpc>
            </a:pPr>
            <a:endParaRPr lang="en-US" sz="1200" dirty="0">
              <a:solidFill>
                <a:srgbClr val="0D0D0D"/>
              </a:solidFill>
              <a:ea typeface="+mn-lt"/>
              <a:cs typeface="+mn-lt"/>
            </a:endParaRPr>
          </a:p>
          <a:p>
            <a:pPr algn="just">
              <a:lnSpc>
                <a:spcPts val="3600"/>
              </a:lnSpc>
            </a:pPr>
            <a:endParaRPr lang="en-US" sz="1200" dirty="0">
              <a:solidFill>
                <a:srgbClr val="0D0D0D"/>
              </a:solidFill>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742004" y="8884937"/>
            <a:ext cx="815196" cy="836762"/>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637677" y="861024"/>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742003" y="9814433"/>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37">
                <a:solidFill>
                  <a:srgbClr val="2D936B"/>
                </a:solidFill>
                <a:latin typeface="Trebuchet MS"/>
              </a:rPr>
              <a:t>13</a:t>
            </a:r>
          </a:p>
        </p:txBody>
      </p:sp>
      <p:sp>
        <p:nvSpPr>
          <p:cNvPr id="30" name="TextBox 30"/>
          <p:cNvSpPr txBox="1"/>
          <p:nvPr/>
        </p:nvSpPr>
        <p:spPr>
          <a:xfrm>
            <a:off x="582283" y="230688"/>
            <a:ext cx="6595828" cy="1102866"/>
          </a:xfrm>
          <a:prstGeom prst="rect">
            <a:avLst/>
          </a:prstGeom>
        </p:spPr>
        <p:txBody>
          <a:bodyPr wrap="square" lIns="0" tIns="0" rIns="0" bIns="0" rtlCol="0" anchor="t">
            <a:spAutoFit/>
          </a:bodyPr>
          <a:lstStyle/>
          <a:p>
            <a:pPr>
              <a:lnSpc>
                <a:spcPts val="8640"/>
              </a:lnSpc>
            </a:pPr>
            <a:r>
              <a:rPr lang="en-US" sz="7200" spc="-15" dirty="0">
                <a:solidFill>
                  <a:srgbClr val="000000"/>
                </a:solidFill>
                <a:latin typeface="Trebuchet MS Bold"/>
              </a:rPr>
              <a:t>FUTURE WORK</a:t>
            </a:r>
          </a:p>
        </p:txBody>
      </p:sp>
      <p:sp>
        <p:nvSpPr>
          <p:cNvPr id="32" name="Rectangle 31"/>
          <p:cNvSpPr/>
          <p:nvPr/>
        </p:nvSpPr>
        <p:spPr>
          <a:xfrm>
            <a:off x="576820" y="1336438"/>
            <a:ext cx="14061055" cy="10556736"/>
          </a:xfrm>
          <a:prstGeom prst="rect">
            <a:avLst/>
          </a:prstGeom>
        </p:spPr>
        <p:txBody>
          <a:bodyPr wrap="square" lIns="91440" tIns="45720" rIns="91440" bIns="45720" anchor="t">
            <a:spAutoFit/>
          </a:bodyPr>
          <a:lstStyle/>
          <a:p>
            <a:pPr algn="just"/>
            <a:r>
              <a:rPr lang="en-US" sz="2800" dirty="0">
                <a:ea typeface="Calibri"/>
                <a:cs typeface="Calibri"/>
              </a:rPr>
              <a:t>In</a:t>
            </a:r>
            <a:r>
              <a:rPr lang="en-US" sz="2800" dirty="0">
                <a:ea typeface="+mn-lt"/>
                <a:cs typeface="+mn-lt"/>
              </a:rPr>
              <a:t> the future, advancements in image generation using Generative Adversarial Networks (GANs) for Naruto characters could focus on several areas to further improve the quality, diversity, and usability of generated images:</a:t>
            </a:r>
            <a:endParaRPr lang="en-US" sz="2800" dirty="0">
              <a:ea typeface="Calibri"/>
              <a:cs typeface="Calibri"/>
            </a:endParaRPr>
          </a:p>
          <a:p>
            <a:pPr algn="just"/>
            <a:endParaRPr lang="en-US" sz="2800" dirty="0">
              <a:ea typeface="+mn-lt"/>
              <a:cs typeface="+mn-lt"/>
            </a:endParaRPr>
          </a:p>
          <a:p>
            <a:pPr algn="just"/>
            <a:r>
              <a:rPr lang="en-US" sz="2800" b="1" dirty="0">
                <a:ea typeface="+mn-lt"/>
                <a:cs typeface="+mn-lt"/>
              </a:rPr>
              <a:t>Fine-Grained Control</a:t>
            </a:r>
            <a:r>
              <a:rPr lang="en-US" sz="2800" dirty="0">
                <a:ea typeface="+mn-lt"/>
                <a:cs typeface="+mn-lt"/>
              </a:rPr>
              <a:t>: Develop techniques for fine-grained control over the generated images, allowing users to specify attributes such as character pose, expression, clothing, and background. </a:t>
            </a:r>
            <a:endParaRPr lang="en-US" sz="2800" dirty="0">
              <a:ea typeface="Calibri"/>
              <a:cs typeface="Calibri"/>
            </a:endParaRPr>
          </a:p>
          <a:p>
            <a:pPr algn="just"/>
            <a:r>
              <a:rPr lang="en-US" sz="2800" b="1" dirty="0">
                <a:ea typeface="+mn-lt"/>
                <a:cs typeface="+mn-lt"/>
              </a:rPr>
              <a:t>Multi-Modal Generation</a:t>
            </a:r>
            <a:r>
              <a:rPr lang="en-US" sz="2800" dirty="0">
                <a:ea typeface="+mn-lt"/>
                <a:cs typeface="+mn-lt"/>
              </a:rPr>
              <a:t>: Explore methods for generating diverse sets of images for a given character or scene. This could involve training GANs with multiple modes of variation, allowing for the generation of images with different styles, art styles, or interpretations of the same character.</a:t>
            </a:r>
            <a:endParaRPr lang="en-US" dirty="0">
              <a:ea typeface="Calibri"/>
              <a:cs typeface="Calibri"/>
            </a:endParaRPr>
          </a:p>
          <a:p>
            <a:pPr algn="just"/>
            <a:r>
              <a:rPr lang="en-US" sz="2800" b="1" dirty="0">
                <a:ea typeface="+mn-lt"/>
                <a:cs typeface="+mn-lt"/>
              </a:rPr>
              <a:t>Interactive Generation Interfaces</a:t>
            </a:r>
            <a:r>
              <a:rPr lang="en-US" sz="2800" dirty="0">
                <a:ea typeface="+mn-lt"/>
                <a:cs typeface="+mn-lt"/>
              </a:rPr>
              <a:t>: Design interactive interfaces that allow users to manipulate generated images in real-time, such as adjusting character poses, expressions, or background settings. </a:t>
            </a:r>
          </a:p>
          <a:p>
            <a:pPr algn="just"/>
            <a:r>
              <a:rPr lang="en-US" sz="2800" b="1" dirty="0">
                <a:ea typeface="+mn-lt"/>
                <a:cs typeface="+mn-lt"/>
              </a:rPr>
              <a:t>Cross-Domain Translation</a:t>
            </a:r>
            <a:r>
              <a:rPr lang="en-US" sz="2800" dirty="0">
                <a:ea typeface="+mn-lt"/>
                <a:cs typeface="+mn-lt"/>
              </a:rPr>
              <a:t>: Investigate techniques for translating images between different artistic styles or mediums while preserving the characteristics of Naruto characters. </a:t>
            </a:r>
            <a:endParaRPr lang="en-US" sz="2800" dirty="0">
              <a:ea typeface="Calibri"/>
              <a:cs typeface="Calibri"/>
            </a:endParaRPr>
          </a:p>
          <a:p>
            <a:pPr algn="just"/>
            <a:r>
              <a:rPr lang="en-US" sz="2800" b="1" dirty="0">
                <a:ea typeface="+mn-lt"/>
                <a:cs typeface="+mn-lt"/>
              </a:rPr>
              <a:t>Semantic Understanding</a:t>
            </a:r>
            <a:r>
              <a:rPr lang="en-US" sz="2800" dirty="0">
                <a:ea typeface="+mn-lt"/>
                <a:cs typeface="+mn-lt"/>
              </a:rPr>
              <a:t>: Integrate semantic understanding of Naruto characters and their environments into the image generation process. This could involve leveraging techniques from natural language processing (NLP) to interpret textual descriptions of characters or scenes and generate corresponding images.</a:t>
            </a:r>
            <a:endParaRPr lang="en-US" dirty="0">
              <a:ea typeface="Calibri"/>
              <a:cs typeface="Calibri"/>
            </a:endParaRPr>
          </a:p>
          <a:p>
            <a:pPr algn="just"/>
            <a:endParaRPr lang="en-US" sz="2800" dirty="0">
              <a:ea typeface="Calibri"/>
              <a:cs typeface="Calibri"/>
            </a:endParaRPr>
          </a:p>
          <a:p>
            <a:pPr algn="just"/>
            <a:endParaRPr lang="en-US" sz="2800" dirty="0">
              <a:ea typeface="Calibri"/>
              <a:cs typeface="Calibri"/>
            </a:endParaRPr>
          </a:p>
          <a:p>
            <a:br>
              <a:rPr lang="en-US" dirty="0"/>
            </a:br>
            <a:endParaRPr lang="en-US" dirty="0"/>
          </a:p>
          <a:p>
            <a:endParaRPr lang="en-US" sz="2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1193</Words>
  <Application>Microsoft Office PowerPoint</Application>
  <PresentationFormat>Custom</PresentationFormat>
  <Paragraphs>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DINESH.K REGISTER NUMBER : 211521243048</dc:title>
  <dc:creator>srivatsan</dc:creator>
  <cp:lastModifiedBy>vickythala205@gmail.com</cp:lastModifiedBy>
  <cp:revision>280</cp:revision>
  <dcterms:created xsi:type="dcterms:W3CDTF">2006-08-16T00:00:00Z</dcterms:created>
  <dcterms:modified xsi:type="dcterms:W3CDTF">2024-04-02T17:14:39Z</dcterms:modified>
  <dc:identifier>DAGBJQ2Wk64</dc:identifier>
</cp:coreProperties>
</file>