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Klein Bold" charset="1" panose="02000503060000020004"/>
      <p:regular r:id="rId24"/>
    </p:embeddedFont>
    <p:embeddedFont>
      <p:font typeface="Cinzel Decorative Bold" charset="1" panose="00000800000000000000"/>
      <p:regular r:id="rId25"/>
    </p:embeddedFont>
    <p:embeddedFont>
      <p:font typeface="Montserrat Classic Bold" charset="1" panose="00000800000000000000"/>
      <p:regular r:id="rId26"/>
    </p:embeddedFont>
    <p:embeddedFont>
      <p:font typeface="Helios" charset="1" panose="020B0504020202020204"/>
      <p:regular r:id="rId27"/>
    </p:embeddedFont>
    <p:embeddedFont>
      <p:font typeface="League Spartan" charset="1" panose="00000800000000000000"/>
      <p:regular r:id="rId28"/>
    </p:embeddedFont>
    <p:embeddedFont>
      <p:font typeface="Times New Roman" charset="1" panose="02030502070405020303"/>
      <p:regular r:id="rId29"/>
    </p:embeddedFont>
    <p:embeddedFont>
      <p:font typeface="Open Sauce" charset="1" panose="00000500000000000000"/>
      <p:regular r:id="rId30"/>
    </p:embeddedFont>
    <p:embeddedFont>
      <p:font typeface="Open Sauce Semi-Bold" charset="1" panose="00000700000000000000"/>
      <p:regular r:id="rId31"/>
    </p:embeddedFont>
    <p:embeddedFont>
      <p:font typeface="Cinzel Bold" charset="1" panose="00000800000000000000"/>
      <p:regular r:id="rId32"/>
    </p:embeddedFont>
    <p:embeddedFont>
      <p:font typeface="Poppins Bold" charset="1" panose="00000800000000000000"/>
      <p:regular r:id="rId33"/>
    </p:embeddedFont>
    <p:embeddedFont>
      <p:font typeface="Poppins" charset="1" panose="00000500000000000000"/>
      <p:regular r:id="rId34"/>
    </p:embeddedFont>
    <p:embeddedFont>
      <p:font typeface="Oswald Bold" charset="1" panose="000008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599791" y="-4377496"/>
            <a:ext cx="10812392" cy="10812392"/>
          </a:xfrm>
          <a:custGeom>
            <a:avLst/>
            <a:gdLst/>
            <a:ahLst/>
            <a:cxnLst/>
            <a:rect r="r" b="b" t="t" l="l"/>
            <a:pathLst>
              <a:path h="10812392" w="10812392">
                <a:moveTo>
                  <a:pt x="0" y="0"/>
                </a:moveTo>
                <a:lnTo>
                  <a:pt x="10812392" y="0"/>
                </a:lnTo>
                <a:lnTo>
                  <a:pt x="10812392"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89760" y="189188"/>
            <a:ext cx="5338509" cy="4743716"/>
          </a:xfrm>
          <a:custGeom>
            <a:avLst/>
            <a:gdLst/>
            <a:ahLst/>
            <a:cxnLst/>
            <a:rect r="r" b="b" t="t" l="l"/>
            <a:pathLst>
              <a:path h="4743716" w="5338509">
                <a:moveTo>
                  <a:pt x="0" y="0"/>
                </a:moveTo>
                <a:lnTo>
                  <a:pt x="5338509" y="0"/>
                </a:lnTo>
                <a:lnTo>
                  <a:pt x="5338509" y="4743717"/>
                </a:lnTo>
                <a:lnTo>
                  <a:pt x="0" y="4743717"/>
                </a:lnTo>
                <a:lnTo>
                  <a:pt x="0" y="0"/>
                </a:lnTo>
                <a:close/>
              </a:path>
            </a:pathLst>
          </a:custGeom>
          <a:blipFill>
            <a:blip r:embed="rId4"/>
            <a:stretch>
              <a:fillRect l="-24806" t="0" r="0" b="0"/>
            </a:stretch>
          </a:blipFill>
        </p:spPr>
      </p:sp>
      <p:sp>
        <p:nvSpPr>
          <p:cNvPr name="TextBox 6" id="6"/>
          <p:cNvSpPr txBox="true"/>
          <p:nvPr/>
        </p:nvSpPr>
        <p:spPr>
          <a:xfrm rot="0">
            <a:off x="7574091" y="6027702"/>
            <a:ext cx="4972233" cy="809625"/>
          </a:xfrm>
          <a:prstGeom prst="rect">
            <a:avLst/>
          </a:prstGeom>
        </p:spPr>
        <p:txBody>
          <a:bodyPr anchor="t" rtlCol="false" tIns="0" lIns="0" bIns="0" rIns="0">
            <a:spAutoFit/>
          </a:bodyPr>
          <a:lstStyle/>
          <a:p>
            <a:pPr algn="l">
              <a:lnSpc>
                <a:spcPts val="6322"/>
              </a:lnSpc>
            </a:pPr>
            <a:r>
              <a:rPr lang="en-US" sz="5268" b="true">
                <a:solidFill>
                  <a:srgbClr val="C82834"/>
                </a:solidFill>
                <a:latin typeface="Klein Bold"/>
                <a:ea typeface="Klein Bold"/>
                <a:cs typeface="Klein Bold"/>
                <a:sym typeface="Klein Bold"/>
              </a:rPr>
              <a:t>RESTAURANTS</a:t>
            </a:r>
          </a:p>
        </p:txBody>
      </p:sp>
      <p:sp>
        <p:nvSpPr>
          <p:cNvPr name="TextBox 7" id="7"/>
          <p:cNvSpPr txBox="true"/>
          <p:nvPr/>
        </p:nvSpPr>
        <p:spPr>
          <a:xfrm rot="0">
            <a:off x="6959229" y="3346415"/>
            <a:ext cx="11328771" cy="2686050"/>
          </a:xfrm>
          <a:prstGeom prst="rect">
            <a:avLst/>
          </a:prstGeom>
        </p:spPr>
        <p:txBody>
          <a:bodyPr anchor="t" rtlCol="false" tIns="0" lIns="0" bIns="0" rIns="0">
            <a:spAutoFit/>
          </a:bodyPr>
          <a:lstStyle/>
          <a:p>
            <a:pPr algn="ctr">
              <a:lnSpc>
                <a:spcPts val="21079"/>
              </a:lnSpc>
            </a:pPr>
            <a:r>
              <a:rPr lang="en-US" sz="17566" b="true">
                <a:solidFill>
                  <a:srgbClr val="C82834"/>
                </a:solidFill>
                <a:latin typeface="Klein Bold"/>
                <a:ea typeface="Klein Bold"/>
                <a:cs typeface="Klein Bold"/>
                <a:sym typeface="Klein Bold"/>
              </a:rPr>
              <a:t>ZOMATO</a:t>
            </a:r>
          </a:p>
        </p:txBody>
      </p:sp>
      <p:sp>
        <p:nvSpPr>
          <p:cNvPr name="TextBox 8" id="8"/>
          <p:cNvSpPr txBox="true"/>
          <p:nvPr/>
        </p:nvSpPr>
        <p:spPr>
          <a:xfrm rot="0">
            <a:off x="12546324" y="6032465"/>
            <a:ext cx="5232367" cy="733425"/>
          </a:xfrm>
          <a:prstGeom prst="rect">
            <a:avLst/>
          </a:prstGeom>
        </p:spPr>
        <p:txBody>
          <a:bodyPr anchor="t" rtlCol="false" tIns="0" lIns="0" bIns="0" rIns="0">
            <a:spAutoFit/>
          </a:bodyPr>
          <a:lstStyle/>
          <a:p>
            <a:pPr algn="l">
              <a:lnSpc>
                <a:spcPts val="5823"/>
              </a:lnSpc>
            </a:pPr>
            <a:r>
              <a:rPr lang="en-US" sz="4852" b="true">
                <a:solidFill>
                  <a:srgbClr val="718BAB"/>
                </a:solidFill>
                <a:latin typeface="Cinzel Decorative Bold"/>
                <a:ea typeface="Cinzel Decorative Bold"/>
                <a:cs typeface="Cinzel Decorative Bold"/>
                <a:sym typeface="Cinzel Decorative Bold"/>
              </a:rPr>
              <a:t>Data Analysis</a:t>
            </a:r>
          </a:p>
        </p:txBody>
      </p:sp>
      <p:sp>
        <p:nvSpPr>
          <p:cNvPr name="TextBox 9" id="9"/>
          <p:cNvSpPr txBox="true"/>
          <p:nvPr/>
        </p:nvSpPr>
        <p:spPr>
          <a:xfrm rot="0">
            <a:off x="12736239" y="7551654"/>
            <a:ext cx="5042452" cy="476250"/>
          </a:xfrm>
          <a:prstGeom prst="rect">
            <a:avLst/>
          </a:prstGeom>
        </p:spPr>
        <p:txBody>
          <a:bodyPr anchor="t" rtlCol="false" tIns="0" lIns="0" bIns="0" rIns="0">
            <a:spAutoFit/>
          </a:bodyPr>
          <a:lstStyle/>
          <a:p>
            <a:pPr algn="l" marL="680729" indent="-340365" lvl="1">
              <a:lnSpc>
                <a:spcPts val="3783"/>
              </a:lnSpc>
              <a:buFont typeface="Arial"/>
              <a:buChar char="•"/>
            </a:pPr>
            <a:r>
              <a:rPr lang="en-US" b="true" sz="3152">
                <a:solidFill>
                  <a:srgbClr val="000000"/>
                </a:solidFill>
                <a:latin typeface="Montserrat Classic Bold"/>
                <a:ea typeface="Montserrat Classic Bold"/>
                <a:cs typeface="Montserrat Classic Bold"/>
                <a:sym typeface="Montserrat Classic Bold"/>
              </a:rPr>
              <a:t>By Vignesh Sriraman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952694" y="120022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7657295"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0"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11820" y="1624733"/>
            <a:ext cx="7126400" cy="7603316"/>
            <a:chOff x="0" y="0"/>
            <a:chExt cx="1876912" cy="2002519"/>
          </a:xfrm>
        </p:grpSpPr>
        <p:sp>
          <p:nvSpPr>
            <p:cNvPr name="Freeform 8" id="8"/>
            <p:cNvSpPr/>
            <p:nvPr/>
          </p:nvSpPr>
          <p:spPr>
            <a:xfrm flipH="false" flipV="false" rot="0">
              <a:off x="0" y="0"/>
              <a:ext cx="1876912" cy="2002519"/>
            </a:xfrm>
            <a:custGeom>
              <a:avLst/>
              <a:gdLst/>
              <a:ahLst/>
              <a:cxnLst/>
              <a:rect r="r" b="b" t="t" l="l"/>
              <a:pathLst>
                <a:path h="2002519" w="1876912">
                  <a:moveTo>
                    <a:pt x="0" y="0"/>
                  </a:moveTo>
                  <a:lnTo>
                    <a:pt x="1876912" y="0"/>
                  </a:lnTo>
                  <a:lnTo>
                    <a:pt x="1876912" y="2002519"/>
                  </a:lnTo>
                  <a:lnTo>
                    <a:pt x="0" y="2002519"/>
                  </a:lnTo>
                  <a:close/>
                </a:path>
              </a:pathLst>
            </a:custGeom>
            <a:solidFill>
              <a:srgbClr val="000000">
                <a:alpha val="0"/>
              </a:srgbClr>
            </a:solidFill>
          </p:spPr>
        </p:sp>
        <p:sp>
          <p:nvSpPr>
            <p:cNvPr name="TextBox 9" id="9"/>
            <p:cNvSpPr txBox="true"/>
            <p:nvPr/>
          </p:nvSpPr>
          <p:spPr>
            <a:xfrm>
              <a:off x="0" y="-47625"/>
              <a:ext cx="1876912" cy="2050144"/>
            </a:xfrm>
            <a:prstGeom prst="rect">
              <a:avLst/>
            </a:prstGeom>
          </p:spPr>
          <p:txBody>
            <a:bodyPr anchor="ctr" rtlCol="false" tIns="50800" lIns="50800" bIns="50800" rIns="50800"/>
            <a:lstStyle/>
            <a:p>
              <a:pPr algn="just">
                <a:lnSpc>
                  <a:spcPts val="3499"/>
                </a:lnSpc>
              </a:pPr>
              <a:r>
                <a:rPr lang="en-US" sz="2499">
                  <a:solidFill>
                    <a:srgbClr val="040606"/>
                  </a:solidFill>
                  <a:latin typeface="Open Sauce"/>
                  <a:ea typeface="Open Sauce"/>
                  <a:cs typeface="Open Sauce"/>
                  <a:sym typeface="Open Sauce"/>
                </a:rPr>
                <a:t>Upon analyzing the year-on-year percentage change in restaurant openings, we observed notable trends :</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From 2016 to 2017, there was a significant increase in restaurant openings, with a percentage rise of 5.74%.</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In contrast, from 2011 to 2012, there was a considerable decline in restaurant openings, with a percentage decrease of -6.92%, indicating a reduction in new establishments during that period.</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These variations highlight periods of substantial growth as well as downturns in the restaurant industry.</a:t>
              </a:r>
            </a:p>
          </p:txBody>
        </p:sp>
      </p:grpSp>
      <p:sp>
        <p:nvSpPr>
          <p:cNvPr name="Freeform 10" id="10"/>
          <p:cNvSpPr/>
          <p:nvPr/>
        </p:nvSpPr>
        <p:spPr>
          <a:xfrm flipH="false" flipV="false" rot="0">
            <a:off x="16200717"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575912" y="3672225"/>
            <a:ext cx="8477920" cy="2942550"/>
          </a:xfrm>
          <a:custGeom>
            <a:avLst/>
            <a:gdLst/>
            <a:ahLst/>
            <a:cxnLst/>
            <a:rect r="r" b="b" t="t" l="l"/>
            <a:pathLst>
              <a:path h="2942550" w="8477920">
                <a:moveTo>
                  <a:pt x="0" y="0"/>
                </a:moveTo>
                <a:lnTo>
                  <a:pt x="8477920" y="0"/>
                </a:lnTo>
                <a:lnTo>
                  <a:pt x="8477920" y="2942550"/>
                </a:lnTo>
                <a:lnTo>
                  <a:pt x="0" y="2942550"/>
                </a:lnTo>
                <a:lnTo>
                  <a:pt x="0" y="0"/>
                </a:lnTo>
                <a:close/>
              </a:path>
            </a:pathLst>
          </a:custGeom>
          <a:blipFill>
            <a:blip r:embed="rId4"/>
            <a:stretch>
              <a:fillRect l="0" t="0" r="0" b="0"/>
            </a:stretch>
          </a:blipFill>
        </p:spPr>
      </p:sp>
      <p:sp>
        <p:nvSpPr>
          <p:cNvPr name="TextBox 12" id="12"/>
          <p:cNvSpPr txBox="true"/>
          <p:nvPr/>
        </p:nvSpPr>
        <p:spPr>
          <a:xfrm rot="0">
            <a:off x="5498757" y="497245"/>
            <a:ext cx="6016617"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RESTAURANTS VS % OF YOY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952694" y="120022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7657295"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0"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4380" y="1422649"/>
            <a:ext cx="7126400" cy="8059522"/>
            <a:chOff x="0" y="0"/>
            <a:chExt cx="1876912" cy="2122672"/>
          </a:xfrm>
        </p:grpSpPr>
        <p:sp>
          <p:nvSpPr>
            <p:cNvPr name="Freeform 8" id="8"/>
            <p:cNvSpPr/>
            <p:nvPr/>
          </p:nvSpPr>
          <p:spPr>
            <a:xfrm flipH="false" flipV="false" rot="0">
              <a:off x="0" y="0"/>
              <a:ext cx="1876912" cy="2122672"/>
            </a:xfrm>
            <a:custGeom>
              <a:avLst/>
              <a:gdLst/>
              <a:ahLst/>
              <a:cxnLst/>
              <a:rect r="r" b="b" t="t" l="l"/>
              <a:pathLst>
                <a:path h="2122672" w="1876912">
                  <a:moveTo>
                    <a:pt x="0" y="0"/>
                  </a:moveTo>
                  <a:lnTo>
                    <a:pt x="1876912" y="0"/>
                  </a:lnTo>
                  <a:lnTo>
                    <a:pt x="1876912" y="2122672"/>
                  </a:lnTo>
                  <a:lnTo>
                    <a:pt x="0" y="2122672"/>
                  </a:lnTo>
                  <a:close/>
                </a:path>
              </a:pathLst>
            </a:custGeom>
            <a:solidFill>
              <a:srgbClr val="000000">
                <a:alpha val="0"/>
              </a:srgbClr>
            </a:solidFill>
          </p:spPr>
        </p:sp>
        <p:sp>
          <p:nvSpPr>
            <p:cNvPr name="TextBox 9" id="9"/>
            <p:cNvSpPr txBox="true"/>
            <p:nvPr/>
          </p:nvSpPr>
          <p:spPr>
            <a:xfrm>
              <a:off x="0" y="-47625"/>
              <a:ext cx="1876912" cy="2170297"/>
            </a:xfrm>
            <a:prstGeom prst="rect">
              <a:avLst/>
            </a:prstGeom>
          </p:spPr>
          <p:txBody>
            <a:bodyPr anchor="ctr" rtlCol="false" tIns="50800" lIns="50800" bIns="50800" rIns="50800"/>
            <a:lstStyle/>
            <a:p>
              <a:pPr algn="just" marL="518160" indent="-259080" lvl="1">
                <a:lnSpc>
                  <a:spcPts val="3359"/>
                </a:lnSpc>
                <a:buFont typeface="Arial"/>
                <a:buChar char="•"/>
              </a:pPr>
              <a:r>
                <a:rPr lang="en-US" sz="2400">
                  <a:solidFill>
                    <a:srgbClr val="040606"/>
                  </a:solidFill>
                  <a:latin typeface="Open Sauce"/>
                  <a:ea typeface="Open Sauce"/>
                  <a:cs typeface="Open Sauce"/>
                  <a:sym typeface="Open Sauce"/>
                </a:rPr>
                <a:t>The visual indicates that the majority of restaurants falls within the 3.0 to 3.5 rating range, with a total count of 2,490 restaurants. And then followed by the 1.0 to 1.5 rating range, which includes 2,148 restaurants. The significant presence of restaurants in the lower rating range suggests a higher number of establishments with less favorable customer satisfaction.</a:t>
              </a:r>
            </a:p>
            <a:p>
              <a:pPr algn="just">
                <a:lnSpc>
                  <a:spcPts val="3359"/>
                </a:lnSpc>
              </a:pPr>
            </a:p>
            <a:p>
              <a:pPr algn="just" marL="518160" indent="-259080" lvl="1">
                <a:lnSpc>
                  <a:spcPts val="3359"/>
                </a:lnSpc>
                <a:buFont typeface="Arial"/>
                <a:buChar char="•"/>
              </a:pPr>
              <a:r>
                <a:rPr lang="en-US" sz="2400">
                  <a:solidFill>
                    <a:srgbClr val="040606"/>
                  </a:solidFill>
                  <a:latin typeface="Open Sauce"/>
                  <a:ea typeface="Open Sauce"/>
                  <a:cs typeface="Open Sauce"/>
                  <a:sym typeface="Open Sauce"/>
                </a:rPr>
                <a:t>Notably, 99% of the restaurants in the 1.0 to 1.5 rating range are located in India. Furthermore, approximately 95-97% of these restaurants lack online delivery and table booking services. This absence of key customer convenience features could be contributing to the lower satisfaction levels observed in these ratings.</a:t>
              </a:r>
            </a:p>
          </p:txBody>
        </p:sp>
      </p:grpSp>
      <p:sp>
        <p:nvSpPr>
          <p:cNvPr name="Freeform 10" id="10"/>
          <p:cNvSpPr/>
          <p:nvPr/>
        </p:nvSpPr>
        <p:spPr>
          <a:xfrm flipH="false" flipV="false" rot="0">
            <a:off x="16200717"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240678" y="2480201"/>
            <a:ext cx="6682273" cy="4201117"/>
          </a:xfrm>
          <a:custGeom>
            <a:avLst/>
            <a:gdLst/>
            <a:ahLst/>
            <a:cxnLst/>
            <a:rect r="r" b="b" t="t" l="l"/>
            <a:pathLst>
              <a:path h="4201117" w="6682273">
                <a:moveTo>
                  <a:pt x="0" y="0"/>
                </a:moveTo>
                <a:lnTo>
                  <a:pt x="6682273" y="0"/>
                </a:lnTo>
                <a:lnTo>
                  <a:pt x="6682273" y="4201117"/>
                </a:lnTo>
                <a:lnTo>
                  <a:pt x="0" y="4201117"/>
                </a:lnTo>
                <a:lnTo>
                  <a:pt x="0" y="0"/>
                </a:lnTo>
                <a:close/>
              </a:path>
            </a:pathLst>
          </a:custGeom>
          <a:blipFill>
            <a:blip r:embed="rId4"/>
            <a:stretch>
              <a:fillRect l="0" t="-6058" r="0" b="-6058"/>
            </a:stretch>
          </a:blipFill>
        </p:spPr>
      </p:sp>
      <p:sp>
        <p:nvSpPr>
          <p:cNvPr name="Freeform 12" id="12"/>
          <p:cNvSpPr/>
          <p:nvPr/>
        </p:nvSpPr>
        <p:spPr>
          <a:xfrm flipH="false" flipV="false" rot="0">
            <a:off x="10240678" y="6733268"/>
            <a:ext cx="3884709" cy="1532822"/>
          </a:xfrm>
          <a:custGeom>
            <a:avLst/>
            <a:gdLst/>
            <a:ahLst/>
            <a:cxnLst/>
            <a:rect r="r" b="b" t="t" l="l"/>
            <a:pathLst>
              <a:path h="1532822" w="3884709">
                <a:moveTo>
                  <a:pt x="0" y="0"/>
                </a:moveTo>
                <a:lnTo>
                  <a:pt x="3884709" y="0"/>
                </a:lnTo>
                <a:lnTo>
                  <a:pt x="3884709" y="1532821"/>
                </a:lnTo>
                <a:lnTo>
                  <a:pt x="0" y="1532821"/>
                </a:lnTo>
                <a:lnTo>
                  <a:pt x="0" y="0"/>
                </a:lnTo>
                <a:close/>
              </a:path>
            </a:pathLst>
          </a:custGeom>
          <a:blipFill>
            <a:blip r:embed="rId5"/>
            <a:stretch>
              <a:fillRect l="0" t="0" r="0" b="0"/>
            </a:stretch>
          </a:blipFill>
        </p:spPr>
      </p:sp>
      <p:sp>
        <p:nvSpPr>
          <p:cNvPr name="Freeform 13" id="13"/>
          <p:cNvSpPr/>
          <p:nvPr/>
        </p:nvSpPr>
        <p:spPr>
          <a:xfrm flipH="false" flipV="false" rot="0">
            <a:off x="14199794" y="6733268"/>
            <a:ext cx="2723157" cy="1526534"/>
          </a:xfrm>
          <a:custGeom>
            <a:avLst/>
            <a:gdLst/>
            <a:ahLst/>
            <a:cxnLst/>
            <a:rect r="r" b="b" t="t" l="l"/>
            <a:pathLst>
              <a:path h="1526534" w="2723157">
                <a:moveTo>
                  <a:pt x="0" y="0"/>
                </a:moveTo>
                <a:lnTo>
                  <a:pt x="2723157" y="0"/>
                </a:lnTo>
                <a:lnTo>
                  <a:pt x="2723157" y="1526533"/>
                </a:lnTo>
                <a:lnTo>
                  <a:pt x="0" y="1526533"/>
                </a:lnTo>
                <a:lnTo>
                  <a:pt x="0" y="0"/>
                </a:lnTo>
                <a:close/>
              </a:path>
            </a:pathLst>
          </a:custGeom>
          <a:blipFill>
            <a:blip r:embed="rId6"/>
            <a:stretch>
              <a:fillRect l="0" t="0" r="0" b="0"/>
            </a:stretch>
          </a:blipFill>
        </p:spPr>
      </p:sp>
      <p:sp>
        <p:nvSpPr>
          <p:cNvPr name="TextBox 14" id="14"/>
          <p:cNvSpPr txBox="true"/>
          <p:nvPr/>
        </p:nvSpPr>
        <p:spPr>
          <a:xfrm rot="0">
            <a:off x="4943017" y="497245"/>
            <a:ext cx="7128098"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RESTAURANTS VS RATING RANGE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952694" y="120022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7657295"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0"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4380" y="1422649"/>
            <a:ext cx="7126400" cy="8096771"/>
            <a:chOff x="0" y="0"/>
            <a:chExt cx="1876912" cy="2132483"/>
          </a:xfrm>
        </p:grpSpPr>
        <p:sp>
          <p:nvSpPr>
            <p:cNvPr name="Freeform 8" id="8"/>
            <p:cNvSpPr/>
            <p:nvPr/>
          </p:nvSpPr>
          <p:spPr>
            <a:xfrm flipH="false" flipV="false" rot="0">
              <a:off x="0" y="0"/>
              <a:ext cx="1876912" cy="2132483"/>
            </a:xfrm>
            <a:custGeom>
              <a:avLst/>
              <a:gdLst/>
              <a:ahLst/>
              <a:cxnLst/>
              <a:rect r="r" b="b" t="t" l="l"/>
              <a:pathLst>
                <a:path h="2132483" w="1876912">
                  <a:moveTo>
                    <a:pt x="0" y="0"/>
                  </a:moveTo>
                  <a:lnTo>
                    <a:pt x="1876912" y="0"/>
                  </a:lnTo>
                  <a:lnTo>
                    <a:pt x="1876912" y="2132483"/>
                  </a:lnTo>
                  <a:lnTo>
                    <a:pt x="0" y="2132483"/>
                  </a:lnTo>
                  <a:close/>
                </a:path>
              </a:pathLst>
            </a:custGeom>
            <a:solidFill>
              <a:srgbClr val="000000">
                <a:alpha val="0"/>
              </a:srgbClr>
            </a:solidFill>
          </p:spPr>
        </p:sp>
        <p:sp>
          <p:nvSpPr>
            <p:cNvPr name="TextBox 9" id="9"/>
            <p:cNvSpPr txBox="true"/>
            <p:nvPr/>
          </p:nvSpPr>
          <p:spPr>
            <a:xfrm>
              <a:off x="0" y="-38100"/>
              <a:ext cx="1876912" cy="2170583"/>
            </a:xfrm>
            <a:prstGeom prst="rect">
              <a:avLst/>
            </a:prstGeom>
          </p:spPr>
          <p:txBody>
            <a:bodyPr anchor="ctr" rtlCol="false" tIns="50800" lIns="50800" bIns="50800" rIns="50800"/>
            <a:lstStyle/>
            <a:p>
              <a:pPr algn="just" marL="496571" indent="-248285" lvl="1">
                <a:lnSpc>
                  <a:spcPts val="3220"/>
                </a:lnSpc>
                <a:buFont typeface="Arial"/>
                <a:buChar char="•"/>
              </a:pPr>
              <a:r>
                <a:rPr lang="en-US" sz="2300">
                  <a:solidFill>
                    <a:srgbClr val="040606"/>
                  </a:solidFill>
                  <a:latin typeface="Open Sauce"/>
                  <a:ea typeface="Open Sauce"/>
                  <a:cs typeface="Open Sauce"/>
                  <a:sym typeface="Open Sauce"/>
                </a:rPr>
                <a:t>Nearly 50% of the restaurants falls within the 100-500 price range, which is the most common price range. However, this range has the lowest average rating of 2.42, indicating lower customer satisfaction for these establishments.</a:t>
              </a:r>
            </a:p>
            <a:p>
              <a:pPr algn="just">
                <a:lnSpc>
                  <a:spcPts val="3220"/>
                </a:lnSpc>
              </a:pPr>
            </a:p>
            <a:p>
              <a:pPr algn="just" marL="496571" indent="-248285" lvl="1">
                <a:lnSpc>
                  <a:spcPts val="3220"/>
                </a:lnSpc>
                <a:buFont typeface="Arial"/>
                <a:buChar char="•"/>
              </a:pPr>
              <a:r>
                <a:rPr lang="en-US" sz="2300">
                  <a:solidFill>
                    <a:srgbClr val="040606"/>
                  </a:solidFill>
                  <a:latin typeface="Open Sauce"/>
                  <a:ea typeface="Open Sauce"/>
                  <a:cs typeface="Open Sauce"/>
                  <a:sym typeface="Open Sauce"/>
                </a:rPr>
                <a:t>In contrast, restaurants with an average price range of 1,000-2,000 have a significantly higher average rating of 3.62 and receive 33.25% of the total votes. This suggests that higher-priced restaurants tend to have better customer satisfaction and more favorable reviews.</a:t>
              </a:r>
            </a:p>
            <a:p>
              <a:pPr algn="just">
                <a:lnSpc>
                  <a:spcPts val="3220"/>
                </a:lnSpc>
              </a:pPr>
            </a:p>
            <a:p>
              <a:pPr algn="just" marL="496571" indent="-248285" lvl="1">
                <a:lnSpc>
                  <a:spcPts val="3220"/>
                </a:lnSpc>
                <a:buFont typeface="Arial"/>
                <a:buChar char="•"/>
              </a:pPr>
              <a:r>
                <a:rPr lang="en-US" sz="2300">
                  <a:solidFill>
                    <a:srgbClr val="040606"/>
                  </a:solidFill>
                  <a:latin typeface="Open Sauce"/>
                  <a:ea typeface="Open Sauce"/>
                  <a:cs typeface="Open Sauce"/>
                  <a:sym typeface="Open Sauce"/>
                </a:rPr>
                <a:t>The highest-rated restaurants are found in the price range above 10,000. Although these establishments have the highest ratings, they represent the smallest proportion of both restaurant counts and customer votes.</a:t>
              </a:r>
            </a:p>
          </p:txBody>
        </p:sp>
      </p:grpSp>
      <p:sp>
        <p:nvSpPr>
          <p:cNvPr name="Freeform 10" id="10"/>
          <p:cNvSpPr/>
          <p:nvPr/>
        </p:nvSpPr>
        <p:spPr>
          <a:xfrm flipH="false" flipV="false" rot="0">
            <a:off x="16200717"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699737" y="2061384"/>
            <a:ext cx="7894237" cy="3710802"/>
          </a:xfrm>
          <a:custGeom>
            <a:avLst/>
            <a:gdLst/>
            <a:ahLst/>
            <a:cxnLst/>
            <a:rect r="r" b="b" t="t" l="l"/>
            <a:pathLst>
              <a:path h="3710802" w="7894237">
                <a:moveTo>
                  <a:pt x="0" y="0"/>
                </a:moveTo>
                <a:lnTo>
                  <a:pt x="7894237" y="0"/>
                </a:lnTo>
                <a:lnTo>
                  <a:pt x="7894237" y="3710802"/>
                </a:lnTo>
                <a:lnTo>
                  <a:pt x="0" y="3710802"/>
                </a:lnTo>
                <a:lnTo>
                  <a:pt x="0" y="0"/>
                </a:lnTo>
                <a:close/>
              </a:path>
            </a:pathLst>
          </a:custGeom>
          <a:blipFill>
            <a:blip r:embed="rId4"/>
            <a:stretch>
              <a:fillRect l="0" t="0" r="0" b="0"/>
            </a:stretch>
          </a:blipFill>
        </p:spPr>
      </p:sp>
      <p:sp>
        <p:nvSpPr>
          <p:cNvPr name="Freeform 12" id="12"/>
          <p:cNvSpPr/>
          <p:nvPr/>
        </p:nvSpPr>
        <p:spPr>
          <a:xfrm flipH="false" flipV="false" rot="0">
            <a:off x="9699737" y="5772186"/>
            <a:ext cx="7894237" cy="4216600"/>
          </a:xfrm>
          <a:custGeom>
            <a:avLst/>
            <a:gdLst/>
            <a:ahLst/>
            <a:cxnLst/>
            <a:rect r="r" b="b" t="t" l="l"/>
            <a:pathLst>
              <a:path h="4216600" w="7894237">
                <a:moveTo>
                  <a:pt x="0" y="0"/>
                </a:moveTo>
                <a:lnTo>
                  <a:pt x="7894237" y="0"/>
                </a:lnTo>
                <a:lnTo>
                  <a:pt x="7894237" y="4216600"/>
                </a:lnTo>
                <a:lnTo>
                  <a:pt x="0" y="4216600"/>
                </a:lnTo>
                <a:lnTo>
                  <a:pt x="0" y="0"/>
                </a:lnTo>
                <a:close/>
              </a:path>
            </a:pathLst>
          </a:custGeom>
          <a:blipFill>
            <a:blip r:embed="rId5"/>
            <a:stretch>
              <a:fillRect l="0" t="0" r="0" b="0"/>
            </a:stretch>
          </a:blipFill>
        </p:spPr>
      </p:sp>
      <p:sp>
        <p:nvSpPr>
          <p:cNvPr name="TextBox 13" id="13"/>
          <p:cNvSpPr txBox="true"/>
          <p:nvPr/>
        </p:nvSpPr>
        <p:spPr>
          <a:xfrm rot="0">
            <a:off x="4068021" y="497245"/>
            <a:ext cx="8878089"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RESTAURANTS VS AVERAGE PRICE BUCKET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1028700" y="118117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8175091"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0"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780856" y="1726466"/>
            <a:ext cx="7126400" cy="7380801"/>
            <a:chOff x="0" y="0"/>
            <a:chExt cx="1876912" cy="1943915"/>
          </a:xfrm>
        </p:grpSpPr>
        <p:sp>
          <p:nvSpPr>
            <p:cNvPr name="Freeform 8" id="8"/>
            <p:cNvSpPr/>
            <p:nvPr/>
          </p:nvSpPr>
          <p:spPr>
            <a:xfrm flipH="false" flipV="false" rot="0">
              <a:off x="0" y="0"/>
              <a:ext cx="1876912" cy="1943915"/>
            </a:xfrm>
            <a:custGeom>
              <a:avLst/>
              <a:gdLst/>
              <a:ahLst/>
              <a:cxnLst/>
              <a:rect r="r" b="b" t="t" l="l"/>
              <a:pathLst>
                <a:path h="1943915" w="1876912">
                  <a:moveTo>
                    <a:pt x="0" y="0"/>
                  </a:moveTo>
                  <a:lnTo>
                    <a:pt x="1876912" y="0"/>
                  </a:lnTo>
                  <a:lnTo>
                    <a:pt x="1876912" y="1943915"/>
                  </a:lnTo>
                  <a:lnTo>
                    <a:pt x="0" y="1943915"/>
                  </a:lnTo>
                  <a:close/>
                </a:path>
              </a:pathLst>
            </a:custGeom>
            <a:solidFill>
              <a:srgbClr val="000000">
                <a:alpha val="0"/>
              </a:srgbClr>
            </a:solidFill>
          </p:spPr>
        </p:sp>
        <p:sp>
          <p:nvSpPr>
            <p:cNvPr name="TextBox 9" id="9"/>
            <p:cNvSpPr txBox="true"/>
            <p:nvPr/>
          </p:nvSpPr>
          <p:spPr>
            <a:xfrm>
              <a:off x="0" y="-47625"/>
              <a:ext cx="1876912" cy="1991540"/>
            </a:xfrm>
            <a:prstGeom prst="rect">
              <a:avLst/>
            </a:prstGeom>
          </p:spPr>
          <p:txBody>
            <a:bodyPr anchor="ctr" rtlCol="false" tIns="50800" lIns="50800" bIns="50800" rIns="50800"/>
            <a:lstStyle/>
            <a:p>
              <a:pPr algn="just">
                <a:lnSpc>
                  <a:spcPts val="3779"/>
                </a:lnSpc>
              </a:pPr>
              <a:r>
                <a:rPr lang="en-US" sz="2699">
                  <a:solidFill>
                    <a:srgbClr val="040606"/>
                  </a:solidFill>
                  <a:latin typeface="Open Sauce"/>
                  <a:ea typeface="Open Sauce"/>
                  <a:cs typeface="Open Sauce"/>
                  <a:sym typeface="Open Sauce"/>
                </a:rPr>
                <a:t>The visual reveals that a significant majority of restaurants lack key customer convenience features :</a:t>
              </a:r>
            </a:p>
            <a:p>
              <a:pPr algn="just">
                <a:lnSpc>
                  <a:spcPts val="3779"/>
                </a:lnSpc>
              </a:pPr>
            </a:p>
            <a:p>
              <a:pPr algn="just" marL="582928" indent="-291464" lvl="1">
                <a:lnSpc>
                  <a:spcPts val="3779"/>
                </a:lnSpc>
                <a:buFont typeface="Arial"/>
                <a:buChar char="•"/>
              </a:pPr>
              <a:r>
                <a:rPr lang="en-US" sz="2699">
                  <a:solidFill>
                    <a:srgbClr val="040606"/>
                  </a:solidFill>
                  <a:latin typeface="Open Sauce"/>
                  <a:ea typeface="Open Sauce"/>
                  <a:cs typeface="Open Sauce"/>
                  <a:sym typeface="Open Sauce"/>
                </a:rPr>
                <a:t>Approximately 88% of restaurants do not offer a table booking facility.</a:t>
              </a:r>
            </a:p>
            <a:p>
              <a:pPr algn="just">
                <a:lnSpc>
                  <a:spcPts val="3779"/>
                </a:lnSpc>
              </a:pPr>
            </a:p>
            <a:p>
              <a:pPr algn="just" marL="582928" indent="-291464" lvl="1">
                <a:lnSpc>
                  <a:spcPts val="3779"/>
                </a:lnSpc>
                <a:buFont typeface="Arial"/>
                <a:buChar char="•"/>
              </a:pPr>
              <a:r>
                <a:rPr lang="en-US" sz="2699">
                  <a:solidFill>
                    <a:srgbClr val="040606"/>
                  </a:solidFill>
                  <a:latin typeface="Open Sauce"/>
                  <a:ea typeface="Open Sauce"/>
                  <a:cs typeface="Open Sauce"/>
                  <a:sym typeface="Open Sauce"/>
                </a:rPr>
                <a:t>Around 75% of restaurants do not provide online delivery services.</a:t>
              </a:r>
            </a:p>
            <a:p>
              <a:pPr algn="just">
                <a:lnSpc>
                  <a:spcPts val="3779"/>
                </a:lnSpc>
              </a:pPr>
            </a:p>
            <a:p>
              <a:pPr algn="just">
                <a:lnSpc>
                  <a:spcPts val="3779"/>
                </a:lnSpc>
              </a:pPr>
              <a:r>
                <a:rPr lang="en-US" sz="2699">
                  <a:solidFill>
                    <a:srgbClr val="040606"/>
                  </a:solidFill>
                  <a:latin typeface="Open Sauce"/>
                  <a:ea typeface="Open Sauce"/>
                  <a:cs typeface="Open Sauce"/>
                  <a:sym typeface="Open Sauce"/>
                </a:rPr>
                <a:t>These findings highlight a widespread absence of these services, which could impact overall customer satisfaction and accessibility.</a:t>
              </a:r>
            </a:p>
          </p:txBody>
        </p:sp>
      </p:grpSp>
      <p:sp>
        <p:nvSpPr>
          <p:cNvPr name="Freeform 10" id="10"/>
          <p:cNvSpPr/>
          <p:nvPr/>
        </p:nvSpPr>
        <p:spPr>
          <a:xfrm flipH="false" flipV="false" rot="0">
            <a:off x="16200717"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903576" y="2086545"/>
            <a:ext cx="5580015" cy="3440439"/>
          </a:xfrm>
          <a:custGeom>
            <a:avLst/>
            <a:gdLst/>
            <a:ahLst/>
            <a:cxnLst/>
            <a:rect r="r" b="b" t="t" l="l"/>
            <a:pathLst>
              <a:path h="3440439" w="5580015">
                <a:moveTo>
                  <a:pt x="0" y="0"/>
                </a:moveTo>
                <a:lnTo>
                  <a:pt x="5580015" y="0"/>
                </a:lnTo>
                <a:lnTo>
                  <a:pt x="5580015" y="3440438"/>
                </a:lnTo>
                <a:lnTo>
                  <a:pt x="0" y="3440438"/>
                </a:lnTo>
                <a:lnTo>
                  <a:pt x="0" y="0"/>
                </a:lnTo>
                <a:close/>
              </a:path>
            </a:pathLst>
          </a:custGeom>
          <a:blipFill>
            <a:blip r:embed="rId4"/>
            <a:stretch>
              <a:fillRect l="0" t="0" r="0" b="0"/>
            </a:stretch>
          </a:blipFill>
        </p:spPr>
      </p:sp>
      <p:sp>
        <p:nvSpPr>
          <p:cNvPr name="Freeform 12" id="12"/>
          <p:cNvSpPr/>
          <p:nvPr/>
        </p:nvSpPr>
        <p:spPr>
          <a:xfrm flipH="false" flipV="false" rot="0">
            <a:off x="10903576" y="5526983"/>
            <a:ext cx="5580015" cy="3731317"/>
          </a:xfrm>
          <a:custGeom>
            <a:avLst/>
            <a:gdLst/>
            <a:ahLst/>
            <a:cxnLst/>
            <a:rect r="r" b="b" t="t" l="l"/>
            <a:pathLst>
              <a:path h="3731317" w="5580015">
                <a:moveTo>
                  <a:pt x="0" y="0"/>
                </a:moveTo>
                <a:lnTo>
                  <a:pt x="5580015" y="0"/>
                </a:lnTo>
                <a:lnTo>
                  <a:pt x="5580015" y="3731317"/>
                </a:lnTo>
                <a:lnTo>
                  <a:pt x="0" y="3731317"/>
                </a:lnTo>
                <a:lnTo>
                  <a:pt x="0" y="0"/>
                </a:lnTo>
                <a:close/>
              </a:path>
            </a:pathLst>
          </a:custGeom>
          <a:blipFill>
            <a:blip r:embed="rId5"/>
            <a:stretch>
              <a:fillRect l="0" t="0" r="0" b="0"/>
            </a:stretch>
          </a:blipFill>
        </p:spPr>
      </p:sp>
      <p:sp>
        <p:nvSpPr>
          <p:cNvPr name="TextBox 13" id="13"/>
          <p:cNvSpPr txBox="true"/>
          <p:nvPr/>
        </p:nvSpPr>
        <p:spPr>
          <a:xfrm rot="0">
            <a:off x="1759819" y="411592"/>
            <a:ext cx="14530088"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RESTAURANTS VS TABLE BOOKING &amp; ONLINE DELIVERY AVAILABILITY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1028700" y="118117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8175091"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0"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741745" y="1683559"/>
            <a:ext cx="7126400" cy="7846568"/>
            <a:chOff x="0" y="0"/>
            <a:chExt cx="1876912" cy="2066586"/>
          </a:xfrm>
        </p:grpSpPr>
        <p:sp>
          <p:nvSpPr>
            <p:cNvPr name="Freeform 8" id="8"/>
            <p:cNvSpPr/>
            <p:nvPr/>
          </p:nvSpPr>
          <p:spPr>
            <a:xfrm flipH="false" flipV="false" rot="0">
              <a:off x="0" y="0"/>
              <a:ext cx="1876912" cy="2066586"/>
            </a:xfrm>
            <a:custGeom>
              <a:avLst/>
              <a:gdLst/>
              <a:ahLst/>
              <a:cxnLst/>
              <a:rect r="r" b="b" t="t" l="l"/>
              <a:pathLst>
                <a:path h="2066586" w="1876912">
                  <a:moveTo>
                    <a:pt x="0" y="0"/>
                  </a:moveTo>
                  <a:lnTo>
                    <a:pt x="1876912" y="0"/>
                  </a:lnTo>
                  <a:lnTo>
                    <a:pt x="1876912" y="2066586"/>
                  </a:lnTo>
                  <a:lnTo>
                    <a:pt x="0" y="2066586"/>
                  </a:lnTo>
                  <a:close/>
                </a:path>
              </a:pathLst>
            </a:custGeom>
            <a:solidFill>
              <a:srgbClr val="000000">
                <a:alpha val="0"/>
              </a:srgbClr>
            </a:solidFill>
          </p:spPr>
        </p:sp>
        <p:sp>
          <p:nvSpPr>
            <p:cNvPr name="TextBox 9" id="9"/>
            <p:cNvSpPr txBox="true"/>
            <p:nvPr/>
          </p:nvSpPr>
          <p:spPr>
            <a:xfrm>
              <a:off x="0" y="-47625"/>
              <a:ext cx="1876912" cy="2114211"/>
            </a:xfrm>
            <a:prstGeom prst="rect">
              <a:avLst/>
            </a:prstGeom>
          </p:spPr>
          <p:txBody>
            <a:bodyPr anchor="ctr" rtlCol="false" tIns="50800" lIns="50800" bIns="50800" rIns="50800"/>
            <a:lstStyle/>
            <a:p>
              <a:pPr algn="just" marL="431802" indent="-215901" lvl="1">
                <a:lnSpc>
                  <a:spcPts val="2800"/>
                </a:lnSpc>
                <a:buFont typeface="Arial"/>
                <a:buChar char="•"/>
              </a:pPr>
              <a:r>
                <a:rPr lang="en-US" sz="2000">
                  <a:solidFill>
                    <a:srgbClr val="040606"/>
                  </a:solidFill>
                  <a:latin typeface="Open Sauce"/>
                  <a:ea typeface="Open Sauce"/>
                  <a:cs typeface="Open Sauce"/>
                  <a:sym typeface="Open Sauce"/>
                </a:rPr>
                <a:t>Restaurants that don’t offer table booking &amp; online delivery service tend to have lower average ratings. This could imply that customers value the convenience of these two key features and might be frustrated by the lack of this option, which affects their overall experience and rating.</a:t>
              </a:r>
            </a:p>
            <a:p>
              <a:pPr algn="just">
                <a:lnSpc>
                  <a:spcPts val="2800"/>
                </a:lnSpc>
              </a:pPr>
            </a:p>
            <a:p>
              <a:pPr algn="just" marL="431802" indent="-215901" lvl="1">
                <a:lnSpc>
                  <a:spcPts val="2800"/>
                </a:lnSpc>
                <a:buFont typeface="Arial"/>
                <a:buChar char="•"/>
              </a:pPr>
              <a:r>
                <a:rPr lang="en-US" sz="2000">
                  <a:solidFill>
                    <a:srgbClr val="040606"/>
                  </a:solidFill>
                  <a:latin typeface="Open Sauce"/>
                  <a:ea typeface="Open Sauce"/>
                  <a:cs typeface="Open Sauce"/>
                  <a:sym typeface="Open Sauce"/>
                </a:rPr>
                <a:t>Conversely,</a:t>
              </a:r>
              <a:r>
                <a:rPr lang="en-US" sz="2000">
                  <a:solidFill>
                    <a:srgbClr val="040606"/>
                  </a:solidFill>
                  <a:latin typeface="Open Sauce"/>
                  <a:ea typeface="Open Sauce"/>
                  <a:cs typeface="Open Sauce"/>
                  <a:sym typeface="Open Sauce"/>
                </a:rPr>
                <a:t> restaurants that don’t offer these two services are receiving more votes. This could imply that these restaurants are more frequented or well-known, which leads to more people leaving reviews. However, this higher volume of votes does not translate into higher average ratings, potentially due to dissatisfaction with the lack of delivery options.</a:t>
              </a:r>
            </a:p>
            <a:p>
              <a:pPr algn="just">
                <a:lnSpc>
                  <a:spcPts val="2800"/>
                </a:lnSpc>
              </a:pPr>
            </a:p>
            <a:p>
              <a:pPr algn="just" marL="431802" indent="-215901" lvl="1">
                <a:lnSpc>
                  <a:spcPts val="2800"/>
                </a:lnSpc>
                <a:buFont typeface="Arial"/>
                <a:buChar char="•"/>
              </a:pPr>
              <a:r>
                <a:rPr lang="en-US" sz="2000">
                  <a:solidFill>
                    <a:srgbClr val="040606"/>
                  </a:solidFill>
                  <a:latin typeface="Open Sauce"/>
                  <a:ea typeface="Open Sauce"/>
                  <a:cs typeface="Open Sauce"/>
                  <a:sym typeface="Open Sauce"/>
                </a:rPr>
                <a:t>These restaurants might attract more customers who are willing to leave reviews, but the absence of delivery could impact the overall satisfaction negatively. If these two services could potentially improve customer satisfaction, restaurants that don’t offer these options might want to consider implementing it. </a:t>
              </a:r>
            </a:p>
          </p:txBody>
        </p:sp>
      </p:grpSp>
      <p:sp>
        <p:nvSpPr>
          <p:cNvPr name="Freeform 10" id="10"/>
          <p:cNvSpPr/>
          <p:nvPr/>
        </p:nvSpPr>
        <p:spPr>
          <a:xfrm flipH="false" flipV="false" rot="0">
            <a:off x="16200717"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1214271" y="5856416"/>
            <a:ext cx="5866950" cy="2994589"/>
          </a:xfrm>
          <a:custGeom>
            <a:avLst/>
            <a:gdLst/>
            <a:ahLst/>
            <a:cxnLst/>
            <a:rect r="r" b="b" t="t" l="l"/>
            <a:pathLst>
              <a:path h="2994589" w="5866950">
                <a:moveTo>
                  <a:pt x="0" y="0"/>
                </a:moveTo>
                <a:lnTo>
                  <a:pt x="5866950" y="0"/>
                </a:lnTo>
                <a:lnTo>
                  <a:pt x="5866950" y="2994589"/>
                </a:lnTo>
                <a:lnTo>
                  <a:pt x="0" y="2994589"/>
                </a:lnTo>
                <a:lnTo>
                  <a:pt x="0" y="0"/>
                </a:lnTo>
                <a:close/>
              </a:path>
            </a:pathLst>
          </a:custGeom>
          <a:blipFill>
            <a:blip r:embed="rId4"/>
            <a:stretch>
              <a:fillRect l="0" t="0" r="0" b="0"/>
            </a:stretch>
          </a:blipFill>
        </p:spPr>
      </p:sp>
      <p:sp>
        <p:nvSpPr>
          <p:cNvPr name="Freeform 12" id="12"/>
          <p:cNvSpPr/>
          <p:nvPr/>
        </p:nvSpPr>
        <p:spPr>
          <a:xfrm flipH="false" flipV="false" rot="0">
            <a:off x="11229212" y="2636218"/>
            <a:ext cx="5866950" cy="3001123"/>
          </a:xfrm>
          <a:custGeom>
            <a:avLst/>
            <a:gdLst/>
            <a:ahLst/>
            <a:cxnLst/>
            <a:rect r="r" b="b" t="t" l="l"/>
            <a:pathLst>
              <a:path h="3001123" w="5866950">
                <a:moveTo>
                  <a:pt x="0" y="0"/>
                </a:moveTo>
                <a:lnTo>
                  <a:pt x="5866950" y="0"/>
                </a:lnTo>
                <a:lnTo>
                  <a:pt x="5866950" y="3001123"/>
                </a:lnTo>
                <a:lnTo>
                  <a:pt x="0" y="3001123"/>
                </a:lnTo>
                <a:lnTo>
                  <a:pt x="0" y="0"/>
                </a:lnTo>
                <a:close/>
              </a:path>
            </a:pathLst>
          </a:custGeom>
          <a:blipFill>
            <a:blip r:embed="rId5"/>
            <a:stretch>
              <a:fillRect l="0" t="0" r="0" b="0"/>
            </a:stretch>
          </a:blipFill>
        </p:spPr>
      </p:sp>
      <p:sp>
        <p:nvSpPr>
          <p:cNvPr name="Freeform 13" id="13"/>
          <p:cNvSpPr/>
          <p:nvPr/>
        </p:nvSpPr>
        <p:spPr>
          <a:xfrm flipH="false" flipV="false" rot="-5400000">
            <a:off x="9418141" y="3869786"/>
            <a:ext cx="3001123" cy="533987"/>
          </a:xfrm>
          <a:custGeom>
            <a:avLst/>
            <a:gdLst/>
            <a:ahLst/>
            <a:cxnLst/>
            <a:rect r="r" b="b" t="t" l="l"/>
            <a:pathLst>
              <a:path h="533987" w="3001123">
                <a:moveTo>
                  <a:pt x="0" y="0"/>
                </a:moveTo>
                <a:lnTo>
                  <a:pt x="3001123" y="0"/>
                </a:lnTo>
                <a:lnTo>
                  <a:pt x="3001123" y="533987"/>
                </a:lnTo>
                <a:lnTo>
                  <a:pt x="0" y="533987"/>
                </a:lnTo>
                <a:lnTo>
                  <a:pt x="0" y="0"/>
                </a:lnTo>
                <a:close/>
              </a:path>
            </a:pathLst>
          </a:custGeom>
          <a:blipFill>
            <a:blip r:embed="rId6"/>
            <a:stretch>
              <a:fillRect l="0" t="-1614" r="0" b="-1614"/>
            </a:stretch>
          </a:blipFill>
        </p:spPr>
      </p:sp>
      <p:sp>
        <p:nvSpPr>
          <p:cNvPr name="Freeform 14" id="14"/>
          <p:cNvSpPr/>
          <p:nvPr/>
        </p:nvSpPr>
        <p:spPr>
          <a:xfrm flipH="false" flipV="false" rot="-5400000">
            <a:off x="9421408" y="7086717"/>
            <a:ext cx="2994589" cy="533987"/>
          </a:xfrm>
          <a:custGeom>
            <a:avLst/>
            <a:gdLst/>
            <a:ahLst/>
            <a:cxnLst/>
            <a:rect r="r" b="b" t="t" l="l"/>
            <a:pathLst>
              <a:path h="533987" w="2994589">
                <a:moveTo>
                  <a:pt x="0" y="0"/>
                </a:moveTo>
                <a:lnTo>
                  <a:pt x="2994589" y="0"/>
                </a:lnTo>
                <a:lnTo>
                  <a:pt x="2994589" y="533987"/>
                </a:lnTo>
                <a:lnTo>
                  <a:pt x="0" y="533987"/>
                </a:lnTo>
                <a:lnTo>
                  <a:pt x="0" y="0"/>
                </a:lnTo>
                <a:close/>
              </a:path>
            </a:pathLst>
          </a:custGeom>
          <a:blipFill>
            <a:blip r:embed="rId7"/>
            <a:stretch>
              <a:fillRect l="-238" t="-2534" r="-4045" b="0"/>
            </a:stretch>
          </a:blipFill>
        </p:spPr>
      </p:sp>
      <p:sp>
        <p:nvSpPr>
          <p:cNvPr name="TextBox 15" id="15"/>
          <p:cNvSpPr txBox="true"/>
          <p:nvPr/>
        </p:nvSpPr>
        <p:spPr>
          <a:xfrm rot="0">
            <a:off x="2491172" y="497245"/>
            <a:ext cx="13305655"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RESTAURANTS VS TABLE BOOKING &amp; ONLINE DELIVERY FACTOR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1028700" y="118117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8175091"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0"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710092" y="1877499"/>
            <a:ext cx="7126400" cy="7380801"/>
            <a:chOff x="0" y="0"/>
            <a:chExt cx="1876912" cy="1943915"/>
          </a:xfrm>
        </p:grpSpPr>
        <p:sp>
          <p:nvSpPr>
            <p:cNvPr name="Freeform 8" id="8"/>
            <p:cNvSpPr/>
            <p:nvPr/>
          </p:nvSpPr>
          <p:spPr>
            <a:xfrm flipH="false" flipV="false" rot="0">
              <a:off x="0" y="0"/>
              <a:ext cx="1876912" cy="1943915"/>
            </a:xfrm>
            <a:custGeom>
              <a:avLst/>
              <a:gdLst/>
              <a:ahLst/>
              <a:cxnLst/>
              <a:rect r="r" b="b" t="t" l="l"/>
              <a:pathLst>
                <a:path h="1943915" w="1876912">
                  <a:moveTo>
                    <a:pt x="0" y="0"/>
                  </a:moveTo>
                  <a:lnTo>
                    <a:pt x="1876912" y="0"/>
                  </a:lnTo>
                  <a:lnTo>
                    <a:pt x="1876912" y="1943915"/>
                  </a:lnTo>
                  <a:lnTo>
                    <a:pt x="0" y="1943915"/>
                  </a:lnTo>
                  <a:close/>
                </a:path>
              </a:pathLst>
            </a:custGeom>
            <a:solidFill>
              <a:srgbClr val="000000">
                <a:alpha val="0"/>
              </a:srgbClr>
            </a:solidFill>
          </p:spPr>
        </p:sp>
        <p:sp>
          <p:nvSpPr>
            <p:cNvPr name="TextBox 9" id="9"/>
            <p:cNvSpPr txBox="true"/>
            <p:nvPr/>
          </p:nvSpPr>
          <p:spPr>
            <a:xfrm>
              <a:off x="0" y="-47625"/>
              <a:ext cx="1876912" cy="1991540"/>
            </a:xfrm>
            <a:prstGeom prst="rect">
              <a:avLst/>
            </a:prstGeom>
          </p:spPr>
          <p:txBody>
            <a:bodyPr anchor="ctr" rtlCol="false" tIns="50800" lIns="50800" bIns="50800" rIns="50800"/>
            <a:lstStyle/>
            <a:p>
              <a:pPr algn="just" marL="431802" indent="-215901" lvl="1">
                <a:lnSpc>
                  <a:spcPts val="2800"/>
                </a:lnSpc>
                <a:buFont typeface="Arial"/>
                <a:buChar char="•"/>
              </a:pPr>
              <a:r>
                <a:rPr lang="en-US" sz="2000">
                  <a:solidFill>
                    <a:srgbClr val="040606"/>
                  </a:solidFill>
                  <a:latin typeface="Open Sauce"/>
                  <a:ea typeface="Open Sauce"/>
                  <a:cs typeface="Open Sauce"/>
                  <a:sym typeface="Open Sauce"/>
                </a:rPr>
                <a:t>Among these top 5 cuisines, North Indian and Mughlai cuisines stand out with the highest ratings. This suggests that restaurants specializing in these cuisines are highly regarded by customers.</a:t>
              </a:r>
            </a:p>
            <a:p>
              <a:pPr algn="just">
                <a:lnSpc>
                  <a:spcPts val="2800"/>
                </a:lnSpc>
              </a:pPr>
            </a:p>
            <a:p>
              <a:pPr algn="just" marL="431802" indent="-215901" lvl="1">
                <a:lnSpc>
                  <a:spcPts val="2800"/>
                </a:lnSpc>
                <a:buFont typeface="Arial"/>
                <a:buChar char="•"/>
              </a:pPr>
              <a:r>
                <a:rPr lang="en-US" sz="2000">
                  <a:solidFill>
                    <a:srgbClr val="040606"/>
                  </a:solidFill>
                  <a:latin typeface="Open Sauce"/>
                  <a:ea typeface="Open Sauce"/>
                  <a:cs typeface="Open Sauce"/>
                  <a:sym typeface="Open Sauce"/>
                </a:rPr>
                <a:t>North Indian and Mughlai restaurants not only have high average ratings but also receive a significant number of votes. This indicates strong customer satisfaction and possibly higher engagement with these cuisines.</a:t>
              </a:r>
            </a:p>
            <a:p>
              <a:pPr algn="just">
                <a:lnSpc>
                  <a:spcPts val="2800"/>
                </a:lnSpc>
              </a:pPr>
            </a:p>
            <a:p>
              <a:pPr algn="just" marL="431802" indent="-215901" lvl="1">
                <a:lnSpc>
                  <a:spcPts val="2800"/>
                </a:lnSpc>
                <a:buFont typeface="Arial"/>
                <a:buChar char="•"/>
              </a:pPr>
              <a:r>
                <a:rPr lang="en-US" sz="2000">
                  <a:solidFill>
                    <a:srgbClr val="040606"/>
                  </a:solidFill>
                  <a:latin typeface="Open Sauce"/>
                  <a:ea typeface="Open Sauce"/>
                  <a:cs typeface="Open Sauce"/>
                  <a:sym typeface="Open Sauce"/>
                </a:rPr>
                <a:t>The fact that these cuisines also have a higher average cost suggests that customers are willing to spend more on dining experiences featuring North Indian and Mughlai foods. This might be due to the perceived value, quality, or exclusivity of these cuisines.</a:t>
              </a:r>
            </a:p>
          </p:txBody>
        </p:sp>
      </p:grpSp>
      <p:sp>
        <p:nvSpPr>
          <p:cNvPr name="Freeform 10" id="10"/>
          <p:cNvSpPr/>
          <p:nvPr/>
        </p:nvSpPr>
        <p:spPr>
          <a:xfrm flipH="false" flipV="false" rot="0">
            <a:off x="16200717"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068650" y="2877660"/>
            <a:ext cx="7902006" cy="2865951"/>
          </a:xfrm>
          <a:custGeom>
            <a:avLst/>
            <a:gdLst/>
            <a:ahLst/>
            <a:cxnLst/>
            <a:rect r="r" b="b" t="t" l="l"/>
            <a:pathLst>
              <a:path h="2865951" w="7902006">
                <a:moveTo>
                  <a:pt x="0" y="0"/>
                </a:moveTo>
                <a:lnTo>
                  <a:pt x="7902005" y="0"/>
                </a:lnTo>
                <a:lnTo>
                  <a:pt x="7902005" y="2865951"/>
                </a:lnTo>
                <a:lnTo>
                  <a:pt x="0" y="2865951"/>
                </a:lnTo>
                <a:lnTo>
                  <a:pt x="0" y="0"/>
                </a:lnTo>
                <a:close/>
              </a:path>
            </a:pathLst>
          </a:custGeom>
          <a:blipFill>
            <a:blip r:embed="rId4"/>
            <a:stretch>
              <a:fillRect l="0" t="0" r="0" b="0"/>
            </a:stretch>
          </a:blipFill>
        </p:spPr>
      </p:sp>
      <p:sp>
        <p:nvSpPr>
          <p:cNvPr name="Freeform 12" id="12"/>
          <p:cNvSpPr/>
          <p:nvPr/>
        </p:nvSpPr>
        <p:spPr>
          <a:xfrm flipH="false" flipV="false" rot="0">
            <a:off x="10068650" y="5772186"/>
            <a:ext cx="7902006" cy="1816241"/>
          </a:xfrm>
          <a:custGeom>
            <a:avLst/>
            <a:gdLst/>
            <a:ahLst/>
            <a:cxnLst/>
            <a:rect r="r" b="b" t="t" l="l"/>
            <a:pathLst>
              <a:path h="1816241" w="7902006">
                <a:moveTo>
                  <a:pt x="0" y="0"/>
                </a:moveTo>
                <a:lnTo>
                  <a:pt x="7902005" y="0"/>
                </a:lnTo>
                <a:lnTo>
                  <a:pt x="7902005" y="1816241"/>
                </a:lnTo>
                <a:lnTo>
                  <a:pt x="0" y="1816241"/>
                </a:lnTo>
                <a:lnTo>
                  <a:pt x="0" y="0"/>
                </a:lnTo>
                <a:close/>
              </a:path>
            </a:pathLst>
          </a:custGeom>
          <a:blipFill>
            <a:blip r:embed="rId5"/>
            <a:stretch>
              <a:fillRect l="0" t="0" r="0" b="0"/>
            </a:stretch>
          </a:blipFill>
        </p:spPr>
      </p:sp>
      <p:sp>
        <p:nvSpPr>
          <p:cNvPr name="TextBox 13" id="13"/>
          <p:cNvSpPr txBox="true"/>
          <p:nvPr/>
        </p:nvSpPr>
        <p:spPr>
          <a:xfrm rot="0">
            <a:off x="6130775" y="497245"/>
            <a:ext cx="5788176"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RESTAURANTS VS CUISINES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13061"/>
            <a:ext cx="3086100" cy="10287000"/>
            <a:chOff x="0" y="0"/>
            <a:chExt cx="812800" cy="2709333"/>
          </a:xfrm>
        </p:grpSpPr>
        <p:sp>
          <p:nvSpPr>
            <p:cNvPr name="Freeform 3" id="3"/>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718BAB"/>
            </a:solidFill>
            <a:ln cap="sq">
              <a:noFill/>
              <a:prstDash val="solid"/>
              <a:miter/>
            </a:ln>
          </p:spPr>
        </p:sp>
        <p:sp>
          <p:nvSpPr>
            <p:cNvPr name="TextBox 4" id="4"/>
            <p:cNvSpPr txBox="true"/>
            <p:nvPr/>
          </p:nvSpPr>
          <p:spPr>
            <a:xfrm>
              <a:off x="0" y="-47625"/>
              <a:ext cx="812800" cy="275695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5" id="5"/>
          <p:cNvSpPr/>
          <p:nvPr/>
        </p:nvSpPr>
        <p:spPr>
          <a:xfrm flipH="true" flipV="true">
            <a:off x="1207543" y="4955901"/>
            <a:ext cx="19050" cy="2150403"/>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15201900" y="0"/>
            <a:ext cx="3086100" cy="10287000"/>
            <a:chOff x="0" y="0"/>
            <a:chExt cx="812800" cy="2709333"/>
          </a:xfrm>
        </p:grpSpPr>
        <p:sp>
          <p:nvSpPr>
            <p:cNvPr name="Freeform 7" id="7"/>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718BAB"/>
            </a:solidFill>
            <a:ln cap="sq">
              <a:noFill/>
              <a:prstDash val="solid"/>
              <a:miter/>
            </a:ln>
          </p:spPr>
        </p:sp>
        <p:sp>
          <p:nvSpPr>
            <p:cNvPr name="TextBox 8" id="8"/>
            <p:cNvSpPr txBox="true"/>
            <p:nvPr/>
          </p:nvSpPr>
          <p:spPr>
            <a:xfrm>
              <a:off x="0" y="-47625"/>
              <a:ext cx="812800" cy="2756958"/>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2638797" y="775061"/>
            <a:ext cx="15249675" cy="8763000"/>
            <a:chOff x="0" y="0"/>
            <a:chExt cx="4016375" cy="2307951"/>
          </a:xfrm>
        </p:grpSpPr>
        <p:sp>
          <p:nvSpPr>
            <p:cNvPr name="Freeform 10" id="10"/>
            <p:cNvSpPr/>
            <p:nvPr/>
          </p:nvSpPr>
          <p:spPr>
            <a:xfrm flipH="false" flipV="false" rot="0">
              <a:off x="0" y="0"/>
              <a:ext cx="4016375" cy="2307951"/>
            </a:xfrm>
            <a:custGeom>
              <a:avLst/>
              <a:gdLst/>
              <a:ahLst/>
              <a:cxnLst/>
              <a:rect r="r" b="b" t="t" l="l"/>
              <a:pathLst>
                <a:path h="2307951" w="4016375">
                  <a:moveTo>
                    <a:pt x="0" y="0"/>
                  </a:moveTo>
                  <a:lnTo>
                    <a:pt x="4016375" y="0"/>
                  </a:lnTo>
                  <a:lnTo>
                    <a:pt x="4016375" y="2307951"/>
                  </a:lnTo>
                  <a:lnTo>
                    <a:pt x="0" y="2307951"/>
                  </a:lnTo>
                  <a:close/>
                </a:path>
              </a:pathLst>
            </a:custGeom>
            <a:solidFill>
              <a:srgbClr val="D2D2D2"/>
            </a:solidFill>
          </p:spPr>
        </p:sp>
        <p:sp>
          <p:nvSpPr>
            <p:cNvPr name="TextBox 11" id="11"/>
            <p:cNvSpPr txBox="true"/>
            <p:nvPr/>
          </p:nvSpPr>
          <p:spPr>
            <a:xfrm>
              <a:off x="0" y="-57150"/>
              <a:ext cx="4016375" cy="2365101"/>
            </a:xfrm>
            <a:prstGeom prst="rect">
              <a:avLst/>
            </a:prstGeom>
          </p:spPr>
          <p:txBody>
            <a:bodyPr anchor="ctr" rtlCol="false" tIns="50800" lIns="50800" bIns="50800" rIns="50800"/>
            <a:lstStyle/>
            <a:p>
              <a:pPr algn="l">
                <a:lnSpc>
                  <a:spcPts val="2520"/>
                </a:lnSpc>
              </a:pPr>
            </a:p>
          </p:txBody>
        </p:sp>
      </p:grpSp>
      <p:grpSp>
        <p:nvGrpSpPr>
          <p:cNvPr name="Group 12" id="12"/>
          <p:cNvGrpSpPr/>
          <p:nvPr/>
        </p:nvGrpSpPr>
        <p:grpSpPr>
          <a:xfrm rot="0">
            <a:off x="2348564" y="775061"/>
            <a:ext cx="290233" cy="8763000"/>
            <a:chOff x="0" y="0"/>
            <a:chExt cx="76440" cy="2307951"/>
          </a:xfrm>
        </p:grpSpPr>
        <p:sp>
          <p:nvSpPr>
            <p:cNvPr name="Freeform 13" id="13"/>
            <p:cNvSpPr/>
            <p:nvPr/>
          </p:nvSpPr>
          <p:spPr>
            <a:xfrm flipH="false" flipV="false" rot="0">
              <a:off x="0" y="0"/>
              <a:ext cx="76440" cy="2307951"/>
            </a:xfrm>
            <a:custGeom>
              <a:avLst/>
              <a:gdLst/>
              <a:ahLst/>
              <a:cxnLst/>
              <a:rect r="r" b="b" t="t" l="l"/>
              <a:pathLst>
                <a:path h="2307951" w="76440">
                  <a:moveTo>
                    <a:pt x="0" y="0"/>
                  </a:moveTo>
                  <a:lnTo>
                    <a:pt x="76440" y="0"/>
                  </a:lnTo>
                  <a:lnTo>
                    <a:pt x="76440" y="2307951"/>
                  </a:lnTo>
                  <a:lnTo>
                    <a:pt x="0" y="2307951"/>
                  </a:lnTo>
                  <a:close/>
                </a:path>
              </a:pathLst>
            </a:custGeom>
            <a:solidFill>
              <a:srgbClr val="593C8F"/>
            </a:solidFill>
          </p:spPr>
        </p:sp>
        <p:sp>
          <p:nvSpPr>
            <p:cNvPr name="TextBox 14" id="14"/>
            <p:cNvSpPr txBox="true"/>
            <p:nvPr/>
          </p:nvSpPr>
          <p:spPr>
            <a:xfrm>
              <a:off x="0" y="-47625"/>
              <a:ext cx="76440" cy="2355576"/>
            </a:xfrm>
            <a:prstGeom prst="rect">
              <a:avLst/>
            </a:prstGeom>
          </p:spPr>
          <p:txBody>
            <a:bodyPr anchor="ctr" rtlCol="false" tIns="50800" lIns="50800" bIns="50800" rIns="50800"/>
            <a:lstStyle/>
            <a:p>
              <a:pPr algn="ctr">
                <a:lnSpc>
                  <a:spcPts val="2659"/>
                </a:lnSpc>
              </a:pPr>
            </a:p>
          </p:txBody>
        </p:sp>
      </p:grpSp>
      <p:sp>
        <p:nvSpPr>
          <p:cNvPr name="AutoShape 15" id="15"/>
          <p:cNvSpPr/>
          <p:nvPr/>
        </p:nvSpPr>
        <p:spPr>
          <a:xfrm flipH="true" flipV="true">
            <a:off x="1207543" y="2339744"/>
            <a:ext cx="0" cy="2044358"/>
          </a:xfrm>
          <a:prstGeom prst="line">
            <a:avLst/>
          </a:prstGeom>
          <a:ln cap="flat" w="38100">
            <a:solidFill>
              <a:srgbClr val="000000"/>
            </a:solidFill>
            <a:prstDash val="solid"/>
            <a:headEnd type="none" len="sm" w="sm"/>
            <a:tailEnd type="none" len="sm" w="sm"/>
          </a:ln>
        </p:spPr>
      </p:sp>
      <p:sp>
        <p:nvSpPr>
          <p:cNvPr name="AutoShape 16" id="16"/>
          <p:cNvSpPr/>
          <p:nvPr/>
        </p:nvSpPr>
        <p:spPr>
          <a:xfrm flipV="true">
            <a:off x="1207543" y="2339744"/>
            <a:ext cx="1141021" cy="19050"/>
          </a:xfrm>
          <a:prstGeom prst="line">
            <a:avLst/>
          </a:prstGeom>
          <a:ln cap="flat" w="38100">
            <a:solidFill>
              <a:srgbClr val="000000"/>
            </a:solidFill>
            <a:prstDash val="solid"/>
            <a:headEnd type="none" len="sm" w="sm"/>
            <a:tailEnd type="none" len="sm" w="sm"/>
          </a:ln>
        </p:spPr>
      </p:sp>
      <p:sp>
        <p:nvSpPr>
          <p:cNvPr name="AutoShape 17" id="17"/>
          <p:cNvSpPr/>
          <p:nvPr/>
        </p:nvSpPr>
        <p:spPr>
          <a:xfrm flipV="true">
            <a:off x="1207225" y="7087254"/>
            <a:ext cx="1141021" cy="19050"/>
          </a:xfrm>
          <a:prstGeom prst="line">
            <a:avLst/>
          </a:prstGeom>
          <a:ln cap="flat" w="38100">
            <a:solidFill>
              <a:srgbClr val="000000"/>
            </a:solidFill>
            <a:prstDash val="solid"/>
            <a:headEnd type="none" len="sm" w="sm"/>
            <a:tailEnd type="none" len="sm" w="sm"/>
          </a:ln>
        </p:spPr>
      </p:sp>
      <p:sp>
        <p:nvSpPr>
          <p:cNvPr name="TextBox 18" id="18"/>
          <p:cNvSpPr txBox="true"/>
          <p:nvPr/>
        </p:nvSpPr>
        <p:spPr>
          <a:xfrm rot="0">
            <a:off x="266150" y="4455039"/>
            <a:ext cx="1920885" cy="382300"/>
          </a:xfrm>
          <a:prstGeom prst="rect">
            <a:avLst/>
          </a:prstGeom>
        </p:spPr>
        <p:txBody>
          <a:bodyPr anchor="t" rtlCol="false" tIns="0" lIns="0" bIns="0" rIns="0">
            <a:spAutoFit/>
          </a:bodyPr>
          <a:lstStyle/>
          <a:p>
            <a:pPr algn="ctr" marL="0" indent="0" lvl="0">
              <a:lnSpc>
                <a:spcPts val="3078"/>
              </a:lnSpc>
              <a:spcBef>
                <a:spcPct val="0"/>
              </a:spcBef>
            </a:pPr>
            <a:r>
              <a:rPr lang="en-US" sz="2198">
                <a:solidFill>
                  <a:srgbClr val="000000"/>
                </a:solidFill>
                <a:latin typeface="League Spartan"/>
                <a:ea typeface="League Spartan"/>
                <a:cs typeface="League Spartan"/>
                <a:sym typeface="League Spartan"/>
              </a:rPr>
              <a:t>DASHBOARD</a:t>
            </a:r>
          </a:p>
        </p:txBody>
      </p:sp>
      <p:grpSp>
        <p:nvGrpSpPr>
          <p:cNvPr name="Group 19" id="19"/>
          <p:cNvGrpSpPr/>
          <p:nvPr/>
        </p:nvGrpSpPr>
        <p:grpSpPr>
          <a:xfrm rot="5400000">
            <a:off x="921643" y="3662080"/>
            <a:ext cx="571799" cy="2015842"/>
            <a:chOff x="0" y="0"/>
            <a:chExt cx="150597" cy="530921"/>
          </a:xfrm>
        </p:grpSpPr>
        <p:sp>
          <p:nvSpPr>
            <p:cNvPr name="Freeform 20" id="20"/>
            <p:cNvSpPr/>
            <p:nvPr/>
          </p:nvSpPr>
          <p:spPr>
            <a:xfrm flipH="false" flipV="false" rot="0">
              <a:off x="0" y="0"/>
              <a:ext cx="150597" cy="530921"/>
            </a:xfrm>
            <a:custGeom>
              <a:avLst/>
              <a:gdLst/>
              <a:ahLst/>
              <a:cxnLst/>
              <a:rect r="r" b="b" t="t" l="l"/>
              <a:pathLst>
                <a:path h="530921" w="150597">
                  <a:moveTo>
                    <a:pt x="0" y="0"/>
                  </a:moveTo>
                  <a:lnTo>
                    <a:pt x="150597" y="0"/>
                  </a:lnTo>
                  <a:lnTo>
                    <a:pt x="150597" y="530921"/>
                  </a:lnTo>
                  <a:lnTo>
                    <a:pt x="0" y="530921"/>
                  </a:lnTo>
                  <a:close/>
                </a:path>
              </a:pathLst>
            </a:custGeom>
            <a:solidFill>
              <a:srgbClr val="000000">
                <a:alpha val="0"/>
              </a:srgbClr>
            </a:solidFill>
            <a:ln cap="sq">
              <a:noFill/>
              <a:prstDash val="solid"/>
              <a:miter/>
            </a:ln>
          </p:spPr>
        </p:sp>
        <p:sp>
          <p:nvSpPr>
            <p:cNvPr name="TextBox 21" id="21"/>
            <p:cNvSpPr txBox="true"/>
            <p:nvPr/>
          </p:nvSpPr>
          <p:spPr>
            <a:xfrm>
              <a:off x="0" y="-47625"/>
              <a:ext cx="150597" cy="57854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2" id="22"/>
          <p:cNvSpPr/>
          <p:nvPr/>
        </p:nvSpPr>
        <p:spPr>
          <a:xfrm flipH="false" flipV="false" rot="0">
            <a:off x="2720975" y="927561"/>
            <a:ext cx="15085319" cy="8431877"/>
          </a:xfrm>
          <a:custGeom>
            <a:avLst/>
            <a:gdLst/>
            <a:ahLst/>
            <a:cxnLst/>
            <a:rect r="r" b="b" t="t" l="l"/>
            <a:pathLst>
              <a:path h="8431877" w="15085319">
                <a:moveTo>
                  <a:pt x="0" y="0"/>
                </a:moveTo>
                <a:lnTo>
                  <a:pt x="15085319" y="0"/>
                </a:lnTo>
                <a:lnTo>
                  <a:pt x="15085319" y="8431878"/>
                </a:lnTo>
                <a:lnTo>
                  <a:pt x="0" y="8431878"/>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0078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15893" y="4673136"/>
            <a:ext cx="7177266" cy="845479"/>
          </a:xfrm>
          <a:prstGeom prst="rect">
            <a:avLst/>
          </a:prstGeom>
        </p:spPr>
        <p:txBody>
          <a:bodyPr anchor="t" rtlCol="false" tIns="0" lIns="0" bIns="0" rIns="0">
            <a:spAutoFit/>
          </a:bodyPr>
          <a:lstStyle/>
          <a:p>
            <a:pPr algn="l" marL="0" indent="0" lvl="0">
              <a:lnSpc>
                <a:spcPts val="6948"/>
              </a:lnSpc>
              <a:spcBef>
                <a:spcPct val="0"/>
              </a:spcBef>
            </a:pPr>
            <a:r>
              <a:rPr lang="en-US" b="true" sz="4963">
                <a:solidFill>
                  <a:srgbClr val="F0F0F0"/>
                </a:solidFill>
                <a:latin typeface="Cinzel Bold"/>
                <a:ea typeface="Cinzel Bold"/>
                <a:cs typeface="Cinzel Bold"/>
                <a:sym typeface="Cinzel Bold"/>
              </a:rPr>
              <a:t>RECOMMENDATIONS</a:t>
            </a:r>
          </a:p>
        </p:txBody>
      </p:sp>
      <p:grpSp>
        <p:nvGrpSpPr>
          <p:cNvPr name="Group 9" id="9"/>
          <p:cNvGrpSpPr/>
          <p:nvPr/>
        </p:nvGrpSpPr>
        <p:grpSpPr>
          <a:xfrm rot="0">
            <a:off x="7953753" y="2656032"/>
            <a:ext cx="373607" cy="3736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1" id="11"/>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2" id="12"/>
          <p:cNvGrpSpPr/>
          <p:nvPr/>
        </p:nvGrpSpPr>
        <p:grpSpPr>
          <a:xfrm rot="0">
            <a:off x="8288587" y="4180490"/>
            <a:ext cx="373607" cy="3736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4" id="14"/>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5" id="15"/>
          <p:cNvGrpSpPr/>
          <p:nvPr/>
        </p:nvGrpSpPr>
        <p:grpSpPr>
          <a:xfrm rot="0">
            <a:off x="7925178" y="7402839"/>
            <a:ext cx="373607" cy="3736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7" id="17"/>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8" id="18"/>
          <p:cNvGrpSpPr/>
          <p:nvPr/>
        </p:nvGrpSpPr>
        <p:grpSpPr>
          <a:xfrm rot="0">
            <a:off x="8288587" y="5760481"/>
            <a:ext cx="373607" cy="3736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0" id="2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1" id="21"/>
          <p:cNvGrpSpPr/>
          <p:nvPr/>
        </p:nvGrpSpPr>
        <p:grpSpPr>
          <a:xfrm rot="0">
            <a:off x="9788675" y="0"/>
            <a:ext cx="7288159" cy="10287000"/>
            <a:chOff x="0" y="0"/>
            <a:chExt cx="1919515" cy="2709333"/>
          </a:xfrm>
        </p:grpSpPr>
        <p:sp>
          <p:nvSpPr>
            <p:cNvPr name="Freeform 22" id="22"/>
            <p:cNvSpPr/>
            <p:nvPr/>
          </p:nvSpPr>
          <p:spPr>
            <a:xfrm flipH="false" flipV="false" rot="0">
              <a:off x="0" y="0"/>
              <a:ext cx="1919515" cy="2709333"/>
            </a:xfrm>
            <a:custGeom>
              <a:avLst/>
              <a:gdLst/>
              <a:ahLst/>
              <a:cxnLst/>
              <a:rect r="r" b="b" t="t" l="l"/>
              <a:pathLst>
                <a:path h="2709333" w="1919515">
                  <a:moveTo>
                    <a:pt x="0" y="0"/>
                  </a:moveTo>
                  <a:lnTo>
                    <a:pt x="1919515" y="0"/>
                  </a:lnTo>
                  <a:lnTo>
                    <a:pt x="1919515" y="2709333"/>
                  </a:lnTo>
                  <a:lnTo>
                    <a:pt x="0" y="2709333"/>
                  </a:lnTo>
                  <a:close/>
                </a:path>
              </a:pathLst>
            </a:custGeom>
            <a:solidFill>
              <a:srgbClr val="718BAB"/>
            </a:solidFill>
            <a:ln cap="sq">
              <a:noFill/>
              <a:prstDash val="solid"/>
              <a:miter/>
            </a:ln>
          </p:spPr>
        </p:sp>
        <p:sp>
          <p:nvSpPr>
            <p:cNvPr name="TextBox 23" id="23"/>
            <p:cNvSpPr txBox="true"/>
            <p:nvPr/>
          </p:nvSpPr>
          <p:spPr>
            <a:xfrm>
              <a:off x="0" y="-47625"/>
              <a:ext cx="1919515" cy="2756958"/>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4" id="24"/>
          <p:cNvGrpSpPr/>
          <p:nvPr/>
        </p:nvGrpSpPr>
        <p:grpSpPr>
          <a:xfrm rot="0">
            <a:off x="10086494" y="0"/>
            <a:ext cx="6692522" cy="10317862"/>
            <a:chOff x="0" y="0"/>
            <a:chExt cx="1762639" cy="2717461"/>
          </a:xfrm>
        </p:grpSpPr>
        <p:sp>
          <p:nvSpPr>
            <p:cNvPr name="Freeform 25" id="25"/>
            <p:cNvSpPr/>
            <p:nvPr/>
          </p:nvSpPr>
          <p:spPr>
            <a:xfrm flipH="false" flipV="false" rot="0">
              <a:off x="0" y="0"/>
              <a:ext cx="1762640" cy="2717461"/>
            </a:xfrm>
            <a:custGeom>
              <a:avLst/>
              <a:gdLst/>
              <a:ahLst/>
              <a:cxnLst/>
              <a:rect r="r" b="b" t="t" l="l"/>
              <a:pathLst>
                <a:path h="2717461" w="1762640">
                  <a:moveTo>
                    <a:pt x="0" y="0"/>
                  </a:moveTo>
                  <a:lnTo>
                    <a:pt x="1762640" y="0"/>
                  </a:lnTo>
                  <a:lnTo>
                    <a:pt x="1762640" y="2717461"/>
                  </a:lnTo>
                  <a:lnTo>
                    <a:pt x="0" y="2717461"/>
                  </a:lnTo>
                  <a:close/>
                </a:path>
              </a:pathLst>
            </a:custGeom>
            <a:solidFill>
              <a:srgbClr val="D2D2D2"/>
            </a:solidFill>
          </p:spPr>
        </p:sp>
        <p:sp>
          <p:nvSpPr>
            <p:cNvPr name="TextBox 26" id="26"/>
            <p:cNvSpPr txBox="true"/>
            <p:nvPr/>
          </p:nvSpPr>
          <p:spPr>
            <a:xfrm>
              <a:off x="0" y="-47625"/>
              <a:ext cx="1762639" cy="2765086"/>
            </a:xfrm>
            <a:prstGeom prst="rect">
              <a:avLst/>
            </a:prstGeom>
          </p:spPr>
          <p:txBody>
            <a:bodyPr anchor="ctr" rtlCol="false" tIns="50800" lIns="50800" bIns="50800" rIns="50800"/>
            <a:lstStyle/>
            <a:p>
              <a:pPr algn="l" marL="323852" indent="-161926" lvl="1">
                <a:lnSpc>
                  <a:spcPts val="2100"/>
                </a:lnSpc>
                <a:buFont typeface="Arial"/>
                <a:buChar char="•"/>
              </a:pPr>
              <a:r>
                <a:rPr lang="en-US" b="true" sz="1500">
                  <a:solidFill>
                    <a:srgbClr val="040606"/>
                  </a:solidFill>
                  <a:latin typeface="Poppins Bold"/>
                  <a:ea typeface="Poppins Bold"/>
                  <a:cs typeface="Poppins Bold"/>
                  <a:sym typeface="Poppins Bold"/>
                </a:rPr>
                <a:t>Capitalize on High-Density Markets:</a:t>
              </a:r>
              <a:r>
                <a:rPr lang="en-US" sz="1500">
                  <a:solidFill>
                    <a:srgbClr val="040606"/>
                  </a:solidFill>
                  <a:latin typeface="Poppins"/>
                  <a:ea typeface="Poppins"/>
                  <a:cs typeface="Poppins"/>
                  <a:sym typeface="Poppins"/>
                </a:rPr>
                <a:t> Given that India, and specifically cities like New Delhi, has a significant number of restaurants, there is potential for growth in less saturated cities or regions within the country. Expanding to emerging markets or less competitive areas could be beneficial.</a:t>
              </a:r>
            </a:p>
            <a:p>
              <a:pPr algn="l">
                <a:lnSpc>
                  <a:spcPts val="2100"/>
                </a:lnSpc>
              </a:pPr>
            </a:p>
            <a:p>
              <a:pPr algn="l" marL="323852" indent="-161926" lvl="1">
                <a:lnSpc>
                  <a:spcPts val="2100"/>
                </a:lnSpc>
                <a:buFont typeface="Arial"/>
                <a:buChar char="•"/>
              </a:pPr>
              <a:r>
                <a:rPr lang="en-US" b="true" sz="1500">
                  <a:solidFill>
                    <a:srgbClr val="040606"/>
                  </a:solidFill>
                  <a:latin typeface="Poppins Bold"/>
                  <a:ea typeface="Poppins Bold"/>
                  <a:cs typeface="Poppins Bold"/>
                  <a:sym typeface="Poppins Bold"/>
                </a:rPr>
                <a:t>Target High-Performing Cities:</a:t>
              </a:r>
              <a:r>
                <a:rPr lang="en-US" sz="1500">
                  <a:solidFill>
                    <a:srgbClr val="040606"/>
                  </a:solidFill>
                  <a:latin typeface="Poppins"/>
                  <a:ea typeface="Poppins"/>
                  <a:cs typeface="Poppins"/>
                  <a:sym typeface="Poppins"/>
                </a:rPr>
                <a:t> Focus on maintaining and improving restaurant standards in cities with high restaurant counts, such as New Delhi, to leverage their already established customer base.</a:t>
              </a:r>
            </a:p>
            <a:p>
              <a:pPr algn="l">
                <a:lnSpc>
                  <a:spcPts val="2100"/>
                </a:lnSpc>
              </a:pPr>
            </a:p>
            <a:p>
              <a:pPr algn="l" marL="323852" indent="-161926" lvl="1">
                <a:lnSpc>
                  <a:spcPts val="2100"/>
                </a:lnSpc>
                <a:buFont typeface="Arial"/>
                <a:buChar char="•"/>
              </a:pPr>
              <a:r>
                <a:rPr lang="en-US" b="true" sz="1500">
                  <a:solidFill>
                    <a:srgbClr val="040606"/>
                  </a:solidFill>
                  <a:latin typeface="Poppins Bold"/>
                  <a:ea typeface="Poppins Bold"/>
                  <a:cs typeface="Poppins Bold"/>
                  <a:sym typeface="Poppins Bold"/>
                </a:rPr>
                <a:t>Enhance Customer Convenience:</a:t>
              </a:r>
              <a:r>
                <a:rPr lang="en-US" sz="1500">
                  <a:solidFill>
                    <a:srgbClr val="040606"/>
                  </a:solidFill>
                  <a:latin typeface="Poppins"/>
                  <a:ea typeface="Poppins"/>
                  <a:cs typeface="Poppins"/>
                  <a:sym typeface="Poppins"/>
                </a:rPr>
                <a:t> Restaurants that do not offer online delivery or table booking services should consider implementing these features. This can potentially boost customer satisfaction and improve ratings, as the absence of these services is associated with lower ratings and customer dissatisfaction.</a:t>
              </a:r>
            </a:p>
            <a:p>
              <a:pPr algn="l">
                <a:lnSpc>
                  <a:spcPts val="2100"/>
                </a:lnSpc>
              </a:pPr>
            </a:p>
            <a:p>
              <a:pPr algn="l" marL="323852" indent="-161926" lvl="1">
                <a:lnSpc>
                  <a:spcPts val="2100"/>
                </a:lnSpc>
                <a:buFont typeface="Arial"/>
                <a:buChar char="•"/>
              </a:pPr>
              <a:r>
                <a:rPr lang="en-US" b="true" sz="1500">
                  <a:solidFill>
                    <a:srgbClr val="040606"/>
                  </a:solidFill>
                  <a:latin typeface="Poppins Bold"/>
                  <a:ea typeface="Poppins Bold"/>
                  <a:cs typeface="Poppins Bold"/>
                  <a:sym typeface="Poppins Bold"/>
                </a:rPr>
                <a:t>Evaluate Service Gaps:</a:t>
              </a:r>
              <a:r>
                <a:rPr lang="en-US" sz="1500">
                  <a:solidFill>
                    <a:srgbClr val="040606"/>
                  </a:solidFill>
                  <a:latin typeface="Poppins"/>
                  <a:ea typeface="Poppins"/>
                  <a:cs typeface="Poppins"/>
                  <a:sym typeface="Poppins"/>
                </a:rPr>
                <a:t> For restaurants with lower ratings, especially those in the 1.0 to 1.5 range, assess and address the reasons behind poor performance. This might include improving service quality, enhancing the dining experience, or introducing key features like online delivery and table booking.</a:t>
              </a:r>
            </a:p>
            <a:p>
              <a:pPr algn="l">
                <a:lnSpc>
                  <a:spcPts val="2100"/>
                </a:lnSpc>
              </a:pPr>
            </a:p>
            <a:p>
              <a:pPr algn="l" marL="323852" indent="-161926" lvl="1">
                <a:lnSpc>
                  <a:spcPts val="2100"/>
                </a:lnSpc>
                <a:buFont typeface="Arial"/>
                <a:buChar char="•"/>
              </a:pPr>
              <a:r>
                <a:rPr lang="en-US" b="true" sz="1500">
                  <a:solidFill>
                    <a:srgbClr val="040606"/>
                  </a:solidFill>
                  <a:latin typeface="Poppins Bold"/>
                  <a:ea typeface="Poppins Bold"/>
                  <a:cs typeface="Poppins Bold"/>
                  <a:sym typeface="Poppins Bold"/>
                </a:rPr>
                <a:t>Optimize the Price Range:</a:t>
              </a:r>
              <a:r>
                <a:rPr lang="en-US" sz="1500">
                  <a:solidFill>
                    <a:srgbClr val="040606"/>
                  </a:solidFill>
                  <a:latin typeface="Poppins"/>
                  <a:ea typeface="Poppins"/>
                  <a:cs typeface="Poppins"/>
                  <a:sym typeface="Poppins"/>
                </a:rPr>
                <a:t> For restaurants in the 100-500 price range, which have lower average ratings, explore ways to improve the value proposition. This could involve enhancing food quality, service standards, or offering additional features.</a:t>
              </a:r>
            </a:p>
            <a:p>
              <a:pPr algn="l">
                <a:lnSpc>
                  <a:spcPts val="2100"/>
                </a:lnSpc>
              </a:pPr>
            </a:p>
            <a:p>
              <a:pPr algn="l" marL="323852" indent="-161926" lvl="1">
                <a:lnSpc>
                  <a:spcPts val="2100"/>
                </a:lnSpc>
                <a:buFont typeface="Arial"/>
                <a:buChar char="•"/>
              </a:pPr>
              <a:r>
                <a:rPr lang="en-US" b="true" sz="1500">
                  <a:solidFill>
                    <a:srgbClr val="040606"/>
                  </a:solidFill>
                  <a:latin typeface="Poppins Bold"/>
                  <a:ea typeface="Poppins Bold"/>
                  <a:cs typeface="Poppins Bold"/>
                  <a:sym typeface="Poppins Bold"/>
                </a:rPr>
                <a:t>Act on Reviews:</a:t>
              </a:r>
              <a:r>
                <a:rPr lang="en-US" sz="1500">
                  <a:solidFill>
                    <a:srgbClr val="040606"/>
                  </a:solidFill>
                  <a:latin typeface="Poppins"/>
                  <a:ea typeface="Poppins"/>
                  <a:cs typeface="Poppins"/>
                  <a:sym typeface="Poppins"/>
                </a:rPr>
                <a:t> Analyze customer reviews to identify common issues or areas for improvement. Use this feedback to make informed decisions about changes or enhancements to restaurant operations and offerings.</a:t>
              </a:r>
            </a:p>
            <a:p>
              <a:pPr algn="l">
                <a:lnSpc>
                  <a:spcPts val="2100"/>
                </a:lnSpc>
              </a:pPr>
            </a:p>
            <a:p>
              <a:pPr algn="l" marL="323852" indent="-161926" lvl="1">
                <a:lnSpc>
                  <a:spcPts val="2100"/>
                </a:lnSpc>
                <a:buFont typeface="Arial"/>
                <a:buChar char="•"/>
              </a:pPr>
              <a:r>
                <a:rPr lang="en-US" b="true" sz="1500">
                  <a:solidFill>
                    <a:srgbClr val="040606"/>
                  </a:solidFill>
                  <a:latin typeface="Poppins Bold"/>
                  <a:ea typeface="Poppins Bold"/>
                  <a:cs typeface="Poppins Bold"/>
                  <a:sym typeface="Poppins Bold"/>
                </a:rPr>
                <a:t>Enhance Customer Engagement:</a:t>
              </a:r>
              <a:r>
                <a:rPr lang="en-US" sz="1500">
                  <a:solidFill>
                    <a:srgbClr val="040606"/>
                  </a:solidFill>
                  <a:latin typeface="Poppins"/>
                  <a:ea typeface="Poppins"/>
                  <a:cs typeface="Poppins"/>
                  <a:sym typeface="Poppins"/>
                </a:rPr>
                <a:t> Engage with customers to understand their needs and preferences better. This can help in tailoring services and features to align with customer expectations and improve overall satisfaction.</a:t>
              </a:r>
            </a:p>
          </p:txBody>
        </p:sp>
      </p:grpSp>
      <p:sp>
        <p:nvSpPr>
          <p:cNvPr name="AutoShape 27" id="27"/>
          <p:cNvSpPr/>
          <p:nvPr/>
        </p:nvSpPr>
        <p:spPr>
          <a:xfrm>
            <a:off x="8522518" y="5143500"/>
            <a:ext cx="1266157"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989796" y="3664127"/>
            <a:ext cx="7654552" cy="1828842"/>
          </a:xfrm>
          <a:prstGeom prst="rect">
            <a:avLst/>
          </a:prstGeom>
        </p:spPr>
        <p:txBody>
          <a:bodyPr anchor="t" rtlCol="false" tIns="0" lIns="0" bIns="0" rIns="0">
            <a:spAutoFit/>
          </a:bodyPr>
          <a:lstStyle/>
          <a:p>
            <a:pPr algn="l" marL="0" indent="0" lvl="0">
              <a:lnSpc>
                <a:spcPts val="14947"/>
              </a:lnSpc>
              <a:spcBef>
                <a:spcPct val="0"/>
              </a:spcBef>
            </a:pPr>
            <a:r>
              <a:rPr lang="en-US" b="true" sz="10831" spc="1061">
                <a:solidFill>
                  <a:srgbClr val="040606"/>
                </a:solidFill>
                <a:latin typeface="Oswald Bold"/>
                <a:ea typeface="Oswald Bold"/>
                <a:cs typeface="Oswald Bold"/>
                <a:sym typeface="Oswald Bold"/>
              </a:rPr>
              <a:t>THANK YOU</a:t>
            </a:r>
          </a:p>
        </p:txBody>
      </p:sp>
      <p:sp>
        <p:nvSpPr>
          <p:cNvPr name="Freeform 4" id="4"/>
          <p:cNvSpPr/>
          <p:nvPr/>
        </p:nvSpPr>
        <p:spPr>
          <a:xfrm flipH="true" flipV="false" rot="0">
            <a:off x="-724894" y="7195723"/>
            <a:ext cx="10864146" cy="3259244"/>
          </a:xfrm>
          <a:custGeom>
            <a:avLst/>
            <a:gdLst/>
            <a:ahLst/>
            <a:cxnLst/>
            <a:rect r="r" b="b" t="t" l="l"/>
            <a:pathLst>
              <a:path h="3259244" w="10864146">
                <a:moveTo>
                  <a:pt x="10864146" y="0"/>
                </a:moveTo>
                <a:lnTo>
                  <a:pt x="0" y="0"/>
                </a:lnTo>
                <a:lnTo>
                  <a:pt x="0" y="3259244"/>
                </a:lnTo>
                <a:lnTo>
                  <a:pt x="10864146" y="3259244"/>
                </a:lnTo>
                <a:lnTo>
                  <a:pt x="10864146"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true" flipV="false" rot="-10800000">
            <a:off x="0" y="-492188"/>
            <a:ext cx="10139252" cy="3041776"/>
          </a:xfrm>
          <a:custGeom>
            <a:avLst/>
            <a:gdLst/>
            <a:ahLst/>
            <a:cxnLst/>
            <a:rect r="r" b="b" t="t" l="l"/>
            <a:pathLst>
              <a:path h="3041776" w="10139252">
                <a:moveTo>
                  <a:pt x="10139252" y="0"/>
                </a:moveTo>
                <a:lnTo>
                  <a:pt x="0" y="0"/>
                </a:lnTo>
                <a:lnTo>
                  <a:pt x="0" y="3041776"/>
                </a:lnTo>
                <a:lnTo>
                  <a:pt x="10139252" y="3041776"/>
                </a:lnTo>
                <a:lnTo>
                  <a:pt x="10139252"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3773114"/>
            <a:chOff x="0" y="0"/>
            <a:chExt cx="24384000" cy="5030819"/>
          </a:xfrm>
        </p:grpSpPr>
        <p:pic>
          <p:nvPicPr>
            <p:cNvPr name="Picture 3" id="3"/>
            <p:cNvPicPr>
              <a:picLocks noChangeAspect="true"/>
            </p:cNvPicPr>
            <p:nvPr/>
          </p:nvPicPr>
          <p:blipFill>
            <a:blip r:embed="rId2">
              <a:alphaModFix amt="14000"/>
            </a:blip>
            <a:srcRect l="0" t="27933" r="0" b="41099"/>
            <a:stretch>
              <a:fillRect/>
            </a:stretch>
          </p:blipFill>
          <p:spPr>
            <a:xfrm flipH="false" flipV="false">
              <a:off x="0" y="0"/>
              <a:ext cx="24384000" cy="5030819"/>
            </a:xfrm>
            <a:prstGeom prst="rect">
              <a:avLst/>
            </a:prstGeom>
          </p:spPr>
        </p:pic>
      </p:grpSp>
      <p:grpSp>
        <p:nvGrpSpPr>
          <p:cNvPr name="Group 4" id="4"/>
          <p:cNvGrpSpPr/>
          <p:nvPr/>
        </p:nvGrpSpPr>
        <p:grpSpPr>
          <a:xfrm rot="0">
            <a:off x="0" y="3773114"/>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66675"/>
              <a:ext cx="4816593" cy="1782266"/>
            </a:xfrm>
            <a:prstGeom prst="rect">
              <a:avLst/>
            </a:prstGeom>
          </p:spPr>
          <p:txBody>
            <a:bodyPr anchor="ctr" rtlCol="false" tIns="50800" lIns="50800" bIns="50800" rIns="50800"/>
            <a:lstStyle/>
            <a:p>
              <a:pPr algn="ctr">
                <a:lnSpc>
                  <a:spcPts val="3639"/>
                </a:lnSpc>
              </a:pPr>
            </a:p>
          </p:txBody>
        </p:sp>
      </p:grpSp>
      <p:graphicFrame>
        <p:nvGraphicFramePr>
          <p:cNvPr name="Table 7" id="7"/>
          <p:cNvGraphicFramePr>
            <a:graphicFrameLocks noGrp="true"/>
          </p:cNvGraphicFramePr>
          <p:nvPr/>
        </p:nvGraphicFramePr>
        <p:xfrm>
          <a:off x="6383577" y="4257675"/>
          <a:ext cx="7142440" cy="5000625"/>
        </p:xfrm>
        <a:graphic>
          <a:graphicData uri="http://schemas.openxmlformats.org/drawingml/2006/table">
            <a:tbl>
              <a:tblPr/>
              <a:tblGrid>
                <a:gridCol w="1893635"/>
                <a:gridCol w="5248805"/>
              </a:tblGrid>
              <a:tr h="1000125">
                <a:tc>
                  <a:txBody>
                    <a:bodyPr anchor="t" rtlCol="false"/>
                    <a:lstStyle/>
                    <a:p>
                      <a:pPr algn="l">
                        <a:lnSpc>
                          <a:spcPts val="5319"/>
                        </a:lnSpc>
                        <a:defRPr/>
                      </a:pPr>
                      <a:r>
                        <a:rPr lang="en-US" sz="3799">
                          <a:solidFill>
                            <a:srgbClr val="2A2E3A"/>
                          </a:solidFill>
                          <a:latin typeface="Helios"/>
                          <a:ea typeface="Helios"/>
                          <a:cs typeface="Helios"/>
                          <a:sym typeface="Helios"/>
                        </a:rPr>
                        <a:t>01</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l">
                        <a:lnSpc>
                          <a:spcPts val="5319"/>
                        </a:lnSpc>
                        <a:defRPr/>
                      </a:pPr>
                      <a:r>
                        <a:rPr lang="en-US" sz="3799">
                          <a:solidFill>
                            <a:srgbClr val="2A2E3A"/>
                          </a:solidFill>
                          <a:latin typeface="Helios"/>
                          <a:ea typeface="Helios"/>
                          <a:cs typeface="Helios"/>
                          <a:sym typeface="Helios"/>
                        </a:rPr>
                        <a:t>Description of Dataset</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1000125">
                <a:tc>
                  <a:txBody>
                    <a:bodyPr anchor="t" rtlCol="false"/>
                    <a:lstStyle/>
                    <a:p>
                      <a:pPr algn="l">
                        <a:lnSpc>
                          <a:spcPts val="5319"/>
                        </a:lnSpc>
                        <a:defRPr/>
                      </a:pPr>
                      <a:r>
                        <a:rPr lang="en-US" sz="3799">
                          <a:solidFill>
                            <a:srgbClr val="2A2E3A"/>
                          </a:solidFill>
                          <a:latin typeface="Helios"/>
                          <a:ea typeface="Helios"/>
                          <a:cs typeface="Helios"/>
                          <a:sym typeface="Helios"/>
                        </a:rPr>
                        <a:t>02</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l">
                        <a:lnSpc>
                          <a:spcPts val="5319"/>
                        </a:lnSpc>
                        <a:defRPr/>
                      </a:pPr>
                      <a:r>
                        <a:rPr lang="en-US" sz="3799">
                          <a:solidFill>
                            <a:srgbClr val="2A2E3A"/>
                          </a:solidFill>
                          <a:latin typeface="Helios"/>
                          <a:ea typeface="Helios"/>
                          <a:cs typeface="Helios"/>
                          <a:sym typeface="Helios"/>
                        </a:rPr>
                        <a:t>KPI Requirements</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1000125">
                <a:tc>
                  <a:txBody>
                    <a:bodyPr anchor="t" rtlCol="false"/>
                    <a:lstStyle/>
                    <a:p>
                      <a:pPr algn="l">
                        <a:lnSpc>
                          <a:spcPts val="5319"/>
                        </a:lnSpc>
                        <a:defRPr/>
                      </a:pPr>
                      <a:r>
                        <a:rPr lang="en-US" sz="3799">
                          <a:solidFill>
                            <a:srgbClr val="2A2E3A"/>
                          </a:solidFill>
                          <a:latin typeface="Helios"/>
                          <a:ea typeface="Helios"/>
                          <a:cs typeface="Helios"/>
                          <a:sym typeface="Helios"/>
                        </a:rPr>
                        <a:t>03</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l">
                        <a:lnSpc>
                          <a:spcPts val="5319"/>
                        </a:lnSpc>
                        <a:defRPr/>
                      </a:pPr>
                      <a:r>
                        <a:rPr lang="en-US" sz="3799">
                          <a:solidFill>
                            <a:srgbClr val="2A2E3A"/>
                          </a:solidFill>
                          <a:latin typeface="Helios"/>
                          <a:ea typeface="Helios"/>
                          <a:cs typeface="Helios"/>
                          <a:sym typeface="Helios"/>
                        </a:rPr>
                        <a:t>Discussion of KPIs</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1000125">
                <a:tc>
                  <a:txBody>
                    <a:bodyPr anchor="t" rtlCol="false"/>
                    <a:lstStyle/>
                    <a:p>
                      <a:pPr algn="l">
                        <a:lnSpc>
                          <a:spcPts val="5319"/>
                        </a:lnSpc>
                        <a:defRPr/>
                      </a:pPr>
                      <a:r>
                        <a:rPr lang="en-US" sz="3799">
                          <a:solidFill>
                            <a:srgbClr val="2A2E3A"/>
                          </a:solidFill>
                          <a:latin typeface="Helios"/>
                          <a:ea typeface="Helios"/>
                          <a:cs typeface="Helios"/>
                          <a:sym typeface="Helios"/>
                        </a:rPr>
                        <a:t>04</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l">
                        <a:lnSpc>
                          <a:spcPts val="5319"/>
                        </a:lnSpc>
                        <a:defRPr/>
                      </a:pPr>
                      <a:r>
                        <a:rPr lang="en-US" sz="3799">
                          <a:solidFill>
                            <a:srgbClr val="2A2E3A"/>
                          </a:solidFill>
                          <a:latin typeface="Helios"/>
                          <a:ea typeface="Helios"/>
                          <a:cs typeface="Helios"/>
                          <a:sym typeface="Helios"/>
                        </a:rPr>
                        <a:t>Dashboard</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1000125">
                <a:tc>
                  <a:txBody>
                    <a:bodyPr anchor="t" rtlCol="false"/>
                    <a:lstStyle/>
                    <a:p>
                      <a:pPr algn="l">
                        <a:lnSpc>
                          <a:spcPts val="5319"/>
                        </a:lnSpc>
                        <a:defRPr/>
                      </a:pPr>
                      <a:r>
                        <a:rPr lang="en-US" sz="3799">
                          <a:solidFill>
                            <a:srgbClr val="2A2E3A"/>
                          </a:solidFill>
                          <a:latin typeface="Helios"/>
                          <a:ea typeface="Helios"/>
                          <a:cs typeface="Helios"/>
                          <a:sym typeface="Helios"/>
                        </a:rPr>
                        <a:t>05</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l">
                        <a:lnSpc>
                          <a:spcPts val="5319"/>
                        </a:lnSpc>
                        <a:defRPr/>
                      </a:pPr>
                      <a:r>
                        <a:rPr lang="en-US" sz="3799">
                          <a:solidFill>
                            <a:srgbClr val="2A2E3A"/>
                          </a:solidFill>
                          <a:latin typeface="Helios"/>
                          <a:ea typeface="Helios"/>
                          <a:cs typeface="Helios"/>
                          <a:sym typeface="Helios"/>
                        </a:rPr>
                        <a:t>Recommendations</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sp>
        <p:nvSpPr>
          <p:cNvPr name="TextBox 8" id="8"/>
          <p:cNvSpPr txBox="true"/>
          <p:nvPr/>
        </p:nvSpPr>
        <p:spPr>
          <a:xfrm rot="0">
            <a:off x="4639504" y="1391465"/>
            <a:ext cx="9499606" cy="1139825"/>
          </a:xfrm>
          <a:prstGeom prst="rect">
            <a:avLst/>
          </a:prstGeom>
        </p:spPr>
        <p:txBody>
          <a:bodyPr anchor="t" rtlCol="false" tIns="0" lIns="0" bIns="0" rIns="0">
            <a:spAutoFit/>
          </a:bodyPr>
          <a:lstStyle/>
          <a:p>
            <a:pPr algn="ctr">
              <a:lnSpc>
                <a:spcPts val="9099"/>
              </a:lnSpc>
            </a:pPr>
            <a:r>
              <a:rPr lang="en-US" b="true" sz="6999">
                <a:solidFill>
                  <a:srgbClr val="FFFFFF"/>
                </a:solidFill>
                <a:latin typeface="Klein Bold"/>
                <a:ea typeface="Klein Bold"/>
                <a:cs typeface="Klein Bold"/>
                <a:sym typeface="Klein Bold"/>
              </a:rPr>
              <a:t>TABLE OF CONTENTS</a:t>
            </a:r>
          </a:p>
        </p:txBody>
      </p:sp>
      <p:sp>
        <p:nvSpPr>
          <p:cNvPr name="Freeform 9" id="9"/>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7200944" cy="10287000"/>
            <a:chOff x="0" y="0"/>
            <a:chExt cx="1896545" cy="2709333"/>
          </a:xfrm>
        </p:grpSpPr>
        <p:sp>
          <p:nvSpPr>
            <p:cNvPr name="Freeform 3" id="3"/>
            <p:cNvSpPr/>
            <p:nvPr/>
          </p:nvSpPr>
          <p:spPr>
            <a:xfrm flipH="false" flipV="false" rot="0">
              <a:off x="0" y="0"/>
              <a:ext cx="1896545" cy="2709333"/>
            </a:xfrm>
            <a:custGeom>
              <a:avLst/>
              <a:gdLst/>
              <a:ahLst/>
              <a:cxnLst/>
              <a:rect r="r" b="b" t="t" l="l"/>
              <a:pathLst>
                <a:path h="2709333" w="1896545">
                  <a:moveTo>
                    <a:pt x="0" y="0"/>
                  </a:moveTo>
                  <a:lnTo>
                    <a:pt x="1896545" y="0"/>
                  </a:lnTo>
                  <a:lnTo>
                    <a:pt x="1896545" y="2709333"/>
                  </a:lnTo>
                  <a:lnTo>
                    <a:pt x="0" y="2709333"/>
                  </a:lnTo>
                  <a:close/>
                </a:path>
              </a:pathLst>
            </a:custGeom>
            <a:solidFill>
              <a:srgbClr val="718BAB"/>
            </a:solidFill>
            <a:ln cap="sq">
              <a:noFill/>
              <a:prstDash val="solid"/>
              <a:miter/>
            </a:ln>
          </p:spPr>
        </p:sp>
        <p:sp>
          <p:nvSpPr>
            <p:cNvPr name="TextBox 4" id="4"/>
            <p:cNvSpPr txBox="true"/>
            <p:nvPr/>
          </p:nvSpPr>
          <p:spPr>
            <a:xfrm>
              <a:off x="0" y="-47625"/>
              <a:ext cx="1896545" cy="275695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16853" y="2459408"/>
            <a:ext cx="5368183" cy="53681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4F4"/>
            </a:solidFill>
            <a:ln w="219075" cap="sq">
              <a:solidFill>
                <a:srgbClr val="000000"/>
              </a:solidFill>
              <a:prstDash val="lgDash"/>
              <a:miter/>
            </a:ln>
          </p:spPr>
        </p:sp>
        <p:sp>
          <p:nvSpPr>
            <p:cNvPr name="TextBox 7" id="7"/>
            <p:cNvSpPr txBox="true"/>
            <p:nvPr/>
          </p:nvSpPr>
          <p:spPr>
            <a:xfrm>
              <a:off x="76200" y="9525"/>
              <a:ext cx="660400" cy="727075"/>
            </a:xfrm>
            <a:prstGeom prst="rect">
              <a:avLst/>
            </a:prstGeom>
          </p:spPr>
          <p:txBody>
            <a:bodyPr anchor="ctr" rtlCol="false" tIns="50800" lIns="50800" bIns="50800" rIns="50800"/>
            <a:lstStyle/>
            <a:p>
              <a:pPr algn="ctr">
                <a:lnSpc>
                  <a:spcPts val="3639"/>
                </a:lnSpc>
              </a:pPr>
            </a:p>
          </p:txBody>
        </p:sp>
      </p:grpSp>
      <p:sp>
        <p:nvSpPr>
          <p:cNvPr name="Freeform 8" id="8"/>
          <p:cNvSpPr/>
          <p:nvPr/>
        </p:nvSpPr>
        <p:spPr>
          <a:xfrm flipH="false" flipV="false" rot="0">
            <a:off x="4497425" y="2089473"/>
            <a:ext cx="5407039" cy="5407039"/>
          </a:xfrm>
          <a:custGeom>
            <a:avLst/>
            <a:gdLst/>
            <a:ahLst/>
            <a:cxnLst/>
            <a:rect r="r" b="b" t="t" l="l"/>
            <a:pathLst>
              <a:path h="5407039" w="5407039">
                <a:moveTo>
                  <a:pt x="0" y="0"/>
                </a:moveTo>
                <a:lnTo>
                  <a:pt x="5407039" y="0"/>
                </a:lnTo>
                <a:lnTo>
                  <a:pt x="5407039" y="5407039"/>
                </a:lnTo>
                <a:lnTo>
                  <a:pt x="0" y="5407039"/>
                </a:lnTo>
                <a:lnTo>
                  <a:pt x="0" y="0"/>
                </a:lnTo>
                <a:close/>
              </a:path>
            </a:pathLst>
          </a:custGeom>
          <a:blipFill>
            <a:blip r:embed="rId2"/>
            <a:stretch>
              <a:fillRect l="0" t="0" r="0" b="0"/>
            </a:stretch>
          </a:blipFill>
          <a:ln cap="sq">
            <a:noFill/>
            <a:prstDash val="solid"/>
            <a:miter/>
          </a:ln>
        </p:spPr>
      </p:sp>
      <p:sp>
        <p:nvSpPr>
          <p:cNvPr name="TextBox 9" id="9"/>
          <p:cNvSpPr txBox="true"/>
          <p:nvPr/>
        </p:nvSpPr>
        <p:spPr>
          <a:xfrm rot="0">
            <a:off x="10322572" y="1563029"/>
            <a:ext cx="7456995" cy="7315835"/>
          </a:xfrm>
          <a:prstGeom prst="rect">
            <a:avLst/>
          </a:prstGeom>
        </p:spPr>
        <p:txBody>
          <a:bodyPr anchor="t" rtlCol="false" tIns="0" lIns="0" bIns="0" rIns="0">
            <a:spAutoFit/>
          </a:bodyPr>
          <a:lstStyle/>
          <a:p>
            <a:pPr algn="just" marL="561339" indent="-280669" lvl="1">
              <a:lnSpc>
                <a:spcPts val="3639"/>
              </a:lnSpc>
              <a:buFont typeface="Arial"/>
              <a:buChar char="•"/>
            </a:pPr>
            <a:r>
              <a:rPr lang="en-US" sz="2599">
                <a:solidFill>
                  <a:srgbClr val="000000"/>
                </a:solidFill>
                <a:latin typeface="Helios"/>
                <a:ea typeface="Helios"/>
                <a:cs typeface="Helios"/>
                <a:sym typeface="Helios"/>
              </a:rPr>
              <a:t>The Zomato Restaurant Dataset is an extensive collection of restaurant information obtained from the Zomato food delivery platform from 2010 to 2018, covering a diverse range of countries. This dataset encompasses a wide range of details, including restaurant names, locations, cuisines, ratings, and other relevant attributes, offering a comprehensive view of dining options. </a:t>
            </a:r>
          </a:p>
          <a:p>
            <a:pPr algn="just">
              <a:lnSpc>
                <a:spcPts val="3639"/>
              </a:lnSpc>
            </a:pPr>
          </a:p>
          <a:p>
            <a:pPr algn="just" marL="561339" indent="-280669" lvl="1">
              <a:lnSpc>
                <a:spcPts val="3639"/>
              </a:lnSpc>
              <a:buFont typeface="Arial"/>
              <a:buChar char="•"/>
            </a:pPr>
            <a:r>
              <a:rPr lang="en-US" sz="2599">
                <a:solidFill>
                  <a:srgbClr val="000000"/>
                </a:solidFill>
                <a:latin typeface="Helios"/>
                <a:ea typeface="Helios"/>
                <a:cs typeface="Helios"/>
                <a:sym typeface="Helios"/>
              </a:rPr>
              <a:t>By analyzing this data, we can gain valuable insights into restaurant trends, consumer preferences, and market dynamics, enhancing our ability to make informed decisions and recommendations in the food and hospitality industry.</a:t>
            </a:r>
          </a:p>
        </p:txBody>
      </p:sp>
      <p:sp>
        <p:nvSpPr>
          <p:cNvPr name="TextBox 10" id="10"/>
          <p:cNvSpPr txBox="true"/>
          <p:nvPr/>
        </p:nvSpPr>
        <p:spPr>
          <a:xfrm rot="0">
            <a:off x="8054901" y="292027"/>
            <a:ext cx="9724667" cy="928840"/>
          </a:xfrm>
          <a:prstGeom prst="rect">
            <a:avLst/>
          </a:prstGeom>
        </p:spPr>
        <p:txBody>
          <a:bodyPr anchor="t" rtlCol="false" tIns="0" lIns="0" bIns="0" rIns="0">
            <a:spAutoFit/>
          </a:bodyPr>
          <a:lstStyle/>
          <a:p>
            <a:pPr algn="l">
              <a:lnSpc>
                <a:spcPts val="7604"/>
              </a:lnSpc>
              <a:spcBef>
                <a:spcPct val="0"/>
              </a:spcBef>
            </a:pPr>
            <a:r>
              <a:rPr lang="en-US" sz="5431">
                <a:solidFill>
                  <a:srgbClr val="593C8F"/>
                </a:solidFill>
                <a:latin typeface="League Spartan"/>
                <a:ea typeface="League Spartan"/>
                <a:cs typeface="League Spartan"/>
                <a:sym typeface="League Spartan"/>
              </a:rPr>
              <a:t>DESCRIPTION OF 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1409988" y="1705927"/>
            <a:ext cx="6878012" cy="6875146"/>
          </a:xfrm>
          <a:custGeom>
            <a:avLst/>
            <a:gdLst/>
            <a:ahLst/>
            <a:cxnLst/>
            <a:rect r="r" b="b" t="t" l="l"/>
            <a:pathLst>
              <a:path h="6875146" w="6878012">
                <a:moveTo>
                  <a:pt x="0" y="0"/>
                </a:moveTo>
                <a:lnTo>
                  <a:pt x="6878012" y="0"/>
                </a:lnTo>
                <a:lnTo>
                  <a:pt x="6878012" y="6875146"/>
                </a:lnTo>
                <a:lnTo>
                  <a:pt x="0" y="6875146"/>
                </a:lnTo>
                <a:lnTo>
                  <a:pt x="0" y="0"/>
                </a:lnTo>
                <a:close/>
              </a:path>
            </a:pathLst>
          </a:custGeom>
          <a:blipFill>
            <a:blip r:embed="rId2"/>
            <a:stretch>
              <a:fillRect l="0" t="0" r="0" b="0"/>
            </a:stretch>
          </a:blipFill>
        </p:spPr>
      </p:sp>
      <p:grpSp>
        <p:nvGrpSpPr>
          <p:cNvPr name="Group 3" id="3"/>
          <p:cNvGrpSpPr/>
          <p:nvPr/>
        </p:nvGrpSpPr>
        <p:grpSpPr>
          <a:xfrm rot="0">
            <a:off x="14842057" y="-264113"/>
            <a:ext cx="3746253" cy="10815226"/>
            <a:chOff x="0" y="0"/>
            <a:chExt cx="986667" cy="2848455"/>
          </a:xfrm>
        </p:grpSpPr>
        <p:sp>
          <p:nvSpPr>
            <p:cNvPr name="Freeform 4" id="4"/>
            <p:cNvSpPr/>
            <p:nvPr/>
          </p:nvSpPr>
          <p:spPr>
            <a:xfrm flipH="false" flipV="false" rot="0">
              <a:off x="0" y="0"/>
              <a:ext cx="986667" cy="2848455"/>
            </a:xfrm>
            <a:custGeom>
              <a:avLst/>
              <a:gdLst/>
              <a:ahLst/>
              <a:cxnLst/>
              <a:rect r="r" b="b" t="t" l="l"/>
              <a:pathLst>
                <a:path h="2848455" w="986667">
                  <a:moveTo>
                    <a:pt x="0" y="0"/>
                  </a:moveTo>
                  <a:lnTo>
                    <a:pt x="986667" y="0"/>
                  </a:lnTo>
                  <a:lnTo>
                    <a:pt x="986667" y="2848455"/>
                  </a:lnTo>
                  <a:lnTo>
                    <a:pt x="0" y="2848455"/>
                  </a:lnTo>
                  <a:close/>
                </a:path>
              </a:pathLst>
            </a:custGeom>
            <a:solidFill>
              <a:srgbClr val="718BAB"/>
            </a:solidFill>
            <a:ln cap="sq">
              <a:noFill/>
              <a:prstDash val="solid"/>
              <a:miter/>
            </a:ln>
          </p:spPr>
        </p:sp>
        <p:sp>
          <p:nvSpPr>
            <p:cNvPr name="TextBox 5" id="5"/>
            <p:cNvSpPr txBox="true"/>
            <p:nvPr/>
          </p:nvSpPr>
          <p:spPr>
            <a:xfrm>
              <a:off x="0" y="-47625"/>
              <a:ext cx="986667" cy="289608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2299293" y="2600736"/>
            <a:ext cx="5085528" cy="508552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377C"/>
            </a:solidFill>
            <a:ln cap="sq">
              <a:no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3079"/>
                </a:lnSpc>
                <a:spcBef>
                  <a:spcPct val="0"/>
                </a:spcBef>
              </a:pPr>
            </a:p>
          </p:txBody>
        </p:sp>
      </p:grpSp>
      <p:grpSp>
        <p:nvGrpSpPr>
          <p:cNvPr name="Group 9" id="9"/>
          <p:cNvGrpSpPr/>
          <p:nvPr/>
        </p:nvGrpSpPr>
        <p:grpSpPr>
          <a:xfrm rot="0">
            <a:off x="141891" y="1445793"/>
            <a:ext cx="11986682" cy="8505508"/>
            <a:chOff x="0" y="0"/>
            <a:chExt cx="3156986" cy="2240134"/>
          </a:xfrm>
        </p:grpSpPr>
        <p:sp>
          <p:nvSpPr>
            <p:cNvPr name="Freeform 10" id="10"/>
            <p:cNvSpPr/>
            <p:nvPr/>
          </p:nvSpPr>
          <p:spPr>
            <a:xfrm flipH="false" flipV="false" rot="0">
              <a:off x="0" y="0"/>
              <a:ext cx="3156986" cy="2240134"/>
            </a:xfrm>
            <a:custGeom>
              <a:avLst/>
              <a:gdLst/>
              <a:ahLst/>
              <a:cxnLst/>
              <a:rect r="r" b="b" t="t" l="l"/>
              <a:pathLst>
                <a:path h="2240134" w="3156986">
                  <a:moveTo>
                    <a:pt x="0" y="0"/>
                  </a:moveTo>
                  <a:lnTo>
                    <a:pt x="3156986" y="0"/>
                  </a:lnTo>
                  <a:lnTo>
                    <a:pt x="3156986" y="2240134"/>
                  </a:lnTo>
                  <a:lnTo>
                    <a:pt x="0" y="2240134"/>
                  </a:lnTo>
                  <a:close/>
                </a:path>
              </a:pathLst>
            </a:custGeom>
            <a:solidFill>
              <a:srgbClr val="000000">
                <a:alpha val="0"/>
              </a:srgbClr>
            </a:solidFill>
          </p:spPr>
        </p:sp>
        <p:sp>
          <p:nvSpPr>
            <p:cNvPr name="TextBox 11" id="11"/>
            <p:cNvSpPr txBox="true"/>
            <p:nvPr/>
          </p:nvSpPr>
          <p:spPr>
            <a:xfrm>
              <a:off x="0" y="-200025"/>
              <a:ext cx="3156986" cy="2440159"/>
            </a:xfrm>
            <a:prstGeom prst="rect">
              <a:avLst/>
            </a:prstGeom>
          </p:spPr>
          <p:txBody>
            <a:bodyPr anchor="ctr" rtlCol="false" tIns="50800" lIns="50800" bIns="50800" rIns="50800"/>
            <a:lstStyle/>
            <a:p>
              <a:pPr algn="l" marL="755639" indent="-377820" lvl="1">
                <a:lnSpc>
                  <a:spcPts val="5599"/>
                </a:lnSpc>
                <a:buFont typeface="Arial"/>
                <a:buChar char="•"/>
              </a:pPr>
              <a:r>
                <a:rPr lang="en-US" sz="3499">
                  <a:solidFill>
                    <a:srgbClr val="040606"/>
                  </a:solidFill>
                  <a:latin typeface="Times New Roman"/>
                  <a:ea typeface="Times New Roman"/>
                  <a:cs typeface="Times New Roman"/>
                  <a:sym typeface="Times New Roman"/>
                </a:rPr>
                <a:t>Build a country Map Table</a:t>
              </a:r>
            </a:p>
            <a:p>
              <a:pPr algn="l" marL="755639" indent="-377820" lvl="1">
                <a:lnSpc>
                  <a:spcPts val="5599"/>
                </a:lnSpc>
                <a:buFont typeface="Arial"/>
                <a:buChar char="•"/>
              </a:pPr>
              <a:r>
                <a:rPr lang="en-US" sz="3499">
                  <a:solidFill>
                    <a:srgbClr val="040606"/>
                  </a:solidFill>
                  <a:latin typeface="Times New Roman"/>
                  <a:ea typeface="Times New Roman"/>
                  <a:cs typeface="Times New Roman"/>
                  <a:sym typeface="Times New Roman"/>
                </a:rPr>
                <a:t>Build a Calendar Table using the Column Datekey</a:t>
              </a:r>
            </a:p>
            <a:p>
              <a:pPr algn="l" marL="755639" indent="-377820" lvl="1">
                <a:lnSpc>
                  <a:spcPts val="5599"/>
                </a:lnSpc>
                <a:buFont typeface="Arial"/>
                <a:buChar char="•"/>
              </a:pPr>
              <a:r>
                <a:rPr lang="en-US" sz="3499">
                  <a:solidFill>
                    <a:srgbClr val="040606"/>
                  </a:solidFill>
                  <a:latin typeface="Times New Roman"/>
                  <a:ea typeface="Times New Roman"/>
                  <a:cs typeface="Times New Roman"/>
                  <a:sym typeface="Times New Roman"/>
                </a:rPr>
                <a:t>Find the Numbers of Resturants based on City and Country.</a:t>
              </a:r>
            </a:p>
            <a:p>
              <a:pPr algn="l" marL="755639" indent="-377820" lvl="1">
                <a:lnSpc>
                  <a:spcPts val="5599"/>
                </a:lnSpc>
                <a:buFont typeface="Arial"/>
                <a:buChar char="•"/>
              </a:pPr>
              <a:r>
                <a:rPr lang="en-US" sz="3499">
                  <a:solidFill>
                    <a:srgbClr val="040606"/>
                  </a:solidFill>
                  <a:latin typeface="Times New Roman"/>
                  <a:ea typeface="Times New Roman"/>
                  <a:cs typeface="Times New Roman"/>
                  <a:sym typeface="Times New Roman"/>
                </a:rPr>
                <a:t>Numbers of Resturants opening based on Year , Quarter , Month</a:t>
              </a:r>
            </a:p>
            <a:p>
              <a:pPr algn="l" marL="755639" indent="-377820" lvl="1">
                <a:lnSpc>
                  <a:spcPts val="5599"/>
                </a:lnSpc>
                <a:buFont typeface="Arial"/>
                <a:buChar char="•"/>
              </a:pPr>
              <a:r>
                <a:rPr lang="en-US" sz="3499">
                  <a:solidFill>
                    <a:srgbClr val="040606"/>
                  </a:solidFill>
                  <a:latin typeface="Times New Roman"/>
                  <a:ea typeface="Times New Roman"/>
                  <a:cs typeface="Times New Roman"/>
                  <a:sym typeface="Times New Roman"/>
                </a:rPr>
                <a:t>Count of Resturants based on Average Ratings</a:t>
              </a:r>
            </a:p>
            <a:p>
              <a:pPr algn="l" marL="755639" indent="-377820" lvl="1">
                <a:lnSpc>
                  <a:spcPts val="5599"/>
                </a:lnSpc>
                <a:buFont typeface="Arial"/>
                <a:buChar char="•"/>
              </a:pPr>
              <a:r>
                <a:rPr lang="en-US" sz="3499">
                  <a:solidFill>
                    <a:srgbClr val="040606"/>
                  </a:solidFill>
                  <a:latin typeface="Times New Roman"/>
                  <a:ea typeface="Times New Roman"/>
                  <a:cs typeface="Times New Roman"/>
                  <a:sym typeface="Times New Roman"/>
                </a:rPr>
                <a:t>Create buckets based on Average Price of reasonable size and find out how many resturants falls in each buckets</a:t>
              </a:r>
            </a:p>
            <a:p>
              <a:pPr algn="l" marL="755639" indent="-377820" lvl="1">
                <a:lnSpc>
                  <a:spcPts val="5599"/>
                </a:lnSpc>
                <a:buFont typeface="Arial"/>
                <a:buChar char="•"/>
              </a:pPr>
              <a:r>
                <a:rPr lang="en-US" sz="3499">
                  <a:solidFill>
                    <a:srgbClr val="040606"/>
                  </a:solidFill>
                  <a:latin typeface="Times New Roman"/>
                  <a:ea typeface="Times New Roman"/>
                  <a:cs typeface="Times New Roman"/>
                  <a:sym typeface="Times New Roman"/>
                </a:rPr>
                <a:t>Percentage of Resturants based on "Has_Table_booking"</a:t>
              </a:r>
            </a:p>
            <a:p>
              <a:pPr algn="l" marL="755639" indent="-377820" lvl="1">
                <a:lnSpc>
                  <a:spcPts val="5599"/>
                </a:lnSpc>
                <a:buFont typeface="Arial"/>
                <a:buChar char="•"/>
              </a:pPr>
              <a:r>
                <a:rPr lang="en-US" sz="3499">
                  <a:solidFill>
                    <a:srgbClr val="040606"/>
                  </a:solidFill>
                  <a:latin typeface="Times New Roman"/>
                  <a:ea typeface="Times New Roman"/>
                  <a:cs typeface="Times New Roman"/>
                  <a:sym typeface="Times New Roman"/>
                </a:rPr>
                <a:t>Percentage of Resturants based on "Has_Online_delivery"</a:t>
              </a:r>
            </a:p>
            <a:p>
              <a:pPr algn="l" marL="755639" indent="-377820" lvl="1">
                <a:lnSpc>
                  <a:spcPts val="5599"/>
                </a:lnSpc>
                <a:buFont typeface="Arial"/>
                <a:buChar char="•"/>
              </a:pPr>
              <a:r>
                <a:rPr lang="en-US" sz="3499">
                  <a:solidFill>
                    <a:srgbClr val="040606"/>
                  </a:solidFill>
                  <a:latin typeface="Times New Roman"/>
                  <a:ea typeface="Times New Roman"/>
                  <a:cs typeface="Times New Roman"/>
                  <a:sym typeface="Times New Roman"/>
                </a:rPr>
                <a:t>Develop Charts based on Cusines, City, Ratings</a:t>
              </a:r>
            </a:p>
          </p:txBody>
        </p:sp>
      </p:grpSp>
      <p:grpSp>
        <p:nvGrpSpPr>
          <p:cNvPr name="Group 12" id="12"/>
          <p:cNvGrpSpPr/>
          <p:nvPr/>
        </p:nvGrpSpPr>
        <p:grpSpPr>
          <a:xfrm rot="0">
            <a:off x="12404176" y="2698692"/>
            <a:ext cx="4889636" cy="4889617"/>
            <a:chOff x="0" y="0"/>
            <a:chExt cx="6350000" cy="6349975"/>
          </a:xfrm>
        </p:grpSpPr>
        <p:sp>
          <p:nvSpPr>
            <p:cNvPr name="Freeform 13" id="1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l="-1672" t="0" r="-1672" b="0"/>
              </a:stretch>
            </a:blipFill>
          </p:spPr>
        </p:sp>
      </p:grpSp>
      <p:sp>
        <p:nvSpPr>
          <p:cNvPr name="TextBox 14" id="14"/>
          <p:cNvSpPr txBox="true"/>
          <p:nvPr/>
        </p:nvSpPr>
        <p:spPr>
          <a:xfrm rot="0">
            <a:off x="4007696" y="220293"/>
            <a:ext cx="7773652" cy="928840"/>
          </a:xfrm>
          <a:prstGeom prst="rect">
            <a:avLst/>
          </a:prstGeom>
        </p:spPr>
        <p:txBody>
          <a:bodyPr anchor="t" rtlCol="false" tIns="0" lIns="0" bIns="0" rIns="0">
            <a:spAutoFit/>
          </a:bodyPr>
          <a:lstStyle/>
          <a:p>
            <a:pPr algn="l">
              <a:lnSpc>
                <a:spcPts val="7604"/>
              </a:lnSpc>
              <a:spcBef>
                <a:spcPct val="0"/>
              </a:spcBef>
            </a:pPr>
            <a:r>
              <a:rPr lang="en-US" sz="5431">
                <a:solidFill>
                  <a:srgbClr val="593C8F"/>
                </a:solidFill>
                <a:latin typeface="League Spartan"/>
                <a:ea typeface="League Spartan"/>
                <a:cs typeface="League Spartan"/>
                <a:sym typeface="League Spartan"/>
              </a:rPr>
              <a:t>KPI REQUIREMENTS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952694" y="1200222"/>
            <a:ext cx="16124873"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38100" y="9561884"/>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14692" y="2411194"/>
            <a:ext cx="7126400" cy="6231572"/>
            <a:chOff x="0" y="0"/>
            <a:chExt cx="1876912" cy="1641237"/>
          </a:xfrm>
        </p:grpSpPr>
        <p:sp>
          <p:nvSpPr>
            <p:cNvPr name="Freeform 5" id="5"/>
            <p:cNvSpPr/>
            <p:nvPr/>
          </p:nvSpPr>
          <p:spPr>
            <a:xfrm flipH="false" flipV="false" rot="0">
              <a:off x="0" y="0"/>
              <a:ext cx="1876912" cy="1641237"/>
            </a:xfrm>
            <a:custGeom>
              <a:avLst/>
              <a:gdLst/>
              <a:ahLst/>
              <a:cxnLst/>
              <a:rect r="r" b="b" t="t" l="l"/>
              <a:pathLst>
                <a:path h="1641237" w="1876912">
                  <a:moveTo>
                    <a:pt x="0" y="0"/>
                  </a:moveTo>
                  <a:lnTo>
                    <a:pt x="1876912" y="0"/>
                  </a:lnTo>
                  <a:lnTo>
                    <a:pt x="1876912" y="1641237"/>
                  </a:lnTo>
                  <a:lnTo>
                    <a:pt x="0" y="1641237"/>
                  </a:lnTo>
                  <a:close/>
                </a:path>
              </a:pathLst>
            </a:custGeom>
            <a:solidFill>
              <a:srgbClr val="000000">
                <a:alpha val="0"/>
              </a:srgbClr>
            </a:solidFill>
          </p:spPr>
        </p:sp>
        <p:sp>
          <p:nvSpPr>
            <p:cNvPr name="TextBox 6" id="6"/>
            <p:cNvSpPr txBox="true"/>
            <p:nvPr/>
          </p:nvSpPr>
          <p:spPr>
            <a:xfrm>
              <a:off x="0" y="-47625"/>
              <a:ext cx="1876912" cy="1688862"/>
            </a:xfrm>
            <a:prstGeom prst="rect">
              <a:avLst/>
            </a:prstGeom>
          </p:spPr>
          <p:txBody>
            <a:bodyPr anchor="ctr" rtlCol="false" tIns="50800" lIns="50800" bIns="50800" rIns="50800"/>
            <a:lstStyle/>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We have created a comprehensive lookup table that maps each country code in our dataset to its corresponding country name. This will facilitate easier data interpretation and enhance the accuracy of our analysis by ensuring that country references are clear and standardized.</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This reference table that links each country code with its full country name. This enhancement will improve our ability to perform detailed country-level analysis and generate more meaningful insights.</a:t>
              </a:r>
            </a:p>
          </p:txBody>
        </p:sp>
      </p:grpSp>
      <p:sp>
        <p:nvSpPr>
          <p:cNvPr name="Freeform 7" id="7"/>
          <p:cNvSpPr/>
          <p:nvPr/>
        </p:nvSpPr>
        <p:spPr>
          <a:xfrm flipH="false" flipV="false" rot="0">
            <a:off x="16162617" y="14607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8294229" y="1200222"/>
            <a:ext cx="1699542" cy="9086778"/>
            <a:chOff x="0" y="0"/>
            <a:chExt cx="447616" cy="2393225"/>
          </a:xfrm>
        </p:grpSpPr>
        <p:sp>
          <p:nvSpPr>
            <p:cNvPr name="Freeform 9" id="9"/>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10" id="10"/>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0">
            <a:off x="11057193" y="2228496"/>
            <a:ext cx="6202107" cy="7030229"/>
          </a:xfrm>
          <a:custGeom>
            <a:avLst/>
            <a:gdLst/>
            <a:ahLst/>
            <a:cxnLst/>
            <a:rect r="r" b="b" t="t" l="l"/>
            <a:pathLst>
              <a:path h="7030229" w="6202107">
                <a:moveTo>
                  <a:pt x="0" y="0"/>
                </a:moveTo>
                <a:lnTo>
                  <a:pt x="6202107" y="0"/>
                </a:lnTo>
                <a:lnTo>
                  <a:pt x="6202107" y="7030230"/>
                </a:lnTo>
                <a:lnTo>
                  <a:pt x="0" y="7030230"/>
                </a:lnTo>
                <a:lnTo>
                  <a:pt x="0" y="0"/>
                </a:lnTo>
                <a:close/>
              </a:path>
            </a:pathLst>
          </a:custGeom>
          <a:blipFill>
            <a:blip r:embed="rId4"/>
            <a:stretch>
              <a:fillRect l="0" t="0" r="0" b="0"/>
            </a:stretch>
          </a:blipFill>
        </p:spPr>
      </p:sp>
      <p:sp>
        <p:nvSpPr>
          <p:cNvPr name="TextBox 12" id="12"/>
          <p:cNvSpPr txBox="true"/>
          <p:nvPr/>
        </p:nvSpPr>
        <p:spPr>
          <a:xfrm rot="0">
            <a:off x="6831706" y="497245"/>
            <a:ext cx="4624589"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COUNTRY MAP TABLE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952694" y="120022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7444458"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19050"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6608" y="1654984"/>
            <a:ext cx="7126400" cy="7603316"/>
            <a:chOff x="0" y="0"/>
            <a:chExt cx="1876912" cy="2002519"/>
          </a:xfrm>
        </p:grpSpPr>
        <p:sp>
          <p:nvSpPr>
            <p:cNvPr name="Freeform 8" id="8"/>
            <p:cNvSpPr/>
            <p:nvPr/>
          </p:nvSpPr>
          <p:spPr>
            <a:xfrm flipH="false" flipV="false" rot="0">
              <a:off x="0" y="0"/>
              <a:ext cx="1876912" cy="2002519"/>
            </a:xfrm>
            <a:custGeom>
              <a:avLst/>
              <a:gdLst/>
              <a:ahLst/>
              <a:cxnLst/>
              <a:rect r="r" b="b" t="t" l="l"/>
              <a:pathLst>
                <a:path h="2002519" w="1876912">
                  <a:moveTo>
                    <a:pt x="0" y="0"/>
                  </a:moveTo>
                  <a:lnTo>
                    <a:pt x="1876912" y="0"/>
                  </a:lnTo>
                  <a:lnTo>
                    <a:pt x="1876912" y="2002519"/>
                  </a:lnTo>
                  <a:lnTo>
                    <a:pt x="0" y="2002519"/>
                  </a:lnTo>
                  <a:close/>
                </a:path>
              </a:pathLst>
            </a:custGeom>
            <a:solidFill>
              <a:srgbClr val="000000">
                <a:alpha val="0"/>
              </a:srgbClr>
            </a:solidFill>
          </p:spPr>
        </p:sp>
        <p:sp>
          <p:nvSpPr>
            <p:cNvPr name="TextBox 9" id="9"/>
            <p:cNvSpPr txBox="true"/>
            <p:nvPr/>
          </p:nvSpPr>
          <p:spPr>
            <a:xfrm>
              <a:off x="0" y="-47625"/>
              <a:ext cx="1876912" cy="2050144"/>
            </a:xfrm>
            <a:prstGeom prst="rect">
              <a:avLst/>
            </a:prstGeom>
          </p:spPr>
          <p:txBody>
            <a:bodyPr anchor="ctr" rtlCol="false" tIns="50800" lIns="50800" bIns="50800" rIns="50800"/>
            <a:lstStyle/>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We have created a detailed table based on the restaurant opening data with the following columns.</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Year, Monthno, Monthfullname, Quarter, YearMonth, Weekdayno, Weekdayname, FinancialMonth &amp;  FinancialQuarter.</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This table will be instrumental for our data analysis by enabling detailed temporal breakdowns and trend analysis. It allows for the examination of restaurant openings across different times of the year, financial periods, and fiscal quarters, thereby providing deeper insights into seasonal trends and financial patterns in the restaurant industry.</a:t>
              </a:r>
            </a:p>
          </p:txBody>
        </p:sp>
      </p:grpSp>
      <p:sp>
        <p:nvSpPr>
          <p:cNvPr name="Freeform 10" id="10"/>
          <p:cNvSpPr/>
          <p:nvPr/>
        </p:nvSpPr>
        <p:spPr>
          <a:xfrm flipH="false" flipV="false" rot="0">
            <a:off x="16181667"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315450" y="2212833"/>
            <a:ext cx="8777149" cy="3441858"/>
          </a:xfrm>
          <a:custGeom>
            <a:avLst/>
            <a:gdLst/>
            <a:ahLst/>
            <a:cxnLst/>
            <a:rect r="r" b="b" t="t" l="l"/>
            <a:pathLst>
              <a:path h="3441858" w="8777149">
                <a:moveTo>
                  <a:pt x="0" y="0"/>
                </a:moveTo>
                <a:lnTo>
                  <a:pt x="8777149" y="0"/>
                </a:lnTo>
                <a:lnTo>
                  <a:pt x="8777149" y="3441858"/>
                </a:lnTo>
                <a:lnTo>
                  <a:pt x="0" y="3441858"/>
                </a:lnTo>
                <a:lnTo>
                  <a:pt x="0" y="0"/>
                </a:lnTo>
                <a:close/>
              </a:path>
            </a:pathLst>
          </a:custGeom>
          <a:blipFill>
            <a:blip r:embed="rId4"/>
            <a:stretch>
              <a:fillRect l="0" t="0" r="0" b="-59872"/>
            </a:stretch>
          </a:blipFill>
        </p:spPr>
      </p:sp>
      <p:sp>
        <p:nvSpPr>
          <p:cNvPr name="Freeform 12" id="12"/>
          <p:cNvSpPr/>
          <p:nvPr/>
        </p:nvSpPr>
        <p:spPr>
          <a:xfrm flipH="false" flipV="false" rot="0">
            <a:off x="9315450" y="5654691"/>
            <a:ext cx="8777149" cy="3554510"/>
          </a:xfrm>
          <a:custGeom>
            <a:avLst/>
            <a:gdLst/>
            <a:ahLst/>
            <a:cxnLst/>
            <a:rect r="r" b="b" t="t" l="l"/>
            <a:pathLst>
              <a:path h="3554510" w="8777149">
                <a:moveTo>
                  <a:pt x="0" y="0"/>
                </a:moveTo>
                <a:lnTo>
                  <a:pt x="8777149" y="0"/>
                </a:lnTo>
                <a:lnTo>
                  <a:pt x="8777149" y="3554510"/>
                </a:lnTo>
                <a:lnTo>
                  <a:pt x="0" y="3554510"/>
                </a:lnTo>
                <a:lnTo>
                  <a:pt x="0" y="0"/>
                </a:lnTo>
                <a:close/>
              </a:path>
            </a:pathLst>
          </a:custGeom>
          <a:blipFill>
            <a:blip r:embed="rId5"/>
            <a:stretch>
              <a:fillRect l="0" t="0" r="0" b="-39253"/>
            </a:stretch>
          </a:blipFill>
        </p:spPr>
      </p:sp>
      <p:sp>
        <p:nvSpPr>
          <p:cNvPr name="TextBox 13" id="13"/>
          <p:cNvSpPr txBox="true"/>
          <p:nvPr/>
        </p:nvSpPr>
        <p:spPr>
          <a:xfrm rot="0">
            <a:off x="6565335" y="497245"/>
            <a:ext cx="3762067"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CALENDAR TABLE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952694" y="120022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7444458"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19050"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56133" y="2274305"/>
            <a:ext cx="7126400" cy="6511303"/>
            <a:chOff x="0" y="0"/>
            <a:chExt cx="1876912" cy="1714911"/>
          </a:xfrm>
        </p:grpSpPr>
        <p:sp>
          <p:nvSpPr>
            <p:cNvPr name="Freeform 8" id="8"/>
            <p:cNvSpPr/>
            <p:nvPr/>
          </p:nvSpPr>
          <p:spPr>
            <a:xfrm flipH="false" flipV="false" rot="0">
              <a:off x="0" y="0"/>
              <a:ext cx="1876912" cy="1714911"/>
            </a:xfrm>
            <a:custGeom>
              <a:avLst/>
              <a:gdLst/>
              <a:ahLst/>
              <a:cxnLst/>
              <a:rect r="r" b="b" t="t" l="l"/>
              <a:pathLst>
                <a:path h="1714911" w="1876912">
                  <a:moveTo>
                    <a:pt x="0" y="0"/>
                  </a:moveTo>
                  <a:lnTo>
                    <a:pt x="1876912" y="0"/>
                  </a:lnTo>
                  <a:lnTo>
                    <a:pt x="1876912" y="1714911"/>
                  </a:lnTo>
                  <a:lnTo>
                    <a:pt x="0" y="1714911"/>
                  </a:lnTo>
                  <a:close/>
                </a:path>
              </a:pathLst>
            </a:custGeom>
            <a:solidFill>
              <a:srgbClr val="000000">
                <a:alpha val="0"/>
              </a:srgbClr>
            </a:solidFill>
          </p:spPr>
        </p:sp>
        <p:sp>
          <p:nvSpPr>
            <p:cNvPr name="TextBox 9" id="9"/>
            <p:cNvSpPr txBox="true"/>
            <p:nvPr/>
          </p:nvSpPr>
          <p:spPr>
            <a:xfrm>
              <a:off x="0" y="-47625"/>
              <a:ext cx="1876912" cy="1762536"/>
            </a:xfrm>
            <a:prstGeom prst="rect">
              <a:avLst/>
            </a:prstGeom>
          </p:spPr>
          <p:txBody>
            <a:bodyPr anchor="ctr" rtlCol="false" tIns="50800" lIns="50800" bIns="50800" rIns="50800"/>
            <a:lstStyle/>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This bar chart displays the number of restaurants in various countries. </a:t>
              </a:r>
            </a:p>
            <a:p>
              <a:pPr algn="just">
                <a:lnSpc>
                  <a:spcPts val="3499"/>
                </a:lnSpc>
              </a:pPr>
            </a:p>
            <a:p>
              <a:pPr algn="just" marL="539746" indent="-269873" lvl="1">
                <a:lnSpc>
                  <a:spcPts val="3499"/>
                </a:lnSpc>
                <a:buFont typeface="Arial"/>
                <a:buChar char="•"/>
              </a:pPr>
              <a:r>
                <a:rPr lang="en-US" b="true" sz="2499">
                  <a:solidFill>
                    <a:srgbClr val="040606"/>
                  </a:solidFill>
                  <a:latin typeface="Open Sauce Semi-Bold"/>
                  <a:ea typeface="Open Sauce Semi-Bold"/>
                  <a:cs typeface="Open Sauce Semi-Bold"/>
                  <a:sym typeface="Open Sauce Semi-Bold"/>
                </a:rPr>
                <a:t>India</a:t>
              </a:r>
              <a:r>
                <a:rPr lang="en-US" sz="2499">
                  <a:solidFill>
                    <a:srgbClr val="040606"/>
                  </a:solidFill>
                  <a:latin typeface="Open Sauce"/>
                  <a:ea typeface="Open Sauce"/>
                  <a:cs typeface="Open Sauce"/>
                  <a:sym typeface="Open Sauce"/>
                </a:rPr>
                <a:t> leads with a significant number of 8,652 restaurants.</a:t>
              </a:r>
            </a:p>
            <a:p>
              <a:pPr algn="just">
                <a:lnSpc>
                  <a:spcPts val="3499"/>
                </a:lnSpc>
              </a:pPr>
            </a:p>
            <a:p>
              <a:pPr algn="just" marL="539746" indent="-269873" lvl="1">
                <a:lnSpc>
                  <a:spcPts val="3499"/>
                </a:lnSpc>
                <a:buFont typeface="Arial"/>
                <a:buChar char="•"/>
              </a:pPr>
              <a:r>
                <a:rPr lang="en-US" b="true" sz="2499">
                  <a:solidFill>
                    <a:srgbClr val="040606"/>
                  </a:solidFill>
                  <a:latin typeface="Open Sauce Semi-Bold"/>
                  <a:ea typeface="Open Sauce Semi-Bold"/>
                  <a:cs typeface="Open Sauce Semi-Bold"/>
                  <a:sym typeface="Open Sauce Semi-Bold"/>
                </a:rPr>
                <a:t>United States of America</a:t>
              </a:r>
              <a:r>
                <a:rPr lang="en-US" sz="2499">
                  <a:solidFill>
                    <a:srgbClr val="040606"/>
                  </a:solidFill>
                  <a:latin typeface="Open Sauce"/>
                  <a:ea typeface="Open Sauce"/>
                  <a:cs typeface="Open Sauce"/>
                  <a:sym typeface="Open Sauce"/>
                </a:rPr>
                <a:t> follows with 434 restaurants.</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The chart clearly emphasizes India's significant lead in the number of restaurants compared to other countries, reflecting a high density of dining establishments in that region.</a:t>
              </a:r>
            </a:p>
          </p:txBody>
        </p:sp>
      </p:grpSp>
      <p:sp>
        <p:nvSpPr>
          <p:cNvPr name="Freeform 10" id="10"/>
          <p:cNvSpPr/>
          <p:nvPr/>
        </p:nvSpPr>
        <p:spPr>
          <a:xfrm flipH="false" flipV="false" rot="0">
            <a:off x="16181667"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305925" y="3300406"/>
            <a:ext cx="8827286" cy="4886410"/>
          </a:xfrm>
          <a:custGeom>
            <a:avLst/>
            <a:gdLst/>
            <a:ahLst/>
            <a:cxnLst/>
            <a:rect r="r" b="b" t="t" l="l"/>
            <a:pathLst>
              <a:path h="4886410" w="8827286">
                <a:moveTo>
                  <a:pt x="0" y="0"/>
                </a:moveTo>
                <a:lnTo>
                  <a:pt x="8827286" y="0"/>
                </a:lnTo>
                <a:lnTo>
                  <a:pt x="8827286" y="4886410"/>
                </a:lnTo>
                <a:lnTo>
                  <a:pt x="0" y="4886410"/>
                </a:lnTo>
                <a:lnTo>
                  <a:pt x="0" y="0"/>
                </a:lnTo>
                <a:close/>
              </a:path>
            </a:pathLst>
          </a:custGeom>
          <a:blipFill>
            <a:blip r:embed="rId4"/>
            <a:stretch>
              <a:fillRect l="0" t="0" r="0" b="0"/>
            </a:stretch>
          </a:blipFill>
        </p:spPr>
      </p:sp>
      <p:sp>
        <p:nvSpPr>
          <p:cNvPr name="TextBox 12" id="12"/>
          <p:cNvSpPr txBox="true"/>
          <p:nvPr/>
        </p:nvSpPr>
        <p:spPr>
          <a:xfrm rot="0">
            <a:off x="5262272" y="497245"/>
            <a:ext cx="6063914"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RESTAURANTS VS COUNTRY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952694" y="120022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7444458"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19050"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04775" y="1544563"/>
            <a:ext cx="7126400" cy="7984172"/>
            <a:chOff x="0" y="0"/>
            <a:chExt cx="1876912" cy="2102827"/>
          </a:xfrm>
        </p:grpSpPr>
        <p:sp>
          <p:nvSpPr>
            <p:cNvPr name="Freeform 8" id="8"/>
            <p:cNvSpPr/>
            <p:nvPr/>
          </p:nvSpPr>
          <p:spPr>
            <a:xfrm flipH="false" flipV="false" rot="0">
              <a:off x="0" y="0"/>
              <a:ext cx="1876912" cy="2102827"/>
            </a:xfrm>
            <a:custGeom>
              <a:avLst/>
              <a:gdLst/>
              <a:ahLst/>
              <a:cxnLst/>
              <a:rect r="r" b="b" t="t" l="l"/>
              <a:pathLst>
                <a:path h="2102827" w="1876912">
                  <a:moveTo>
                    <a:pt x="0" y="0"/>
                  </a:moveTo>
                  <a:lnTo>
                    <a:pt x="1876912" y="0"/>
                  </a:lnTo>
                  <a:lnTo>
                    <a:pt x="1876912" y="2102827"/>
                  </a:lnTo>
                  <a:lnTo>
                    <a:pt x="0" y="2102827"/>
                  </a:lnTo>
                  <a:close/>
                </a:path>
              </a:pathLst>
            </a:custGeom>
            <a:solidFill>
              <a:srgbClr val="000000">
                <a:alpha val="0"/>
              </a:srgbClr>
            </a:solidFill>
          </p:spPr>
        </p:sp>
        <p:sp>
          <p:nvSpPr>
            <p:cNvPr name="TextBox 9" id="9"/>
            <p:cNvSpPr txBox="true"/>
            <p:nvPr/>
          </p:nvSpPr>
          <p:spPr>
            <a:xfrm>
              <a:off x="0" y="-47625"/>
              <a:ext cx="1876912" cy="2150452"/>
            </a:xfrm>
            <a:prstGeom prst="rect">
              <a:avLst/>
            </a:prstGeom>
          </p:spPr>
          <p:txBody>
            <a:bodyPr anchor="ctr" rtlCol="false" tIns="50800" lIns="50800" bIns="50800" rIns="50800"/>
            <a:lstStyle/>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Analyzing the city-wise restaurant counts, we observe, </a:t>
              </a:r>
              <a:r>
                <a:rPr lang="en-US" sz="2499">
                  <a:solidFill>
                    <a:srgbClr val="040606"/>
                  </a:solidFill>
                  <a:latin typeface="Open Sauce"/>
                  <a:ea typeface="Open Sauce"/>
                  <a:cs typeface="Open Sauce"/>
                  <a:sym typeface="Open Sauce"/>
                </a:rPr>
                <a:t>New Delhi has the highest number of restaurants, with a notable 5,473 establishments.</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Lucknow and Mysore also have significant restaurant counts, with 1,098 and 1,088 restaurants, respectively.</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Several other cities, including Augusta, Athens, and Patna, have approximately 251 restaurants each.</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This distribution underscores New Delhi’s leading position in terms of restaurant density, while also highlighting the significant variance in restaurant counts across different cities.</a:t>
              </a:r>
            </a:p>
          </p:txBody>
        </p:sp>
      </p:grpSp>
      <p:sp>
        <p:nvSpPr>
          <p:cNvPr name="Freeform 10" id="10"/>
          <p:cNvSpPr/>
          <p:nvPr/>
        </p:nvSpPr>
        <p:spPr>
          <a:xfrm flipH="false" flipV="false" rot="0">
            <a:off x="16181667"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353550" y="3097424"/>
            <a:ext cx="8812906" cy="4878450"/>
          </a:xfrm>
          <a:custGeom>
            <a:avLst/>
            <a:gdLst/>
            <a:ahLst/>
            <a:cxnLst/>
            <a:rect r="r" b="b" t="t" l="l"/>
            <a:pathLst>
              <a:path h="4878450" w="8812906">
                <a:moveTo>
                  <a:pt x="0" y="0"/>
                </a:moveTo>
                <a:lnTo>
                  <a:pt x="8812906" y="0"/>
                </a:lnTo>
                <a:lnTo>
                  <a:pt x="8812906" y="4878450"/>
                </a:lnTo>
                <a:lnTo>
                  <a:pt x="0" y="4878450"/>
                </a:lnTo>
                <a:lnTo>
                  <a:pt x="0" y="0"/>
                </a:lnTo>
                <a:close/>
              </a:path>
            </a:pathLst>
          </a:custGeom>
          <a:blipFill>
            <a:blip r:embed="rId4"/>
            <a:stretch>
              <a:fillRect l="0" t="0" r="0" b="0"/>
            </a:stretch>
          </a:blipFill>
        </p:spPr>
      </p:sp>
      <p:sp>
        <p:nvSpPr>
          <p:cNvPr name="TextBox 12" id="12"/>
          <p:cNvSpPr txBox="true"/>
          <p:nvPr/>
        </p:nvSpPr>
        <p:spPr>
          <a:xfrm rot="0">
            <a:off x="5758891" y="497245"/>
            <a:ext cx="5070675"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RESTAURANTS VS CITY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952694" y="1200222"/>
            <a:ext cx="16124873"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7657295" y="1200222"/>
            <a:ext cx="1699542" cy="9086778"/>
            <a:chOff x="0" y="0"/>
            <a:chExt cx="447616" cy="2393225"/>
          </a:xfrm>
        </p:grpSpPr>
        <p:sp>
          <p:nvSpPr>
            <p:cNvPr name="Freeform 4" id="4"/>
            <p:cNvSpPr/>
            <p:nvPr/>
          </p:nvSpPr>
          <p:spPr>
            <a:xfrm flipH="false" flipV="false" rot="0">
              <a:off x="0" y="0"/>
              <a:ext cx="447616" cy="2393225"/>
            </a:xfrm>
            <a:custGeom>
              <a:avLst/>
              <a:gdLst/>
              <a:ahLst/>
              <a:cxnLst/>
              <a:rect r="r" b="b" t="t" l="l"/>
              <a:pathLst>
                <a:path h="2393225" w="447616">
                  <a:moveTo>
                    <a:pt x="0" y="0"/>
                  </a:moveTo>
                  <a:lnTo>
                    <a:pt x="447616" y="0"/>
                  </a:lnTo>
                  <a:lnTo>
                    <a:pt x="447616" y="2393225"/>
                  </a:lnTo>
                  <a:lnTo>
                    <a:pt x="0" y="2393225"/>
                  </a:lnTo>
                  <a:close/>
                </a:path>
              </a:pathLst>
            </a:custGeom>
            <a:solidFill>
              <a:srgbClr val="718BAB"/>
            </a:solidFill>
            <a:ln cap="sq">
              <a:noFill/>
              <a:prstDash val="solid"/>
              <a:miter/>
            </a:ln>
          </p:spPr>
        </p:sp>
        <p:sp>
          <p:nvSpPr>
            <p:cNvPr name="TextBox 5" id="5"/>
            <p:cNvSpPr txBox="true"/>
            <p:nvPr/>
          </p:nvSpPr>
          <p:spPr>
            <a:xfrm>
              <a:off x="0" y="-47625"/>
              <a:ext cx="447616" cy="244085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0">
            <a:off x="9525" y="9633510"/>
            <a:ext cx="2087283" cy="521821"/>
          </a:xfrm>
          <a:custGeom>
            <a:avLst/>
            <a:gdLst/>
            <a:ahLst/>
            <a:cxnLst/>
            <a:rect r="r" b="b" t="t" l="l"/>
            <a:pathLst>
              <a:path h="521821" w="2087283">
                <a:moveTo>
                  <a:pt x="0" y="0"/>
                </a:moveTo>
                <a:lnTo>
                  <a:pt x="2087283" y="0"/>
                </a:lnTo>
                <a:lnTo>
                  <a:pt x="2087283" y="521821"/>
                </a:lnTo>
                <a:lnTo>
                  <a:pt x="0" y="521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92770" y="1624733"/>
            <a:ext cx="7126400" cy="7603316"/>
            <a:chOff x="0" y="0"/>
            <a:chExt cx="1876912" cy="2002519"/>
          </a:xfrm>
        </p:grpSpPr>
        <p:sp>
          <p:nvSpPr>
            <p:cNvPr name="Freeform 8" id="8"/>
            <p:cNvSpPr/>
            <p:nvPr/>
          </p:nvSpPr>
          <p:spPr>
            <a:xfrm flipH="false" flipV="false" rot="0">
              <a:off x="0" y="0"/>
              <a:ext cx="1876912" cy="2002519"/>
            </a:xfrm>
            <a:custGeom>
              <a:avLst/>
              <a:gdLst/>
              <a:ahLst/>
              <a:cxnLst/>
              <a:rect r="r" b="b" t="t" l="l"/>
              <a:pathLst>
                <a:path h="2002519" w="1876912">
                  <a:moveTo>
                    <a:pt x="0" y="0"/>
                  </a:moveTo>
                  <a:lnTo>
                    <a:pt x="1876912" y="0"/>
                  </a:lnTo>
                  <a:lnTo>
                    <a:pt x="1876912" y="2002519"/>
                  </a:lnTo>
                  <a:lnTo>
                    <a:pt x="0" y="2002519"/>
                  </a:lnTo>
                  <a:close/>
                </a:path>
              </a:pathLst>
            </a:custGeom>
            <a:solidFill>
              <a:srgbClr val="000000">
                <a:alpha val="0"/>
              </a:srgbClr>
            </a:solidFill>
          </p:spPr>
        </p:sp>
        <p:sp>
          <p:nvSpPr>
            <p:cNvPr name="TextBox 9" id="9"/>
            <p:cNvSpPr txBox="true"/>
            <p:nvPr/>
          </p:nvSpPr>
          <p:spPr>
            <a:xfrm>
              <a:off x="0" y="-47625"/>
              <a:ext cx="1876912" cy="2050144"/>
            </a:xfrm>
            <a:prstGeom prst="rect">
              <a:avLst/>
            </a:prstGeom>
          </p:spPr>
          <p:txBody>
            <a:bodyPr anchor="ctr" rtlCol="false" tIns="50800" lIns="50800" bIns="50800" rIns="50800"/>
            <a:lstStyle/>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The visuals indicate that the highest number of restaurants were opened in the year 2018. This peak suggests a notable surge in restaurant establishment during this year, reflecting potential trends or market conditions that contributed to this increase.</a:t>
              </a:r>
            </a:p>
            <a:p>
              <a:pPr algn="just">
                <a:lnSpc>
                  <a:spcPts val="3499"/>
                </a:lnSpc>
              </a:pPr>
            </a:p>
            <a:p>
              <a:pPr algn="just" marL="539746" indent="-269873" lvl="1">
                <a:lnSpc>
                  <a:spcPts val="3499"/>
                </a:lnSpc>
                <a:buFont typeface="Arial"/>
                <a:buChar char="•"/>
              </a:pPr>
              <a:r>
                <a:rPr lang="en-US" sz="2499">
                  <a:solidFill>
                    <a:srgbClr val="040606"/>
                  </a:solidFill>
                  <a:latin typeface="Open Sauce"/>
                  <a:ea typeface="Open Sauce"/>
                  <a:cs typeface="Open Sauce"/>
                  <a:sym typeface="Open Sauce"/>
                </a:rPr>
                <a:t>The analysis reveals that the average number of restaurant openings per year is 1,060. This figure represents the typical annual trend for new restaurant establishments, providing a baseline for understanding fluctuations and trends over time.</a:t>
              </a:r>
            </a:p>
          </p:txBody>
        </p:sp>
      </p:grpSp>
      <p:sp>
        <p:nvSpPr>
          <p:cNvPr name="Freeform 10" id="10"/>
          <p:cNvSpPr/>
          <p:nvPr/>
        </p:nvSpPr>
        <p:spPr>
          <a:xfrm flipH="false" flipV="false" rot="0">
            <a:off x="16172142" y="1422649"/>
            <a:ext cx="2087283" cy="521821"/>
          </a:xfrm>
          <a:custGeom>
            <a:avLst/>
            <a:gdLst/>
            <a:ahLst/>
            <a:cxnLst/>
            <a:rect r="r" b="b" t="t" l="l"/>
            <a:pathLst>
              <a:path h="521821" w="2087283">
                <a:moveTo>
                  <a:pt x="0" y="0"/>
                </a:moveTo>
                <a:lnTo>
                  <a:pt x="2087283" y="0"/>
                </a:lnTo>
                <a:lnTo>
                  <a:pt x="2087283" y="521820"/>
                </a:lnTo>
                <a:lnTo>
                  <a:pt x="0" y="521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590628" y="4459356"/>
            <a:ext cx="8397763" cy="1369996"/>
          </a:xfrm>
          <a:custGeom>
            <a:avLst/>
            <a:gdLst/>
            <a:ahLst/>
            <a:cxnLst/>
            <a:rect r="r" b="b" t="t" l="l"/>
            <a:pathLst>
              <a:path h="1369996" w="8397763">
                <a:moveTo>
                  <a:pt x="0" y="0"/>
                </a:moveTo>
                <a:lnTo>
                  <a:pt x="8397763" y="0"/>
                </a:lnTo>
                <a:lnTo>
                  <a:pt x="8397763" y="1369996"/>
                </a:lnTo>
                <a:lnTo>
                  <a:pt x="0" y="1369996"/>
                </a:lnTo>
                <a:lnTo>
                  <a:pt x="0" y="0"/>
                </a:lnTo>
                <a:close/>
              </a:path>
            </a:pathLst>
          </a:custGeom>
          <a:blipFill>
            <a:blip r:embed="rId4"/>
            <a:stretch>
              <a:fillRect l="0" t="0" r="0" b="0"/>
            </a:stretch>
          </a:blipFill>
        </p:spPr>
      </p:sp>
      <p:sp>
        <p:nvSpPr>
          <p:cNvPr name="Freeform 12" id="12"/>
          <p:cNvSpPr/>
          <p:nvPr/>
        </p:nvSpPr>
        <p:spPr>
          <a:xfrm flipH="false" flipV="false" rot="0">
            <a:off x="9590628" y="5829352"/>
            <a:ext cx="8397763" cy="1359236"/>
          </a:xfrm>
          <a:custGeom>
            <a:avLst/>
            <a:gdLst/>
            <a:ahLst/>
            <a:cxnLst/>
            <a:rect r="r" b="b" t="t" l="l"/>
            <a:pathLst>
              <a:path h="1359236" w="8397763">
                <a:moveTo>
                  <a:pt x="0" y="0"/>
                </a:moveTo>
                <a:lnTo>
                  <a:pt x="8397763" y="0"/>
                </a:lnTo>
                <a:lnTo>
                  <a:pt x="8397763" y="1359236"/>
                </a:lnTo>
                <a:lnTo>
                  <a:pt x="0" y="1359236"/>
                </a:lnTo>
                <a:lnTo>
                  <a:pt x="0" y="0"/>
                </a:lnTo>
                <a:close/>
              </a:path>
            </a:pathLst>
          </a:custGeom>
          <a:blipFill>
            <a:blip r:embed="rId5"/>
            <a:stretch>
              <a:fillRect l="0" t="0" r="0" b="0"/>
            </a:stretch>
          </a:blipFill>
        </p:spPr>
      </p:sp>
      <p:sp>
        <p:nvSpPr>
          <p:cNvPr name="Freeform 13" id="13"/>
          <p:cNvSpPr/>
          <p:nvPr/>
        </p:nvSpPr>
        <p:spPr>
          <a:xfrm flipH="false" flipV="false" rot="0">
            <a:off x="9590628" y="3098412"/>
            <a:ext cx="8397763" cy="1360944"/>
          </a:xfrm>
          <a:custGeom>
            <a:avLst/>
            <a:gdLst/>
            <a:ahLst/>
            <a:cxnLst/>
            <a:rect r="r" b="b" t="t" l="l"/>
            <a:pathLst>
              <a:path h="1360944" w="8397763">
                <a:moveTo>
                  <a:pt x="0" y="0"/>
                </a:moveTo>
                <a:lnTo>
                  <a:pt x="8397763" y="0"/>
                </a:lnTo>
                <a:lnTo>
                  <a:pt x="8397763" y="1360944"/>
                </a:lnTo>
                <a:lnTo>
                  <a:pt x="0" y="1360944"/>
                </a:lnTo>
                <a:lnTo>
                  <a:pt x="0" y="0"/>
                </a:lnTo>
                <a:close/>
              </a:path>
            </a:pathLst>
          </a:custGeom>
          <a:blipFill>
            <a:blip r:embed="rId6"/>
            <a:stretch>
              <a:fillRect l="0" t="0" r="0" b="0"/>
            </a:stretch>
          </a:blipFill>
        </p:spPr>
      </p:sp>
      <p:sp>
        <p:nvSpPr>
          <p:cNvPr name="TextBox 14" id="14"/>
          <p:cNvSpPr txBox="true"/>
          <p:nvPr/>
        </p:nvSpPr>
        <p:spPr>
          <a:xfrm rot="0">
            <a:off x="4647410" y="497245"/>
            <a:ext cx="7719311" cy="531455"/>
          </a:xfrm>
          <a:prstGeom prst="rect">
            <a:avLst/>
          </a:prstGeom>
        </p:spPr>
        <p:txBody>
          <a:bodyPr anchor="t" rtlCol="false" tIns="0" lIns="0" bIns="0" rIns="0">
            <a:spAutoFit/>
          </a:bodyPr>
          <a:lstStyle/>
          <a:p>
            <a:pPr algn="l" marL="0" indent="0" lvl="0">
              <a:lnSpc>
                <a:spcPts val="4307"/>
              </a:lnSpc>
              <a:spcBef>
                <a:spcPct val="0"/>
              </a:spcBef>
            </a:pPr>
            <a:r>
              <a:rPr lang="en-US" sz="3076">
                <a:solidFill>
                  <a:srgbClr val="593C8F"/>
                </a:solidFill>
                <a:latin typeface="League Spartan"/>
                <a:ea typeface="League Spartan"/>
                <a:cs typeface="League Spartan"/>
                <a:sym typeface="League Spartan"/>
              </a:rPr>
              <a:t>RESTAURANTS VS DIFFERENT PERIOD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DAGQFa0b1VU</dc:identifier>
  <dcterms:modified xsi:type="dcterms:W3CDTF">2011-08-01T06:04:30Z</dcterms:modified>
  <cp:revision>1</cp:revision>
  <dc:title>Purple &amp;  white business profile presentation</dc:title>
</cp:coreProperties>
</file>