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1" r:id="rId4"/>
    <p:sldId id="294" r:id="rId5"/>
    <p:sldId id="292" r:id="rId6"/>
    <p:sldId id="299" r:id="rId7"/>
    <p:sldId id="303" r:id="rId8"/>
    <p:sldId id="300" r:id="rId9"/>
    <p:sldId id="301" r:id="rId10"/>
    <p:sldId id="302" r:id="rId11"/>
    <p:sldId id="304" r:id="rId12"/>
    <p:sldId id="307" r:id="rId13"/>
    <p:sldId id="305" r:id="rId14"/>
    <p:sldId id="306" r:id="rId15"/>
    <p:sldId id="28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9"/>
    <a:srgbClr val="E2AC00"/>
    <a:srgbClr val="D6F4FE"/>
    <a:srgbClr val="FFDA65"/>
    <a:srgbClr val="D22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04FC58-5FA7-4F5F-82B7-8309CDD33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05503-8105-4371-B1ED-516C3452A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4A77-9DDE-461D-BD65-BFC0B5AAC1EE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47F02-F7A1-4122-ACC3-B3E10CDABB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E3B8F-F0DB-4139-81A6-FF6FFD7BE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C5A4-1534-4A15-B9E6-4E33EEEF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62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84E1C-AC56-4754-80D0-24446F1FACE3}" type="datetimeFigureOut">
              <a:rPr lang="en-US" smtClean="0"/>
              <a:t>02-Nov-21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A5FCA-05F3-42EE-9A16-C79343A22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Dynamics – constitutive relationships and first principles of mechanics to relate actuation and external loads to manipulator shape and motion</a:t>
            </a:r>
          </a:p>
          <a:p>
            <a:endParaRPr lang="en-US" dirty="0"/>
          </a:p>
          <a:p>
            <a:r>
              <a:rPr lang="en-US" dirty="0"/>
              <a:t>Constant-curvature – finite number of mutually tangent curved segments each having constant curvature along its length</a:t>
            </a:r>
          </a:p>
          <a:p>
            <a:r>
              <a:rPr lang="en-US" dirty="0"/>
              <a:t>Single const-curvature element per actuating section</a:t>
            </a:r>
          </a:p>
          <a:p>
            <a:endParaRPr lang="en-US" dirty="0"/>
          </a:p>
          <a:p>
            <a:r>
              <a:rPr lang="en-US" dirty="0"/>
              <a:t>Lumped parameter – point masses, springs and dampers to approximate mechanical behavior</a:t>
            </a:r>
          </a:p>
          <a:p>
            <a:endParaRPr lang="en-US" dirty="0"/>
          </a:p>
          <a:p>
            <a:r>
              <a:rPr lang="en-US" dirty="0"/>
              <a:t>Cosserat rod theory neglects shear and axial strain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7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40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87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42A7-0488-4D0E-BA5C-5393B477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764C-28FA-4DE7-AC98-8A5456DDF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50A0-486E-4B65-9BAB-05598780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F717-A919-46AC-A5E9-DE9AAD38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0B65-F27E-4D20-8B47-27A479D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2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450-1C05-40C3-869B-12401896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 b="1">
                <a:solidFill>
                  <a:schemeClr val="bg2"/>
                </a:solidFill>
                <a:latin typeface="Calibri Light (Headings)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EC1-CE7E-4040-8389-08C1922A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4764800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823-07B6-4C52-A5C0-F5977B0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B730-4615-41B7-BBB9-4C8CE09B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945D-025D-4A5D-98D2-F148C692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Click to add text</a:t>
            </a:r>
          </a:p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00" b="1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77CA4D1D-E6E4-4EC4-ABEB-5E9BD905FA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710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72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1" i="0" u="none" strike="noStrike" cap="none">
          <a:solidFill>
            <a:srgbClr val="000000"/>
          </a:solidFill>
          <a:latin typeface="Calibri Light (Headings)"/>
          <a:ea typeface="Calibri Light (Headings)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81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gnesh.venkatachalam@tuhh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C3-2D18-4596-B910-A00D53C1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19"/>
            <a:ext cx="9144000" cy="153024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Validating the kinematic and dynamic properties of Shape memory alloy based Continuum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75294-B518-4557-9956-CF3FE0CF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Name:  Vignesh Venkatachalam</a:t>
            </a:r>
          </a:p>
          <a:p>
            <a:r>
              <a:rPr lang="en-US" dirty="0"/>
              <a:t>Matriculation No.: 21864036</a:t>
            </a:r>
          </a:p>
          <a:p>
            <a:r>
              <a:rPr lang="en-US" dirty="0"/>
              <a:t>Course: Mechatronics</a:t>
            </a:r>
          </a:p>
          <a:p>
            <a:r>
              <a:rPr lang="en-US" dirty="0"/>
              <a:t>University: Hamburg University of Technology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vignesh.venkatachalam@tuhh.de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F9DAA-2A8D-4D89-8D72-97C7C47D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542E8-722A-4E2F-8AEE-276349ACA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" y="6357410"/>
            <a:ext cx="67722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1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DD52-6358-4911-9838-894AE00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58ABC6-3026-4A6A-A69C-5B3B78EB5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15" y="1333631"/>
            <a:ext cx="7253663" cy="54381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0B01-A20E-43AA-A7A7-6BE6219E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C86DC-52A2-48C3-A9A5-60846880AEEF}"/>
                  </a:ext>
                </a:extLst>
              </p:cNvPr>
              <p:cNvSpPr txBox="1"/>
              <p:nvPr/>
            </p:nvSpPr>
            <p:spPr>
              <a:xfrm>
                <a:off x="8884267" y="3790114"/>
                <a:ext cx="2556588" cy="525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dk1"/>
                    </a:solidFill>
                    <a:latin typeface="Source Sans Pro"/>
                    <a:ea typeface="Source Sans Pro"/>
                  </a:rPr>
                  <a:t>Fig. 8: Relation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ource Sans Pro"/>
                    <a:ea typeface="Source Sans Pro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ource Sans Pro"/>
                    <a:ea typeface="Source Sans Pro"/>
                  </a:rPr>
                  <a:t> w.r.t number of spacers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C86DC-52A2-48C3-A9A5-60846880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267" y="3790114"/>
                <a:ext cx="2556588" cy="525208"/>
              </a:xfrm>
              <a:prstGeom prst="rect">
                <a:avLst/>
              </a:prstGeom>
              <a:blipFill>
                <a:blip r:embed="rId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7803-EA45-4B54-9FD2-EFAC15BA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19000-2DF9-4C2F-9316-33DEB7F7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15" y="1347627"/>
            <a:ext cx="6801986" cy="50995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4B2B3-CEA0-40C0-B463-02CC7A2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D689C-D640-49CE-A6E5-9B180D0F5231}"/>
              </a:ext>
            </a:extLst>
          </p:cNvPr>
          <p:cNvSpPr txBox="1"/>
          <p:nvPr/>
        </p:nvSpPr>
        <p:spPr>
          <a:xfrm>
            <a:off x="8893598" y="3420346"/>
            <a:ext cx="255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9: Comparison of target angle and actual angle achieved w.r.t number of spacers</a:t>
            </a:r>
          </a:p>
        </p:txBody>
      </p:sp>
    </p:spTree>
    <p:extLst>
      <p:ext uri="{BB962C8B-B14F-4D97-AF65-F5344CB8AC3E}">
        <p14:creationId xmlns:p14="http://schemas.microsoft.com/office/powerpoint/2010/main" val="308656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693C-418D-47B1-85CC-1C131768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1E0BB-F485-413D-BFB7-53421876B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Curve fitting was used to try to find an approximation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=0.005,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and using the MATLAB Curve fitting app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)=−4656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+1037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−267.6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+21.06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             …(8)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with root mean squared error = 0.00237 rad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Relation gets closer to a line equation as n is increased, which is consistent with eqn. 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1E0BB-F485-413D-BFB7-53421876B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3E77-9F1F-4337-889D-08AC4CF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82E8-AAF7-4FD6-BE28-CB82BA59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Kinematics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A3250-9F7E-4AC5-AE32-997C86090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eqn. 3, we can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as a function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as,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r>
                  <a:rPr lang="en-US" dirty="0"/>
                  <a:t>The Jacobian can be obtained by taking the partial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w.r.t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…(10)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eqn. 6 is used, we get,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…(11)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which is undefined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A3250-9F7E-4AC5-AE32-997C86090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26310-E2F8-4111-916B-6B2B6743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5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5154-46A4-459A-970B-B3BD2B4F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course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EDA3-428F-404C-B782-B9D16A20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out discrepancy in Differential kinematics</a:t>
            </a:r>
          </a:p>
          <a:p>
            <a:endParaRPr lang="en-US" dirty="0"/>
          </a:p>
          <a:p>
            <a:r>
              <a:rPr lang="en-US" dirty="0"/>
              <a:t>Work on building the first prototype for testing</a:t>
            </a:r>
          </a:p>
          <a:p>
            <a:endParaRPr lang="en-US" dirty="0"/>
          </a:p>
          <a:p>
            <a:r>
              <a:rPr lang="en-US" dirty="0"/>
              <a:t>Start reading up on Dynamics modeling, specifically on SMA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1C178-4ABC-4A05-B42E-9EA02FF5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3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C1FEEF-1BDB-48F7-90B6-FD545FFAC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r>
              <a:rPr lang="en-US" sz="2400" b="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91FB-DF37-424D-86E3-AF0ADFF948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0163" y="6332538"/>
            <a:ext cx="731837" cy="525462"/>
          </a:xfrm>
        </p:spPr>
        <p:txBody>
          <a:bodyPr/>
          <a:lstStyle/>
          <a:p>
            <a:pPr algn="ctr"/>
            <a:fld id="{77CA4D1D-E6E4-4EC4-ABEB-5E9BD905FA32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8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547B-0C67-4D7C-AB52-19E7B345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8AE1-A80D-49DA-AD60-0D0E1319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Curvature model (Recap)</a:t>
            </a:r>
          </a:p>
          <a:p>
            <a:r>
              <a:rPr lang="en-US" dirty="0"/>
              <a:t>Forward Kinematics (Recap)</a:t>
            </a:r>
          </a:p>
          <a:p>
            <a:r>
              <a:rPr lang="en-US" dirty="0"/>
              <a:t>Workspace of the CC section</a:t>
            </a:r>
          </a:p>
          <a:p>
            <a:r>
              <a:rPr lang="en-US" dirty="0"/>
              <a:t>Relation between linear and circular arc segment</a:t>
            </a:r>
          </a:p>
          <a:p>
            <a:r>
              <a:rPr lang="en-US" dirty="0"/>
              <a:t>Differential Kinematics</a:t>
            </a:r>
          </a:p>
          <a:p>
            <a:r>
              <a:rPr lang="en-US" dirty="0"/>
              <a:t>Next course of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A2BE-FA30-4CB1-9294-B59D8AE4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1D8C-4089-42AF-82F7-8C309891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r>
              <a:rPr lang="en-US" dirty="0"/>
              <a:t>Constant Curvature model (Recap)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6938E-A350-497C-A1B1-D0CC626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9385" y="6333200"/>
            <a:ext cx="731600" cy="524800"/>
          </a:xfrm>
        </p:spPr>
        <p:txBody>
          <a:bodyPr/>
          <a:lstStyle/>
          <a:p>
            <a:fld id="{77CA4D1D-E6E4-4EC4-ABEB-5E9BD905FA32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B340883E-2890-4B76-818D-E2563431D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200" y="1682267"/>
                <a:ext cx="5856453" cy="47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 eaLnBrk="1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3000"/>
                  <a:buFont typeface="Source Sans Pro"/>
                  <a:buChar char="◎"/>
                  <a:defRPr sz="20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810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810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Source Sans Pro"/>
                  <a:buChar char="◉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r>
                  <a:rPr lang="en-US" dirty="0"/>
                  <a:t>Initially considering only the backbone.</a:t>
                </a:r>
              </a:p>
              <a:p>
                <a:endParaRPr lang="en-US" dirty="0"/>
              </a:p>
              <a:p>
                <a:r>
                  <a:rPr lang="en-US" dirty="0"/>
                  <a:t>y-axis out of the frame. Only in-plane bending considered for 2D case (x-z).</a:t>
                </a:r>
              </a:p>
              <a:p>
                <a:endParaRPr lang="en-US" dirty="0"/>
              </a:p>
              <a:p>
                <a:r>
                  <a:rPr lang="en-US" dirty="0"/>
                  <a:t>X and Z coordinates derived through arc geometry.</a:t>
                </a:r>
              </a:p>
              <a:p>
                <a:endParaRPr lang="en-US" dirty="0"/>
              </a:p>
              <a:p>
                <a:r>
                  <a:rPr lang="en-US" dirty="0"/>
                  <a:t>Rotation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for this simple 2D case. –ve sign due to convention.</a:t>
                </a:r>
              </a:p>
              <a:p>
                <a:pPr marL="381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B340883E-2890-4B76-818D-E2563431D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00" y="1682267"/>
                <a:ext cx="5856453" cy="4764800"/>
              </a:xfrm>
              <a:prstGeom prst="rect">
                <a:avLst/>
              </a:prstGeom>
              <a:blipFill>
                <a:blip r:embed="rId3"/>
                <a:stretch>
                  <a:fillRect l="-1769" t="-1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8DB46553-C505-4080-996D-C358F27EA103}"/>
              </a:ext>
            </a:extLst>
          </p:cNvPr>
          <p:cNvSpPr txBox="1"/>
          <p:nvPr/>
        </p:nvSpPr>
        <p:spPr>
          <a:xfrm>
            <a:off x="7488805" y="5412794"/>
            <a:ext cx="311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1: Single Constant Curvature segment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96C77A-AFD6-4F84-BB14-1E2FCCA96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412666"/>
            <a:ext cx="6330090" cy="8954666"/>
          </a:xfrm>
        </p:spPr>
      </p:pic>
    </p:spTree>
    <p:extLst>
      <p:ext uri="{BB962C8B-B14F-4D97-AF65-F5344CB8AC3E}">
        <p14:creationId xmlns:p14="http://schemas.microsoft.com/office/powerpoint/2010/main" val="312582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9618-EF1F-4C49-B5A9-69CFA6C8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Curvature model (Recap)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6223-D00C-4BA3-806F-38A06170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A45AFE-FBEA-41CE-B2D4-07789CE60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matrix for each point on the continuum backbone</a:t>
                </a:r>
              </a:p>
              <a:p>
                <a:pPr lvl="1"/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𝑛𝑓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(1 −</m:t>
                                  </m:r>
                                  <m:func>
                                    <m:func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𝑛𝑓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/>
                  <a:t>     …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Limiting case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A45AFE-FBEA-41CE-B2D4-07789CE60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4BD7-424A-4BA7-8CBC-04A5A6E8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 (Recap)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153A-8A89-4499-B67D-536CD97E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D0F9-4244-4893-9C3F-8772D948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763147" cy="650386"/>
          </a:xfrm>
        </p:spPr>
        <p:txBody>
          <a:bodyPr/>
          <a:lstStyle/>
          <a:p>
            <a:r>
              <a:rPr lang="en-US" dirty="0"/>
              <a:t>Goal: Given SMA lengths, calculate tip 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BF0DC-54AB-4018-9094-3391C403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0" y="2413609"/>
            <a:ext cx="6706181" cy="3299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B1522-50EC-436A-AB92-E5CF459A8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0" y="426942"/>
            <a:ext cx="2988392" cy="6004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0D11C-74A2-4D12-BD74-8C3F93C385A3}"/>
              </a:ext>
            </a:extLst>
          </p:cNvPr>
          <p:cNvSpPr txBox="1"/>
          <p:nvPr/>
        </p:nvSpPr>
        <p:spPr>
          <a:xfrm>
            <a:off x="2121159" y="5713355"/>
            <a:ext cx="397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4: Top view of spacer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AB476-CB37-4CBB-B950-862913BC71AD}"/>
              </a:ext>
            </a:extLst>
          </p:cNvPr>
          <p:cNvSpPr txBox="1"/>
          <p:nvPr/>
        </p:nvSpPr>
        <p:spPr>
          <a:xfrm>
            <a:off x="7260515" y="6185563"/>
            <a:ext cx="397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5: Constant curvature model with spacers</a:t>
            </a:r>
          </a:p>
        </p:txBody>
      </p:sp>
    </p:spTree>
    <p:extLst>
      <p:ext uri="{BB962C8B-B14F-4D97-AF65-F5344CB8AC3E}">
        <p14:creationId xmlns:p14="http://schemas.microsoft.com/office/powerpoint/2010/main" val="372329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72E5-DECB-40F2-B696-6C834AA5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 (Recap)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3CA91-5945-48C3-85D0-7EB5C025B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Figure 4,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         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400" dirty="0"/>
                  <a:t>                 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r>
                  <a:rPr lang="en-US" dirty="0"/>
                  <a:t>Given SMA length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SMA1</a:t>
                </a:r>
                <a:r>
                  <a:rPr lang="en-US" dirty="0"/>
                  <a:t>,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calculated from eqn. 3</a:t>
                </a:r>
              </a:p>
              <a:p>
                <a:endParaRPr lang="en-US" dirty="0"/>
              </a:p>
              <a:p>
                <a:r>
                  <a:rPr lang="en-US" dirty="0"/>
                  <a:t>MATLAB function,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𝐹𝐾𝑖𝑛𝑒𝑆𝑀𝐴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𝑠𝑒𝑔𝑚𝑒𝑛𝑡𝑠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3CA91-5945-48C3-85D0-7EB5C025B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CCDE7-18BB-4007-A463-6BBC67B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2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583F-5A3B-4533-803B-F01B0033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of the CC section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F35C1E-09B2-475F-89F1-3CD8C622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80" y="1347627"/>
            <a:ext cx="7109926" cy="5330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2EE5-00F3-4CDE-B9B9-1113F578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2C815-522E-4B3D-8822-C1485C3EF928}"/>
              </a:ext>
            </a:extLst>
          </p:cNvPr>
          <p:cNvSpPr txBox="1"/>
          <p:nvPr/>
        </p:nvSpPr>
        <p:spPr>
          <a:xfrm>
            <a:off x="8912259" y="3676260"/>
            <a:ext cx="255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6: Workspace of the constant curvature section</a:t>
            </a:r>
          </a:p>
        </p:txBody>
      </p:sp>
    </p:spTree>
    <p:extLst>
      <p:ext uri="{BB962C8B-B14F-4D97-AF65-F5344CB8AC3E}">
        <p14:creationId xmlns:p14="http://schemas.microsoft.com/office/powerpoint/2010/main" val="16457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2776-A41D-43BF-87D6-30CFC2B7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ACF2A-1403-48FA-B552-0E2E6216C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8200" y="1682267"/>
                <a:ext cx="7154565" cy="4764800"/>
              </a:xfrm>
            </p:spPr>
            <p:txBody>
              <a:bodyPr/>
              <a:lstStyle/>
              <a:p>
                <a:r>
                  <a:rPr lang="en-US" dirty="0"/>
                  <a:t>Using sine rule, we get the relationship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as,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…(4)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denotes the number of equidistant spacers guiding the SMA wire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From eqn. 3, we can write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…(5)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…(6)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ACF2A-1403-48FA-B552-0E2E6216C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8200" y="1682267"/>
                <a:ext cx="7154565" cy="4764800"/>
              </a:xfrm>
              <a:blipFill>
                <a:blip r:embed="rId2"/>
                <a:stretch>
                  <a:fillRect l="-1448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22F94-3B13-4360-A6B9-A6FEAD76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3143A-6AD9-4E62-BBE6-5325F29D1804}"/>
              </a:ext>
            </a:extLst>
          </p:cNvPr>
          <p:cNvSpPr txBox="1"/>
          <p:nvPr/>
        </p:nvSpPr>
        <p:spPr>
          <a:xfrm>
            <a:off x="8146203" y="5752949"/>
            <a:ext cx="3482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7: Relation between linear section and circular SMA arc (n = 3 in figure)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49CB80-0050-49CE-A031-DDAC556D4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56" y="3190439"/>
            <a:ext cx="2553065" cy="3610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94B7C-CB8E-4B80-A9EF-66819BE28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583" y="660250"/>
            <a:ext cx="3051624" cy="43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8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9691-8F30-49EC-B018-BA788DDD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04052-9C61-4712-A141-82993A695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written as,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…(7)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Eqn. 6 can be used for the inverse kinematics of one Constant curvature section</a:t>
                </a:r>
              </a:p>
              <a:p>
                <a:endParaRPr lang="en-US" dirty="0"/>
              </a:p>
              <a:p>
                <a:r>
                  <a:rPr lang="en-US" dirty="0"/>
                  <a:t>It is not possible to explicitly solve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using eqn. 6</a:t>
                </a:r>
              </a:p>
              <a:p>
                <a:endParaRPr lang="en-US" dirty="0"/>
              </a:p>
              <a:p>
                <a:r>
                  <a:rPr lang="en-US" dirty="0"/>
                  <a:t>Using Eqn. 6, we can determine how the number of spacers affect the bending as compared to the circular SMA arc.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04052-9C61-4712-A141-82993A695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138B7-C3CD-4FBF-B6BF-16F97BA9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9672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780</Words>
  <Application>Microsoft Office PowerPoint</Application>
  <PresentationFormat>Widescreen</PresentationFormat>
  <Paragraphs>132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Calibri Light (Headings)</vt:lpstr>
      <vt:lpstr>Cambria Math</vt:lpstr>
      <vt:lpstr>Roboto Slab</vt:lpstr>
      <vt:lpstr>Source Sans Pro</vt:lpstr>
      <vt:lpstr>Times New Roman</vt:lpstr>
      <vt:lpstr>Cordelia template</vt:lpstr>
      <vt:lpstr>Modeling and Validating the kinematic and dynamic properties of Shape memory alloy based Continuum robots</vt:lpstr>
      <vt:lpstr>Topics Covered</vt:lpstr>
      <vt:lpstr>Constant Curvature model (Recap)</vt:lpstr>
      <vt:lpstr>Constant Curvature model (Recap)</vt:lpstr>
      <vt:lpstr>Forward Kinematics (Recap)</vt:lpstr>
      <vt:lpstr>Forward Kinematics (Recap)</vt:lpstr>
      <vt:lpstr>Workspace of the CC section</vt:lpstr>
      <vt:lpstr>Relation between linear and circular arc segment</vt:lpstr>
      <vt:lpstr>Relation between linear and circular arc segment</vt:lpstr>
      <vt:lpstr>Relation between linear and circular arc segment</vt:lpstr>
      <vt:lpstr>Relation between linear and circular arc segment</vt:lpstr>
      <vt:lpstr>Relation between linear and circular arc segment</vt:lpstr>
      <vt:lpstr>Differential Kinematics</vt:lpstr>
      <vt:lpstr>Next course of action</vt:lpstr>
      <vt:lpstr>Thank you for your attention!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Prototyping of cable-driven gecko-inspired robot for performing straight gait motion</dc:title>
  <dc:creator>Vignesh</dc:creator>
  <cp:lastModifiedBy>Vignesh</cp:lastModifiedBy>
  <cp:revision>98</cp:revision>
  <dcterms:created xsi:type="dcterms:W3CDTF">2021-04-21T06:15:58Z</dcterms:created>
  <dcterms:modified xsi:type="dcterms:W3CDTF">2021-11-02T06:41:42Z</dcterms:modified>
</cp:coreProperties>
</file>