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91" r:id="rId4"/>
    <p:sldId id="294" r:id="rId5"/>
    <p:sldId id="295" r:id="rId6"/>
    <p:sldId id="292" r:id="rId7"/>
    <p:sldId id="299" r:id="rId8"/>
    <p:sldId id="300" r:id="rId9"/>
    <p:sldId id="297" r:id="rId10"/>
    <p:sldId id="288" r:id="rId11"/>
    <p:sldId id="298" r:id="rId12"/>
    <p:sldId id="289" r:id="rId13"/>
    <p:sldId id="29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9"/>
    <a:srgbClr val="E2AC00"/>
    <a:srgbClr val="D6F4FE"/>
    <a:srgbClr val="FFDA65"/>
    <a:srgbClr val="D22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04FC58-5FA7-4F5F-82B7-8309CDD33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05503-8105-4371-B1ED-516C3452A6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44A77-9DDE-461D-BD65-BFC0B5AAC1EE}" type="datetimeFigureOut">
              <a:rPr lang="en-US" smtClean="0"/>
              <a:t>11-Oct-21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47F02-F7A1-4122-ACC3-B3E10CDABB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E3B8F-F0DB-4139-81A6-FF6FFD7BE1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C5A4-1534-4A15-B9E6-4E33EEEF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62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84E1C-AC56-4754-80D0-24446F1FACE3}" type="datetimeFigureOut">
              <a:rPr lang="en-US" smtClean="0"/>
              <a:t>11-Oct-21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A5FCA-05F3-42EE-9A16-C79343A222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7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7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Dynamics – constitutive relationships and first principles of mechanics to relate actuation and external loads to manipulator shape and motion</a:t>
            </a:r>
          </a:p>
          <a:p>
            <a:endParaRPr lang="en-US" dirty="0"/>
          </a:p>
          <a:p>
            <a:r>
              <a:rPr lang="en-US" dirty="0"/>
              <a:t>Constant-curvature – finite number of mutually tangent curved segments each having constant curvature along its length</a:t>
            </a:r>
          </a:p>
          <a:p>
            <a:r>
              <a:rPr lang="en-US" dirty="0"/>
              <a:t>Single const-curvature element per actuating section</a:t>
            </a:r>
          </a:p>
          <a:p>
            <a:endParaRPr lang="en-US" dirty="0"/>
          </a:p>
          <a:p>
            <a:r>
              <a:rPr lang="en-US" dirty="0"/>
              <a:t>Lumped parameter – point masses, springs and dampers to approximate mechanical behavior</a:t>
            </a:r>
          </a:p>
          <a:p>
            <a:endParaRPr lang="en-US" dirty="0"/>
          </a:p>
          <a:p>
            <a:r>
              <a:rPr lang="en-US" dirty="0"/>
              <a:t>Cosserat rod theory neglects shear and axial strain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7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Optimize design – vary wire length, wire placement, geometry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Electrical resistance – </a:t>
            </a:r>
            <a:r>
              <a:rPr lang="en-US" dirty="0" err="1"/>
              <a:t>sensorless</a:t>
            </a:r>
            <a:r>
              <a:rPr lang="en-US" dirty="0"/>
              <a:t> position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0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methods currently in use – Pneumatic and Cable-driven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43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Drawback – non-linear response</a:t>
            </a:r>
          </a:p>
          <a:p>
            <a:r>
              <a:rPr lang="en-US" dirty="0"/>
              <a:t>Hysteresis leads to imprecise and difficult control</a:t>
            </a:r>
          </a:p>
          <a:p>
            <a:r>
              <a:rPr lang="en-US" dirty="0"/>
              <a:t>Efficiency of SMA actuator depends on the accuracy of control which in turn depends on the mathematical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3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4000"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878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42A7-0488-4D0E-BA5C-5393B4778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5764C-28FA-4DE7-AC98-8A5456DDF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50A0-486E-4B65-9BAB-05598780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EF717-A919-46AC-A5E9-DE9AAD38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0B65-F27E-4D20-8B47-27A479DD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126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4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6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2450-1C05-40C3-869B-12401896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 b="1">
                <a:solidFill>
                  <a:schemeClr val="bg2"/>
                </a:solidFill>
                <a:latin typeface="Calibri Light (Headings)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8EC1-CE7E-4040-8389-08C1922A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10095600" cy="4764800"/>
          </a:xfrm>
        </p:spPr>
        <p:txBody>
          <a:bodyPr/>
          <a:lstStyle>
            <a:lvl1pPr>
              <a:defRPr sz="2000" b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A823-07B6-4C52-A5C0-F5977B0C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B730-4615-41B7-BBB9-4C8CE09B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945D-025D-4A5D-98D2-F148C692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2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9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Click to add text</a:t>
            </a:r>
          </a:p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00" b="1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77CA4D1D-E6E4-4EC4-ABEB-5E9BD905FA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710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72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1" i="0" u="none" strike="noStrike" cap="none">
          <a:solidFill>
            <a:srgbClr val="000000"/>
          </a:solidFill>
          <a:latin typeface="Calibri Light (Headings)"/>
          <a:ea typeface="Calibri Light (Headings)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8100" marR="0" lvl="0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gnesh.venkatachalam@tuhh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A7C3-2D18-4596-B910-A00D53C18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5719"/>
            <a:ext cx="9144000" cy="153024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Validating the kinematic and dynamic properties of Shape memory alloy based Continuum robots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75294-B518-4557-9956-CF3FE0CFF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/>
              <a:t>Name</a:t>
            </a:r>
            <a:r>
              <a:rPr lang="en-US" dirty="0"/>
              <a:t>:  Vignesh Venkatachalam</a:t>
            </a:r>
          </a:p>
          <a:p>
            <a:r>
              <a:rPr lang="en-US" dirty="0"/>
              <a:t>Matriculation No.: 21864036</a:t>
            </a:r>
          </a:p>
          <a:p>
            <a:r>
              <a:rPr lang="en-US" dirty="0"/>
              <a:t>Course: Mechatronics</a:t>
            </a:r>
          </a:p>
          <a:p>
            <a:r>
              <a:rPr lang="en-US" dirty="0"/>
              <a:t>University: Hamburg University of Technology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vignesh.venkatachalam@tuhh.de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F9DAA-2A8D-4D89-8D72-97C7C47D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542E8-722A-4E2F-8AEE-276349ACA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5" y="6357410"/>
            <a:ext cx="67722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1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C1FEEF-1BDB-48F7-90B6-FD545FFAC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br>
              <a:rPr lang="en-US" dirty="0"/>
            </a:br>
            <a:r>
              <a:rPr lang="en-US" sz="2400" b="0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991FB-DF37-424D-86E3-AF0ADFF948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60163" y="6332538"/>
            <a:ext cx="731837" cy="525462"/>
          </a:xfrm>
        </p:spPr>
        <p:txBody>
          <a:bodyPr/>
          <a:lstStyle/>
          <a:p>
            <a:pPr algn="ctr"/>
            <a:fld id="{77CA4D1D-E6E4-4EC4-ABEB-5E9BD905FA32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8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BD54-1C1C-4679-B1F4-9F63D36D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6256B-8468-4E2A-9927-BFFA1783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951EAD-DFDC-452B-9EC3-4FA9A5D057BB}"/>
              </a:ext>
            </a:extLst>
          </p:cNvPr>
          <p:cNvSpPr/>
          <p:nvPr/>
        </p:nvSpPr>
        <p:spPr>
          <a:xfrm>
            <a:off x="4354130" y="2397965"/>
            <a:ext cx="2892490" cy="3041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30EC42-8AB3-4EB1-8C05-82CDBD985D5E}"/>
              </a:ext>
            </a:extLst>
          </p:cNvPr>
          <p:cNvCxnSpPr>
            <a:cxnSpLocks/>
          </p:cNvCxnSpPr>
          <p:nvPr/>
        </p:nvCxnSpPr>
        <p:spPr>
          <a:xfrm>
            <a:off x="3881535" y="3918857"/>
            <a:ext cx="6214187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CC43818-D3C9-4FC4-96ED-F5703C5A4F50}"/>
              </a:ext>
            </a:extLst>
          </p:cNvPr>
          <p:cNvSpPr/>
          <p:nvPr/>
        </p:nvSpPr>
        <p:spPr>
          <a:xfrm>
            <a:off x="5777516" y="38959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EB3636-46C4-4122-B5D6-AFB99DCAE7D7}"/>
              </a:ext>
            </a:extLst>
          </p:cNvPr>
          <p:cNvSpPr/>
          <p:nvPr/>
        </p:nvSpPr>
        <p:spPr>
          <a:xfrm>
            <a:off x="6788953" y="3895996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5C33B9-4199-4B0B-A6E6-240010104194}"/>
              </a:ext>
            </a:extLst>
          </p:cNvPr>
          <p:cNvSpPr/>
          <p:nvPr/>
        </p:nvSpPr>
        <p:spPr>
          <a:xfrm>
            <a:off x="4766079" y="3895996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D65C32-4B70-4D65-A4A8-18BDF2E25816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5800375" y="2397965"/>
            <a:ext cx="0" cy="3041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FAF5CA-B254-436D-A73B-6A9518F0998A}"/>
              </a:ext>
            </a:extLst>
          </p:cNvPr>
          <p:cNvCxnSpPr>
            <a:cxnSpLocks/>
          </p:cNvCxnSpPr>
          <p:nvPr/>
        </p:nvCxnSpPr>
        <p:spPr>
          <a:xfrm>
            <a:off x="4786077" y="3059970"/>
            <a:ext cx="22859" cy="16706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27E5AE-0519-4EF7-820F-EECC30DB8D50}"/>
              </a:ext>
            </a:extLst>
          </p:cNvPr>
          <p:cNvCxnSpPr>
            <a:cxnSpLocks/>
          </p:cNvCxnSpPr>
          <p:nvPr/>
        </p:nvCxnSpPr>
        <p:spPr>
          <a:xfrm>
            <a:off x="6806098" y="3429000"/>
            <a:ext cx="8572" cy="7062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F300ECB-4FF8-4158-94D6-F67C54702442}"/>
              </a:ext>
            </a:extLst>
          </p:cNvPr>
          <p:cNvSpPr/>
          <p:nvPr/>
        </p:nvSpPr>
        <p:spPr>
          <a:xfrm>
            <a:off x="9172350" y="389599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877F63-1C7B-44B0-B93A-6011A9426A37}"/>
              </a:ext>
            </a:extLst>
          </p:cNvPr>
          <p:cNvCxnSpPr>
            <a:cxnSpLocks/>
          </p:cNvCxnSpPr>
          <p:nvPr/>
        </p:nvCxnSpPr>
        <p:spPr>
          <a:xfrm>
            <a:off x="5823235" y="3694922"/>
            <a:ext cx="988577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A9FD1D-819F-41F7-A7C4-E7B6AA75668C}"/>
              </a:ext>
            </a:extLst>
          </p:cNvPr>
          <p:cNvCxnSpPr>
            <a:cxnSpLocks/>
          </p:cNvCxnSpPr>
          <p:nvPr/>
        </p:nvCxnSpPr>
        <p:spPr>
          <a:xfrm>
            <a:off x="9183779" y="3059970"/>
            <a:ext cx="22859" cy="17634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AD2C06-B88F-4F0C-889E-F913E6CCA93A}"/>
              </a:ext>
            </a:extLst>
          </p:cNvPr>
          <p:cNvCxnSpPr/>
          <p:nvPr/>
        </p:nvCxnSpPr>
        <p:spPr>
          <a:xfrm>
            <a:off x="6806098" y="3694922"/>
            <a:ext cx="2411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0485D0-3BAF-4F33-9349-89716FDF006D}"/>
              </a:ext>
            </a:extLst>
          </p:cNvPr>
          <p:cNvCxnSpPr/>
          <p:nvPr/>
        </p:nvCxnSpPr>
        <p:spPr>
          <a:xfrm>
            <a:off x="5800375" y="4273420"/>
            <a:ext cx="339483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D2AC13-4067-4F31-A2AA-43866E2DAE9E}"/>
              </a:ext>
            </a:extLst>
          </p:cNvPr>
          <p:cNvCxnSpPr/>
          <p:nvPr/>
        </p:nvCxnSpPr>
        <p:spPr>
          <a:xfrm>
            <a:off x="4797506" y="4711958"/>
            <a:ext cx="43977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447F9D-7232-4E17-9947-0205C48B2FA1}"/>
                  </a:ext>
                </a:extLst>
              </p:cNvPr>
              <p:cNvSpPr txBox="1"/>
              <p:nvPr/>
            </p:nvSpPr>
            <p:spPr>
              <a:xfrm>
                <a:off x="6123432" y="3347974"/>
                <a:ext cx="435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447F9D-7232-4E17-9947-0205C48B2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432" y="3347974"/>
                <a:ext cx="43542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1CA73-B1AE-46B1-B1E4-ED6004AF4E67}"/>
                  </a:ext>
                </a:extLst>
              </p:cNvPr>
              <p:cNvSpPr txBox="1"/>
              <p:nvPr/>
            </p:nvSpPr>
            <p:spPr>
              <a:xfrm>
                <a:off x="7474639" y="3364459"/>
                <a:ext cx="1074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𝑆𝑀𝐴</m:t>
                          </m:r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1CA73-B1AE-46B1-B1E4-ED6004AF4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639" y="3364459"/>
                <a:ext cx="107488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6F3383-7C00-4F07-97B6-59C63367F049}"/>
                  </a:ext>
                </a:extLst>
              </p:cNvPr>
              <p:cNvSpPr txBox="1"/>
              <p:nvPr/>
            </p:nvSpPr>
            <p:spPr>
              <a:xfrm>
                <a:off x="6021417" y="4354056"/>
                <a:ext cx="1074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𝑆𝑀𝐴</m:t>
                          </m:r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6F3383-7C00-4F07-97B6-59C63367F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417" y="4354056"/>
                <a:ext cx="107488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C3F625B-295D-497C-B229-1D421CC21390}"/>
                  </a:ext>
                </a:extLst>
              </p:cNvPr>
              <p:cNvSpPr txBox="1"/>
              <p:nvPr/>
            </p:nvSpPr>
            <p:spPr>
              <a:xfrm>
                <a:off x="7101044" y="3904005"/>
                <a:ext cx="1074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C3F625B-295D-497C-B229-1D421CC2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044" y="3904005"/>
                <a:ext cx="107488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8736933-84A6-4339-AE2D-2825D889F42C}"/>
                  </a:ext>
                </a:extLst>
              </p:cNvPr>
              <p:cNvSpPr txBox="1"/>
              <p:nvPr/>
            </p:nvSpPr>
            <p:spPr>
              <a:xfrm>
                <a:off x="6540293" y="3904005"/>
                <a:ext cx="3207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8736933-84A6-4339-AE2D-2825D889F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293" y="3904005"/>
                <a:ext cx="32073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25C0DF0-7714-4940-A271-608B0DC9AAE6}"/>
                  </a:ext>
                </a:extLst>
              </p:cNvPr>
              <p:cNvSpPr txBox="1"/>
              <p:nvPr/>
            </p:nvSpPr>
            <p:spPr>
              <a:xfrm>
                <a:off x="4511058" y="3926820"/>
                <a:ext cx="3207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25C0DF0-7714-4940-A271-608B0DC9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58" y="3926820"/>
                <a:ext cx="32073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ABB7192-A6CF-4511-B619-09F621E4934E}"/>
                  </a:ext>
                </a:extLst>
              </p:cNvPr>
              <p:cNvSpPr txBox="1"/>
              <p:nvPr/>
            </p:nvSpPr>
            <p:spPr>
              <a:xfrm>
                <a:off x="2473268" y="3125757"/>
                <a:ext cx="1524910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𝐵𝑒𝑛𝑑𝑖𝑛𝑔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𝑝𝑙𝑎𝑛𝑒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ABB7192-A6CF-4511-B619-09F621E49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268" y="3125757"/>
                <a:ext cx="1524910" cy="338554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A7A45B-83C1-46A1-B1E9-7DA5E314EB68}"/>
              </a:ext>
            </a:extLst>
          </p:cNvPr>
          <p:cNvCxnSpPr>
            <a:stCxn id="65" idx="3"/>
          </p:cNvCxnSpPr>
          <p:nvPr/>
        </p:nvCxnSpPr>
        <p:spPr>
          <a:xfrm>
            <a:off x="3998178" y="3295034"/>
            <a:ext cx="508554" cy="615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D4098A-5B2A-4336-88CC-755D94DE76B9}"/>
                  </a:ext>
                </a:extLst>
              </p:cNvPr>
              <p:cNvSpPr txBox="1"/>
              <p:nvPr/>
            </p:nvSpPr>
            <p:spPr>
              <a:xfrm>
                <a:off x="2864498" y="2286000"/>
                <a:ext cx="1642231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𝑁𝑒𝑢𝑡𝑟𝑎𝑙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𝐹𝑖𝑏𝑟𝑒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D4098A-5B2A-4336-88CC-755D94DE7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498" y="2286000"/>
                <a:ext cx="164223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BA4AE6D-8F6C-4920-A08C-5F84E5C3DA45}"/>
              </a:ext>
            </a:extLst>
          </p:cNvPr>
          <p:cNvCxnSpPr>
            <a:cxnSpLocks/>
            <a:stCxn id="68" idx="3"/>
            <a:endCxn id="10" idx="1"/>
          </p:cNvCxnSpPr>
          <p:nvPr/>
        </p:nvCxnSpPr>
        <p:spPr>
          <a:xfrm>
            <a:off x="4506729" y="2455277"/>
            <a:ext cx="1277482" cy="14474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223155-41C3-47CB-928E-91EF275114B7}"/>
                  </a:ext>
                </a:extLst>
              </p:cNvPr>
              <p:cNvSpPr txBox="1"/>
              <p:nvPr/>
            </p:nvSpPr>
            <p:spPr>
              <a:xfrm>
                <a:off x="7269479" y="5166505"/>
                <a:ext cx="1498851" cy="3385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𝑤𝑖𝑟𝑒𝑠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223155-41C3-47CB-928E-91EF27511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479" y="5166505"/>
                <a:ext cx="149885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5E6647-6B2D-47BF-902D-582F3B9BE51D}"/>
              </a:ext>
            </a:extLst>
          </p:cNvPr>
          <p:cNvCxnSpPr>
            <a:stCxn id="72" idx="1"/>
          </p:cNvCxnSpPr>
          <p:nvPr/>
        </p:nvCxnSpPr>
        <p:spPr>
          <a:xfrm flipH="1" flipV="1">
            <a:off x="6834672" y="3918853"/>
            <a:ext cx="434807" cy="1416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23481DD-7024-4519-B334-D2BCD7C34F3E}"/>
              </a:ext>
            </a:extLst>
          </p:cNvPr>
          <p:cNvCxnSpPr>
            <a:stCxn id="72" idx="1"/>
          </p:cNvCxnSpPr>
          <p:nvPr/>
        </p:nvCxnSpPr>
        <p:spPr>
          <a:xfrm flipH="1" flipV="1">
            <a:off x="4808936" y="3926820"/>
            <a:ext cx="2460543" cy="14089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9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1C0D-AC7C-41AF-BAFF-EE29D47A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3347-8C49-4CF9-BB67-B90AAB7F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5290456" cy="4764800"/>
          </a:xfrm>
        </p:spPr>
        <p:txBody>
          <a:bodyPr/>
          <a:lstStyle/>
          <a:p>
            <a:r>
              <a:rPr lang="en-US" i="1" dirty="0"/>
              <a:t>Research into Smart materials has brought about innovative actuation methods in Soft robotics</a:t>
            </a:r>
          </a:p>
          <a:p>
            <a:r>
              <a:rPr lang="en-US" dirty="0"/>
              <a:t>Pneumatic actuators → relatively large pressure valves</a:t>
            </a:r>
          </a:p>
          <a:p>
            <a:r>
              <a:rPr lang="en-US" dirty="0"/>
              <a:t>Cable-driven actuators → relatively large motors</a:t>
            </a:r>
          </a:p>
          <a:p>
            <a:r>
              <a:rPr lang="en-US" dirty="0"/>
              <a:t>Smart materials like SMAs integrate well into the robot → only electrical circuit to power them</a:t>
            </a:r>
          </a:p>
          <a:p>
            <a:r>
              <a:rPr lang="en-US" dirty="0"/>
              <a:t>Modeling necessary to predict their behavior for future control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A4AD-658B-498A-9633-E6DB38DB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0847C-E4BA-45F9-9F09-87B6A988C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64" y="814924"/>
            <a:ext cx="2218658" cy="2352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833FF9-4DBE-4857-B95C-A39B34514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905" y="2078709"/>
            <a:ext cx="1912740" cy="2727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A99065-BC15-44D4-A904-A7837972D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64" y="3902407"/>
            <a:ext cx="2564119" cy="21888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B2D5C5-70DF-4A03-93A8-B0333DC8505A}"/>
              </a:ext>
            </a:extLst>
          </p:cNvPr>
          <p:cNvSpPr txBox="1"/>
          <p:nvPr/>
        </p:nvSpPr>
        <p:spPr>
          <a:xfrm>
            <a:off x="6625864" y="3163743"/>
            <a:ext cx="23849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Fig. 1: Pneumatically actuated Gecko-inspired robot 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  <a:hlinkClick r:id="rId6" action="ppaction://hlinksldjump"/>
              </a:rPr>
              <a:t>[1]</a:t>
            </a:r>
            <a:endParaRPr lang="en-US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EB3CB3-B6CA-4B40-A53A-D475B813D5DD}"/>
              </a:ext>
            </a:extLst>
          </p:cNvPr>
          <p:cNvSpPr txBox="1"/>
          <p:nvPr/>
        </p:nvSpPr>
        <p:spPr>
          <a:xfrm>
            <a:off x="9658905" y="4935984"/>
            <a:ext cx="191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2: Cable-driven Gecko-inspired robot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8DF91-414F-487C-992E-11A91676051F}"/>
              </a:ext>
            </a:extLst>
          </p:cNvPr>
          <p:cNvSpPr txBox="1"/>
          <p:nvPr/>
        </p:nvSpPr>
        <p:spPr>
          <a:xfrm>
            <a:off x="6625864" y="6185457"/>
            <a:ext cx="256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3: Prototypes of SMA driven continuum robots 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hlinkClick r:id="rId6" action="ppaction://hlinksldjump"/>
              </a:rPr>
              <a:t>[2]</a:t>
            </a:r>
            <a:endParaRPr lang="en-US" dirty="0">
              <a:solidFill>
                <a:schemeClr val="dk1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61026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2A91-5E47-4167-9F3C-F5B5ED63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memory alloy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A772-49F2-490F-AF6D-2FCB1771E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6559963" cy="4764800"/>
          </a:xfrm>
        </p:spPr>
        <p:txBody>
          <a:bodyPr/>
          <a:lstStyle/>
          <a:p>
            <a:r>
              <a:rPr lang="en-US" dirty="0"/>
              <a:t>SMAs → integrated directly into robot</a:t>
            </a:r>
          </a:p>
          <a:p>
            <a:r>
              <a:rPr lang="en-US" dirty="0"/>
              <a:t>Actuated by electric current → Joule heating</a:t>
            </a:r>
          </a:p>
          <a:p>
            <a:r>
              <a:rPr lang="en-US" dirty="0"/>
              <a:t>Heating above austentite transformation temperature leads to a contraction due to phase transformation in lattice crystal material</a:t>
            </a:r>
          </a:p>
          <a:p>
            <a:r>
              <a:rPr lang="en-US" dirty="0"/>
              <a:t>Initial shape → applying external force (e.g., with another SMA wire)</a:t>
            </a:r>
          </a:p>
          <a:p>
            <a:r>
              <a:rPr lang="en-US" dirty="0"/>
              <a:t>Non-linear response of strain to input current, hysteresis characteristic</a:t>
            </a:r>
          </a:p>
          <a:p>
            <a:r>
              <a:rPr lang="en-US" dirty="0"/>
              <a:t>Need accurate mathematical model → more accurate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7DB5F-1C44-4C76-998A-14A9E000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AAB11-64FF-4FA0-AC61-C001150CC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144" y="2278280"/>
            <a:ext cx="4168501" cy="2301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1366D3-7F30-4FC1-9912-BB30CBE2CA9E}"/>
              </a:ext>
            </a:extLst>
          </p:cNvPr>
          <p:cNvSpPr txBox="1"/>
          <p:nvPr/>
        </p:nvSpPr>
        <p:spPr>
          <a:xfrm>
            <a:off x="7929779" y="4771708"/>
            <a:ext cx="3320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3: Schematic diagram of a continuum robot with integrated SMA wire for the theoretical design of the actuators. 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hlinkClick r:id="rId4" action="ppaction://hlinksldjump"/>
              </a:rPr>
              <a:t>[2]</a:t>
            </a:r>
            <a:endParaRPr lang="en-US" dirty="0">
              <a:solidFill>
                <a:schemeClr val="dk1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0658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547B-0C67-4D7C-AB52-19E7B345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A8AE1-A80D-49DA-AD60-0D0E1319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Curvature model</a:t>
            </a:r>
          </a:p>
          <a:p>
            <a:r>
              <a:rPr lang="en-US" dirty="0"/>
              <a:t>Forward Kinematics</a:t>
            </a:r>
          </a:p>
          <a:p>
            <a:r>
              <a:rPr lang="en-US" dirty="0"/>
              <a:t>Inverse kinematics – one CC segment</a:t>
            </a:r>
          </a:p>
          <a:p>
            <a:r>
              <a:rPr lang="en-US" dirty="0"/>
              <a:t>Plan for 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EA2BE-FA30-4CB1-9294-B59D8AE4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1D8C-4089-42AF-82F7-8C309891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</p:spPr>
        <p:txBody>
          <a:bodyPr/>
          <a:lstStyle/>
          <a:p>
            <a:r>
              <a:rPr lang="en-US" dirty="0"/>
              <a:t>Constant Curvature model</a:t>
            </a:r>
          </a:p>
        </p:txBody>
      </p:sp>
      <p:pic>
        <p:nvPicPr>
          <p:cNvPr id="119" name="Content Placeholder 118">
            <a:extLst>
              <a:ext uri="{FF2B5EF4-FFF2-40B4-BE49-F238E27FC236}">
                <a16:creationId xmlns:a16="http://schemas.microsoft.com/office/drawing/2014/main" id="{E08A271C-CE4D-4A57-BA47-0CD524DF7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446" y="1734771"/>
            <a:ext cx="3749145" cy="36780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6938E-A350-497C-A1B1-D0CC6260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9385" y="6333200"/>
            <a:ext cx="731600" cy="524800"/>
          </a:xfrm>
        </p:spPr>
        <p:txBody>
          <a:bodyPr/>
          <a:lstStyle/>
          <a:p>
            <a:fld id="{77CA4D1D-E6E4-4EC4-ABEB-5E9BD905FA32}" type="slidenum">
              <a:rPr lang="en-US" smtClean="0"/>
              <a:t>3</a:t>
            </a:fld>
            <a:endParaRPr lang="en-US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340883E-2890-4B76-818D-E2563431D36C}"/>
              </a:ext>
            </a:extLst>
          </p:cNvPr>
          <p:cNvSpPr txBox="1">
            <a:spLocks/>
          </p:cNvSpPr>
          <p:nvPr/>
        </p:nvSpPr>
        <p:spPr>
          <a:xfrm>
            <a:off x="1048200" y="1682267"/>
            <a:ext cx="5856453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Initially considering only the backbone.</a:t>
            </a:r>
          </a:p>
          <a:p>
            <a:endParaRPr lang="en-US" dirty="0"/>
          </a:p>
          <a:p>
            <a:r>
              <a:rPr lang="en-US" dirty="0"/>
              <a:t>z-axis out of the frame. Only in-plane bending considered for 2D case (x-y).</a:t>
            </a:r>
          </a:p>
          <a:p>
            <a:endParaRPr lang="en-US" dirty="0"/>
          </a:p>
          <a:p>
            <a:r>
              <a:rPr lang="en-US" dirty="0"/>
              <a:t>X and Y coordinates derived through arc geometry.</a:t>
            </a:r>
          </a:p>
          <a:p>
            <a:endParaRPr lang="en-US" dirty="0"/>
          </a:p>
          <a:p>
            <a:r>
              <a:rPr lang="en-US" dirty="0"/>
              <a:t>Rotation is given by R</a:t>
            </a:r>
            <a:r>
              <a:rPr lang="en-US" baseline="-25000" dirty="0"/>
              <a:t>z</a:t>
            </a:r>
            <a:r>
              <a:rPr lang="en-US" dirty="0"/>
              <a:t>(-</a:t>
            </a:r>
            <a:r>
              <a:rPr lang="el-GR" dirty="0"/>
              <a:t>α</a:t>
            </a:r>
            <a:r>
              <a:rPr lang="en-US" dirty="0"/>
              <a:t>) for this simple 2D case. –ve sign due to convention.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DB46553-C505-4080-996D-C358F27EA103}"/>
              </a:ext>
            </a:extLst>
          </p:cNvPr>
          <p:cNvSpPr txBox="1"/>
          <p:nvPr/>
        </p:nvSpPr>
        <p:spPr>
          <a:xfrm>
            <a:off x="7488805" y="5412794"/>
            <a:ext cx="311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1: Single Constant Curvature segment</a:t>
            </a:r>
          </a:p>
        </p:txBody>
      </p:sp>
    </p:spTree>
    <p:extLst>
      <p:ext uri="{BB962C8B-B14F-4D97-AF65-F5344CB8AC3E}">
        <p14:creationId xmlns:p14="http://schemas.microsoft.com/office/powerpoint/2010/main" val="312582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9618-EF1F-4C49-B5A9-69CFA6C8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Curvature model (Contd.)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06223-D00C-4BA3-806F-38A06170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AA45AFE-FBEA-41CE-B2D4-07789CE60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 matrix for each point on the continuum backbone</a:t>
                </a:r>
              </a:p>
              <a:p>
                <a:pPr lvl="1"/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(1 −</m:t>
                                  </m:r>
                                  <m:func>
                                    <m:func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,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   …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Limiting case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AA45AFE-FBEA-41CE-B2D4-07789CE60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59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EE0B-D01B-4102-A257-F93C38AD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Curvature model (Contd.)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895283-AF54-403F-B55B-0616AA20D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6" y="1687580"/>
            <a:ext cx="5333559" cy="39986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B676-0BC8-431D-A2B6-6BB89CAF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BA317C-4C6F-4822-8FF4-5B56B517A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87" y="1687580"/>
            <a:ext cx="5333559" cy="39986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9B0231-7B45-4499-AC6F-1F02452C049C}"/>
              </a:ext>
            </a:extLst>
          </p:cNvPr>
          <p:cNvSpPr txBox="1"/>
          <p:nvPr/>
        </p:nvSpPr>
        <p:spPr>
          <a:xfrm>
            <a:off x="1299714" y="5764568"/>
            <a:ext cx="3974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2: Continuum backbone bending for different angles.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9E503-BDF3-46C0-810D-811B32F7ED96}"/>
              </a:ext>
            </a:extLst>
          </p:cNvPr>
          <p:cNvSpPr txBox="1"/>
          <p:nvPr/>
        </p:nvSpPr>
        <p:spPr>
          <a:xfrm>
            <a:off x="6718041" y="5764568"/>
            <a:ext cx="448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3: Tip positions when considering multiple CC segments for different angles.</a:t>
            </a:r>
          </a:p>
        </p:txBody>
      </p:sp>
    </p:spTree>
    <p:extLst>
      <p:ext uri="{BB962C8B-B14F-4D97-AF65-F5344CB8AC3E}">
        <p14:creationId xmlns:p14="http://schemas.microsoft.com/office/powerpoint/2010/main" val="309999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4BD7-424A-4BA7-8CBC-04A5A6E8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Kinematics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4153A-8A89-4499-B67D-536CD97E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D0F9-4244-4893-9C3F-8772D948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5763147" cy="650386"/>
          </a:xfrm>
        </p:spPr>
        <p:txBody>
          <a:bodyPr/>
          <a:lstStyle/>
          <a:p>
            <a:r>
              <a:rPr lang="en-US" dirty="0"/>
              <a:t>Goal: Given SMA lengths, calculate tip 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BF0DC-54AB-4018-9094-3391C4035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0" y="2413609"/>
            <a:ext cx="6706181" cy="3299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EB1522-50EC-436A-AB92-E5CF459A8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0" y="426942"/>
            <a:ext cx="2988392" cy="6004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C0D11C-74A2-4D12-BD74-8C3F93C385A3}"/>
              </a:ext>
            </a:extLst>
          </p:cNvPr>
          <p:cNvSpPr txBox="1"/>
          <p:nvPr/>
        </p:nvSpPr>
        <p:spPr>
          <a:xfrm>
            <a:off x="2121159" y="5713355"/>
            <a:ext cx="397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4: Top view of spacer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AB476-CB37-4CBB-B950-862913BC71AD}"/>
              </a:ext>
            </a:extLst>
          </p:cNvPr>
          <p:cNvSpPr txBox="1"/>
          <p:nvPr/>
        </p:nvSpPr>
        <p:spPr>
          <a:xfrm>
            <a:off x="7260515" y="6185563"/>
            <a:ext cx="397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5: Constant curvature model with spacers</a:t>
            </a:r>
          </a:p>
        </p:txBody>
      </p:sp>
    </p:spTree>
    <p:extLst>
      <p:ext uri="{BB962C8B-B14F-4D97-AF65-F5344CB8AC3E}">
        <p14:creationId xmlns:p14="http://schemas.microsoft.com/office/powerpoint/2010/main" val="372329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72E5-DECB-40F2-B696-6C834AA5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Kinematics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3CA91-5945-48C3-85D0-7EB5C025B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Figure 4, 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𝑁𝐹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𝑆𝑀𝐴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𝑆𝑀𝐴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            </a:t>
                </a:r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/>
                  <a:t>  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𝑆𝑀𝐴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𝑆𝑀𝐴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sz="2400" dirty="0"/>
                  <a:t>                  </a:t>
                </a:r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1800" dirty="0"/>
              </a:p>
              <a:p>
                <a:r>
                  <a:rPr lang="en-US" dirty="0"/>
                  <a:t>Given SMA lengths,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can be calculated from eqn. 3</a:t>
                </a:r>
              </a:p>
              <a:p>
                <a:endParaRPr lang="en-US" dirty="0"/>
              </a:p>
              <a:p>
                <a:r>
                  <a:rPr lang="en-US" dirty="0"/>
                  <a:t>MATLAB function,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𝐹𝐾𝑖𝑛𝑒𝑆𝑀𝐴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𝑠𝑒𝑔𝑚𝑒𝑛𝑡𝑠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3CA91-5945-48C3-85D0-7EB5C025B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CCDE7-18BB-4007-A463-6BBC67B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2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E999-73DC-4905-9569-A8C38CC8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 – one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B1748-575F-469D-8DDA-5919E946C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Closed form solution possible when considering only one segment.</a:t>
                </a:r>
              </a:p>
              <a:p>
                <a:endParaRPr lang="en-US" dirty="0"/>
              </a:p>
              <a:p>
                <a:r>
                  <a:rPr lang="en-US" dirty="0"/>
                  <a:t>Following relations can be derived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                                                                 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, assuming equal spacer distance                              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𝑆𝑀𝐴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𝑁𝐹</m:t>
                        </m:r>
                      </m:sub>
                    </m:sSub>
                  </m:oMath>
                </a14:m>
                <a:r>
                  <a:rPr lang="en-US" dirty="0"/>
                  <a:t>                                                                           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𝑆𝑀𝐴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𝑆𝑀𝐴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                                                                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MATLAB: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𝐼𝐾𝑖𝑛𝑒𝑆𝑀𝐴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𝑠𝑒𝑔𝑚𝑒𝑛𝑡𝑠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B1748-575F-469D-8DDA-5919E946C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6E7C1-8F42-4FB5-B465-66C74D73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2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0287-187F-4FD5-A483-8634C3D9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0678-6E33-41B4-BCF8-6155177E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Jacobian methods for inverse kinematics</a:t>
            </a:r>
          </a:p>
          <a:p>
            <a:endParaRPr lang="en-US" dirty="0"/>
          </a:p>
          <a:p>
            <a:r>
              <a:rPr lang="en-US" dirty="0"/>
              <a:t>Study into implementing dynamics, specifically looking at SMA based papers</a:t>
            </a:r>
          </a:p>
          <a:p>
            <a:endParaRPr lang="en-US" dirty="0"/>
          </a:p>
          <a:p>
            <a:r>
              <a:rPr lang="en-US" dirty="0"/>
              <a:t>Start working on experimental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71EC0-E62F-4191-9F5F-E008CEA7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107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703</Words>
  <Application>Microsoft Office PowerPoint</Application>
  <PresentationFormat>Widescreen</PresentationFormat>
  <Paragraphs>128</Paragraphs>
  <Slides>13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Calibri Light (Headings)</vt:lpstr>
      <vt:lpstr>Cambria Math</vt:lpstr>
      <vt:lpstr>Roboto Slab</vt:lpstr>
      <vt:lpstr>Source Sans Pro</vt:lpstr>
      <vt:lpstr>Cordelia template</vt:lpstr>
      <vt:lpstr>Modeling and Validating the kinematic and dynamic properties of Shape memory alloy based Continuum robots</vt:lpstr>
      <vt:lpstr>Topics Covered</vt:lpstr>
      <vt:lpstr>Constant Curvature model</vt:lpstr>
      <vt:lpstr>Constant Curvature model (Contd.)</vt:lpstr>
      <vt:lpstr>Constant Curvature model (Contd.)</vt:lpstr>
      <vt:lpstr>Forward Kinematics</vt:lpstr>
      <vt:lpstr>Forward Kinematics (Contd.)</vt:lpstr>
      <vt:lpstr>Inverse Kinematics – one segment</vt:lpstr>
      <vt:lpstr>Plan for next steps</vt:lpstr>
      <vt:lpstr>Thank you for your attention! Any questions?</vt:lpstr>
      <vt:lpstr>PowerPoint Presentation</vt:lpstr>
      <vt:lpstr>Motivation</vt:lpstr>
      <vt:lpstr>Shape memory alloy actuators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Prototyping of cable-driven gecko-inspired robot for performing straight gait motion</dc:title>
  <dc:creator>Vignesh</dc:creator>
  <cp:lastModifiedBy>Vignesh</cp:lastModifiedBy>
  <cp:revision>67</cp:revision>
  <dcterms:created xsi:type="dcterms:W3CDTF">2021-04-21T06:15:58Z</dcterms:created>
  <dcterms:modified xsi:type="dcterms:W3CDTF">2021-10-11T11:28:27Z</dcterms:modified>
</cp:coreProperties>
</file>