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91" r:id="rId4"/>
    <p:sldId id="294" r:id="rId5"/>
    <p:sldId id="295" r:id="rId6"/>
    <p:sldId id="292" r:id="rId7"/>
    <p:sldId id="296" r:id="rId8"/>
    <p:sldId id="297" r:id="rId9"/>
    <p:sldId id="293" r:id="rId10"/>
    <p:sldId id="288" r:id="rId11"/>
    <p:sldId id="289" r:id="rId12"/>
    <p:sldId id="290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F4FE"/>
    <a:srgbClr val="FFC409"/>
    <a:srgbClr val="FFDA65"/>
    <a:srgbClr val="D228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6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0A2E4B-7BB8-4DD7-A476-B973629C400F}" type="doc">
      <dgm:prSet loTypeId="urn:microsoft.com/office/officeart/2005/8/layout/hProcess11" loCatId="process" qsTypeId="urn:microsoft.com/office/officeart/2005/8/quickstyle/3d4" qsCatId="3D" csTypeId="urn:microsoft.com/office/officeart/2005/8/colors/accent1_2" csCatId="accent1" phldr="1"/>
      <dgm:spPr/>
    </dgm:pt>
    <dgm:pt modelId="{3ED35950-C228-40B6-88DA-BD352DD6AB7F}">
      <dgm:prSet phldrT="[Text]" custT="1"/>
      <dgm:spPr/>
      <dgm:t>
        <a:bodyPr/>
        <a:lstStyle/>
        <a:p>
          <a:r>
            <a:rPr lang="en-US" sz="1400" b="1" dirty="0">
              <a:latin typeface="Source Sans Pro" panose="020B0503030403020204" pitchFamily="34" charset="0"/>
              <a:ea typeface="Source Sans Pro" panose="020B0503030403020204" pitchFamily="34" charset="0"/>
            </a:rPr>
            <a:t>Literature review and model selection</a:t>
          </a:r>
          <a:endParaRPr lang="en-US" sz="1400" dirty="0">
            <a:latin typeface="Source Sans Pro" panose="020B0503030403020204" pitchFamily="34" charset="0"/>
            <a:ea typeface="Source Sans Pro" panose="020B0503030403020204" pitchFamily="34" charset="0"/>
          </a:endParaRPr>
        </a:p>
        <a:p>
          <a:r>
            <a:rPr lang="en-US" sz="2000" dirty="0">
              <a:latin typeface="Source Sans Pro" panose="020B0503030403020204" pitchFamily="34" charset="0"/>
              <a:ea typeface="Source Sans Pro" panose="020B0503030403020204" pitchFamily="34" charset="0"/>
            </a:rPr>
            <a:t> </a:t>
          </a:r>
          <a:r>
            <a:rPr lang="en-US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Aug-Sept 21</a:t>
          </a:r>
        </a:p>
      </dgm:t>
    </dgm:pt>
    <dgm:pt modelId="{57073A2C-25BE-4CE5-9B4D-945CD5A27C09}" type="parTrans" cxnId="{24F7C269-1883-469D-B4A2-E8D26FC264B5}">
      <dgm:prSet/>
      <dgm:spPr/>
      <dgm:t>
        <a:bodyPr/>
        <a:lstStyle/>
        <a:p>
          <a:endParaRPr lang="en-US"/>
        </a:p>
      </dgm:t>
    </dgm:pt>
    <dgm:pt modelId="{88712F53-6BE7-4703-A42B-D321ADDCB825}" type="sibTrans" cxnId="{24F7C269-1883-469D-B4A2-E8D26FC264B5}">
      <dgm:prSet/>
      <dgm:spPr/>
      <dgm:t>
        <a:bodyPr/>
        <a:lstStyle/>
        <a:p>
          <a:endParaRPr lang="en-US"/>
        </a:p>
      </dgm:t>
    </dgm:pt>
    <dgm:pt modelId="{6E57F6D0-06B8-48AF-A2EF-14A9D0B657B6}">
      <dgm:prSet phldrT="[Text]" custT="1"/>
      <dgm:spPr/>
      <dgm:t>
        <a:bodyPr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263238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Fabrication of prototypes and experiments</a:t>
          </a:r>
          <a:endParaRPr lang="en-US" sz="1400" kern="1200" dirty="0">
            <a:solidFill>
              <a:srgbClr val="263238">
                <a:hueOff val="0"/>
                <a:satOff val="0"/>
                <a:lumOff val="0"/>
                <a:alphaOff val="0"/>
              </a:srgbClr>
            </a:solidFill>
            <a:latin typeface="Source Sans Pro" panose="020B0503030403020204" pitchFamily="34" charset="0"/>
            <a:ea typeface="Source Sans Pro" panose="020B0503030403020204" pitchFamily="34" charset="0"/>
            <a:cs typeface="+mn-cs"/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263238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 Nov-Dec 21</a:t>
          </a:r>
        </a:p>
      </dgm:t>
    </dgm:pt>
    <dgm:pt modelId="{75CF95B9-030F-4286-81C8-2250C79617E2}" type="parTrans" cxnId="{B3996D56-193C-40DC-B66C-797EBA699213}">
      <dgm:prSet/>
      <dgm:spPr/>
      <dgm:t>
        <a:bodyPr/>
        <a:lstStyle/>
        <a:p>
          <a:endParaRPr lang="en-US"/>
        </a:p>
      </dgm:t>
    </dgm:pt>
    <dgm:pt modelId="{69B7E9DF-9D78-4C89-8270-1BD7E900B7AF}" type="sibTrans" cxnId="{B3996D56-193C-40DC-B66C-797EBA699213}">
      <dgm:prSet/>
      <dgm:spPr/>
      <dgm:t>
        <a:bodyPr/>
        <a:lstStyle/>
        <a:p>
          <a:endParaRPr lang="en-US"/>
        </a:p>
      </dgm:t>
    </dgm:pt>
    <dgm:pt modelId="{99A54006-2274-44B4-A603-74663D8CC901}">
      <dgm:prSet phldrT="[Text]" custT="1"/>
      <dgm:spPr/>
      <dgm:t>
        <a:bodyPr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263238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Further experiments and calibration of models</a:t>
          </a:r>
          <a:endParaRPr lang="en-US" sz="1400" kern="1200" dirty="0">
            <a:solidFill>
              <a:srgbClr val="263238">
                <a:hueOff val="0"/>
                <a:satOff val="0"/>
                <a:lumOff val="0"/>
                <a:alphaOff val="0"/>
              </a:srgbClr>
            </a:solidFill>
            <a:latin typeface="Source Sans Pro" panose="020B0503030403020204" pitchFamily="34" charset="0"/>
            <a:ea typeface="Source Sans Pro" panose="020B0503030403020204" pitchFamily="34" charset="0"/>
            <a:cs typeface="+mn-cs"/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263238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Jan-Feb 22</a:t>
          </a:r>
        </a:p>
      </dgm:t>
    </dgm:pt>
    <dgm:pt modelId="{AF44AC9E-FD64-41B2-9F0A-95BEE91671B8}" type="parTrans" cxnId="{5B97A93A-E268-49DE-A499-4D489E61CF66}">
      <dgm:prSet/>
      <dgm:spPr/>
      <dgm:t>
        <a:bodyPr/>
        <a:lstStyle/>
        <a:p>
          <a:endParaRPr lang="en-US"/>
        </a:p>
      </dgm:t>
    </dgm:pt>
    <dgm:pt modelId="{8F291B42-1EA0-4BE8-B2E6-CCEDEFA13313}" type="sibTrans" cxnId="{5B97A93A-E268-49DE-A499-4D489E61CF66}">
      <dgm:prSet/>
      <dgm:spPr/>
      <dgm:t>
        <a:bodyPr/>
        <a:lstStyle/>
        <a:p>
          <a:endParaRPr lang="en-US"/>
        </a:p>
      </dgm:t>
    </dgm:pt>
    <dgm:pt modelId="{E3C389AB-B4DE-424E-A047-D45A34616506}">
      <dgm:prSet phldrT="[Text]" custT="1"/>
      <dgm:spPr/>
      <dgm:t>
        <a:bodyPr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263238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Documenting and conclusion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263238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 March 2022</a:t>
          </a:r>
        </a:p>
      </dgm:t>
    </dgm:pt>
    <dgm:pt modelId="{1DCDAF9C-D9DC-4DD4-A8BF-05465C038FDC}" type="parTrans" cxnId="{4DF999B5-30E9-417C-89CE-8F63F93BDA12}">
      <dgm:prSet/>
      <dgm:spPr/>
      <dgm:t>
        <a:bodyPr/>
        <a:lstStyle/>
        <a:p>
          <a:endParaRPr lang="en-US"/>
        </a:p>
      </dgm:t>
    </dgm:pt>
    <dgm:pt modelId="{E5B7EDD3-B1F1-4D50-9B3F-84988B6B2D3C}" type="sibTrans" cxnId="{4DF999B5-30E9-417C-89CE-8F63F93BDA12}">
      <dgm:prSet/>
      <dgm:spPr/>
      <dgm:t>
        <a:bodyPr/>
        <a:lstStyle/>
        <a:p>
          <a:endParaRPr lang="en-US"/>
        </a:p>
      </dgm:t>
    </dgm:pt>
    <dgm:pt modelId="{020DBD15-06A2-4415-AE41-671D63D985D7}">
      <dgm:prSet phldrT="[Text]" custT="1"/>
      <dgm:spPr/>
      <dgm:t>
        <a:bodyPr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263238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Mathematical modeling and simulation</a:t>
          </a:r>
          <a:endParaRPr lang="en-US" sz="1400" kern="1200" dirty="0">
            <a:solidFill>
              <a:srgbClr val="263238">
                <a:hueOff val="0"/>
                <a:satOff val="0"/>
                <a:lumOff val="0"/>
                <a:alphaOff val="0"/>
              </a:srgbClr>
            </a:solidFill>
            <a:latin typeface="Source Sans Pro" panose="020B0503030403020204" pitchFamily="34" charset="0"/>
            <a:ea typeface="Source Sans Pro" panose="020B0503030403020204" pitchFamily="34" charset="0"/>
            <a:cs typeface="+mn-cs"/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263238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Oct 21</a:t>
          </a:r>
        </a:p>
      </dgm:t>
    </dgm:pt>
    <dgm:pt modelId="{2219C573-91BC-4DF2-8094-AD24BC756BCD}" type="parTrans" cxnId="{0CA7B9F0-0D6B-4823-86BD-7FBF2604AC0E}">
      <dgm:prSet/>
      <dgm:spPr/>
      <dgm:t>
        <a:bodyPr/>
        <a:lstStyle/>
        <a:p>
          <a:endParaRPr lang="en-US"/>
        </a:p>
      </dgm:t>
    </dgm:pt>
    <dgm:pt modelId="{546A51F7-D1D7-402A-B637-45C7A84617A6}" type="sibTrans" cxnId="{0CA7B9F0-0D6B-4823-86BD-7FBF2604AC0E}">
      <dgm:prSet/>
      <dgm:spPr/>
      <dgm:t>
        <a:bodyPr/>
        <a:lstStyle/>
        <a:p>
          <a:endParaRPr lang="en-US"/>
        </a:p>
      </dgm:t>
    </dgm:pt>
    <dgm:pt modelId="{5F0E606A-2000-4F5F-AEF6-3DF75769CB17}" type="pres">
      <dgm:prSet presAssocID="{7A0A2E4B-7BB8-4DD7-A476-B973629C400F}" presName="Name0" presStyleCnt="0">
        <dgm:presLayoutVars>
          <dgm:dir/>
          <dgm:resizeHandles val="exact"/>
        </dgm:presLayoutVars>
      </dgm:prSet>
      <dgm:spPr/>
    </dgm:pt>
    <dgm:pt modelId="{A6CB1717-A948-4F09-B0EC-376E3F2E8329}" type="pres">
      <dgm:prSet presAssocID="{7A0A2E4B-7BB8-4DD7-A476-B973629C400F}" presName="arrow" presStyleLbl="bgShp" presStyleIdx="0" presStyleCnt="1" custScaleY="32487"/>
      <dgm:spPr>
        <a:solidFill>
          <a:srgbClr val="D6F4FE"/>
        </a:solidFill>
      </dgm:spPr>
    </dgm:pt>
    <dgm:pt modelId="{4E0CCD87-839F-4740-A98C-A401A7262C41}" type="pres">
      <dgm:prSet presAssocID="{7A0A2E4B-7BB8-4DD7-A476-B973629C400F}" presName="points" presStyleCnt="0"/>
      <dgm:spPr/>
    </dgm:pt>
    <dgm:pt modelId="{00FE7A34-BF57-45D8-8B3F-ECA8D0A74BED}" type="pres">
      <dgm:prSet presAssocID="{3ED35950-C228-40B6-88DA-BD352DD6AB7F}" presName="compositeA" presStyleCnt="0"/>
      <dgm:spPr/>
    </dgm:pt>
    <dgm:pt modelId="{83FA357B-197D-4DB8-BA4C-8C795AA3211F}" type="pres">
      <dgm:prSet presAssocID="{3ED35950-C228-40B6-88DA-BD352DD6AB7F}" presName="textA" presStyleLbl="revTx" presStyleIdx="0" presStyleCnt="5">
        <dgm:presLayoutVars>
          <dgm:bulletEnabled val="1"/>
        </dgm:presLayoutVars>
      </dgm:prSet>
      <dgm:spPr/>
    </dgm:pt>
    <dgm:pt modelId="{21EBEE1F-41F7-487C-8929-D167FEE0430D}" type="pres">
      <dgm:prSet presAssocID="{3ED35950-C228-40B6-88DA-BD352DD6AB7F}" presName="circleA" presStyleLbl="node1" presStyleIdx="0" presStyleCnt="5"/>
      <dgm:spPr>
        <a:solidFill>
          <a:srgbClr val="FFC409"/>
        </a:solidFill>
      </dgm:spPr>
    </dgm:pt>
    <dgm:pt modelId="{B38A33A7-ACD3-46CF-8A65-F1A4A6556912}" type="pres">
      <dgm:prSet presAssocID="{3ED35950-C228-40B6-88DA-BD352DD6AB7F}" presName="spaceA" presStyleCnt="0"/>
      <dgm:spPr/>
    </dgm:pt>
    <dgm:pt modelId="{0EC59706-58E0-4B9A-9360-71891418F658}" type="pres">
      <dgm:prSet presAssocID="{88712F53-6BE7-4703-A42B-D321ADDCB825}" presName="space" presStyleCnt="0"/>
      <dgm:spPr/>
    </dgm:pt>
    <dgm:pt modelId="{18DD27B4-A74D-4C90-84EF-64A338EC606A}" type="pres">
      <dgm:prSet presAssocID="{020DBD15-06A2-4415-AE41-671D63D985D7}" presName="compositeB" presStyleCnt="0"/>
      <dgm:spPr/>
    </dgm:pt>
    <dgm:pt modelId="{67B7FEC4-4020-4B14-8CA5-EDDCBDA7881C}" type="pres">
      <dgm:prSet presAssocID="{020DBD15-06A2-4415-AE41-671D63D985D7}" presName="textB" presStyleLbl="revTx" presStyleIdx="1" presStyleCnt="5">
        <dgm:presLayoutVars>
          <dgm:bulletEnabled val="1"/>
        </dgm:presLayoutVars>
      </dgm:prSet>
      <dgm:spPr/>
    </dgm:pt>
    <dgm:pt modelId="{0E359040-8381-438A-B528-733FAF768F8B}" type="pres">
      <dgm:prSet presAssocID="{020DBD15-06A2-4415-AE41-671D63D985D7}" presName="circleB" presStyleLbl="node1" presStyleIdx="1" presStyleCnt="5"/>
      <dgm:spPr>
        <a:solidFill>
          <a:srgbClr val="92D050"/>
        </a:solidFill>
      </dgm:spPr>
    </dgm:pt>
    <dgm:pt modelId="{F9FCDA3A-F247-4F64-9013-122B7158CCEE}" type="pres">
      <dgm:prSet presAssocID="{020DBD15-06A2-4415-AE41-671D63D985D7}" presName="spaceB" presStyleCnt="0"/>
      <dgm:spPr/>
    </dgm:pt>
    <dgm:pt modelId="{2F9A6D37-9BD6-42D8-BD14-49C5DB17D3A3}" type="pres">
      <dgm:prSet presAssocID="{546A51F7-D1D7-402A-B637-45C7A84617A6}" presName="space" presStyleCnt="0"/>
      <dgm:spPr/>
    </dgm:pt>
    <dgm:pt modelId="{573EFE6B-EEC9-4981-84FF-4B7A5D80B722}" type="pres">
      <dgm:prSet presAssocID="{6E57F6D0-06B8-48AF-A2EF-14A9D0B657B6}" presName="compositeA" presStyleCnt="0"/>
      <dgm:spPr/>
    </dgm:pt>
    <dgm:pt modelId="{A019F8F2-96DE-4783-8045-A23B7EEA9109}" type="pres">
      <dgm:prSet presAssocID="{6E57F6D0-06B8-48AF-A2EF-14A9D0B657B6}" presName="textA" presStyleLbl="revTx" presStyleIdx="2" presStyleCnt="5">
        <dgm:presLayoutVars>
          <dgm:bulletEnabled val="1"/>
        </dgm:presLayoutVars>
      </dgm:prSet>
      <dgm:spPr/>
    </dgm:pt>
    <dgm:pt modelId="{B34F83F5-253E-46A1-B2FB-0E9B614EDCD4}" type="pres">
      <dgm:prSet presAssocID="{6E57F6D0-06B8-48AF-A2EF-14A9D0B657B6}" presName="circleA" presStyleLbl="node1" presStyleIdx="2" presStyleCnt="5"/>
      <dgm:spPr>
        <a:solidFill>
          <a:srgbClr val="00B050"/>
        </a:solidFill>
      </dgm:spPr>
    </dgm:pt>
    <dgm:pt modelId="{2A64213D-90EA-4FAF-965A-E7127D7B56B7}" type="pres">
      <dgm:prSet presAssocID="{6E57F6D0-06B8-48AF-A2EF-14A9D0B657B6}" presName="spaceA" presStyleCnt="0"/>
      <dgm:spPr/>
    </dgm:pt>
    <dgm:pt modelId="{751CB2DC-70B5-4D59-AC73-D8AECF4F7776}" type="pres">
      <dgm:prSet presAssocID="{69B7E9DF-9D78-4C89-8270-1BD7E900B7AF}" presName="space" presStyleCnt="0"/>
      <dgm:spPr/>
    </dgm:pt>
    <dgm:pt modelId="{4EBA50CC-FC09-4331-96E7-34216E11E37A}" type="pres">
      <dgm:prSet presAssocID="{99A54006-2274-44B4-A603-74663D8CC901}" presName="compositeB" presStyleCnt="0"/>
      <dgm:spPr/>
    </dgm:pt>
    <dgm:pt modelId="{BC5A83E1-8AEB-4E28-9F35-BBDD6968083B}" type="pres">
      <dgm:prSet presAssocID="{99A54006-2274-44B4-A603-74663D8CC901}" presName="textB" presStyleLbl="revTx" presStyleIdx="3" presStyleCnt="5">
        <dgm:presLayoutVars>
          <dgm:bulletEnabled val="1"/>
        </dgm:presLayoutVars>
      </dgm:prSet>
      <dgm:spPr/>
    </dgm:pt>
    <dgm:pt modelId="{F3894BE6-BE50-4624-A8D5-EE93DF3E8E65}" type="pres">
      <dgm:prSet presAssocID="{99A54006-2274-44B4-A603-74663D8CC901}" presName="circleB" presStyleLbl="node1" presStyleIdx="3" presStyleCnt="5"/>
      <dgm:spPr>
        <a:solidFill>
          <a:srgbClr val="00B0F0"/>
        </a:solidFill>
      </dgm:spPr>
    </dgm:pt>
    <dgm:pt modelId="{14564842-A16D-4EDB-8420-9ADE7726BDBF}" type="pres">
      <dgm:prSet presAssocID="{99A54006-2274-44B4-A603-74663D8CC901}" presName="spaceB" presStyleCnt="0"/>
      <dgm:spPr/>
    </dgm:pt>
    <dgm:pt modelId="{2239B4D1-91C4-4E1F-B6CB-B6141AF8F7F4}" type="pres">
      <dgm:prSet presAssocID="{8F291B42-1EA0-4BE8-B2E6-CCEDEFA13313}" presName="space" presStyleCnt="0"/>
      <dgm:spPr/>
    </dgm:pt>
    <dgm:pt modelId="{8FFDAC88-7248-4BD9-A84E-5919BBFFC155}" type="pres">
      <dgm:prSet presAssocID="{E3C389AB-B4DE-424E-A047-D45A34616506}" presName="compositeA" presStyleCnt="0"/>
      <dgm:spPr/>
    </dgm:pt>
    <dgm:pt modelId="{655ACAA8-FBC8-4F6B-A1A4-62E26211DA5F}" type="pres">
      <dgm:prSet presAssocID="{E3C389AB-B4DE-424E-A047-D45A34616506}" presName="textA" presStyleLbl="revTx" presStyleIdx="4" presStyleCnt="5">
        <dgm:presLayoutVars>
          <dgm:bulletEnabled val="1"/>
        </dgm:presLayoutVars>
      </dgm:prSet>
      <dgm:spPr/>
    </dgm:pt>
    <dgm:pt modelId="{E7FFC4C4-FFFB-4EB8-9531-673E004EAC97}" type="pres">
      <dgm:prSet presAssocID="{E3C389AB-B4DE-424E-A047-D45A34616506}" presName="circleA" presStyleLbl="node1" presStyleIdx="4" presStyleCnt="5"/>
      <dgm:spPr>
        <a:solidFill>
          <a:srgbClr val="0070C0"/>
        </a:solidFill>
      </dgm:spPr>
    </dgm:pt>
    <dgm:pt modelId="{0EEB473C-F1FB-4B58-BE4B-4F70A25C5FCD}" type="pres">
      <dgm:prSet presAssocID="{E3C389AB-B4DE-424E-A047-D45A34616506}" presName="spaceA" presStyleCnt="0"/>
      <dgm:spPr/>
    </dgm:pt>
  </dgm:ptLst>
  <dgm:cxnLst>
    <dgm:cxn modelId="{CF506C08-D368-4152-B5ED-314DF67E2402}" type="presOf" srcId="{020DBD15-06A2-4415-AE41-671D63D985D7}" destId="{67B7FEC4-4020-4B14-8CA5-EDDCBDA7881C}" srcOrd="0" destOrd="0" presId="urn:microsoft.com/office/officeart/2005/8/layout/hProcess11"/>
    <dgm:cxn modelId="{6294A921-7588-47E1-B0D7-E13F8DA21A13}" type="presOf" srcId="{3ED35950-C228-40B6-88DA-BD352DD6AB7F}" destId="{83FA357B-197D-4DB8-BA4C-8C795AA3211F}" srcOrd="0" destOrd="0" presId="urn:microsoft.com/office/officeart/2005/8/layout/hProcess11"/>
    <dgm:cxn modelId="{5B97A93A-E268-49DE-A499-4D489E61CF66}" srcId="{7A0A2E4B-7BB8-4DD7-A476-B973629C400F}" destId="{99A54006-2274-44B4-A603-74663D8CC901}" srcOrd="3" destOrd="0" parTransId="{AF44AC9E-FD64-41B2-9F0A-95BEE91671B8}" sibTransId="{8F291B42-1EA0-4BE8-B2E6-CCEDEFA13313}"/>
    <dgm:cxn modelId="{120D8A65-6807-4BCF-8F94-A3932710B7EF}" type="presOf" srcId="{7A0A2E4B-7BB8-4DD7-A476-B973629C400F}" destId="{5F0E606A-2000-4F5F-AEF6-3DF75769CB17}" srcOrd="0" destOrd="0" presId="urn:microsoft.com/office/officeart/2005/8/layout/hProcess11"/>
    <dgm:cxn modelId="{24F7C269-1883-469D-B4A2-E8D26FC264B5}" srcId="{7A0A2E4B-7BB8-4DD7-A476-B973629C400F}" destId="{3ED35950-C228-40B6-88DA-BD352DD6AB7F}" srcOrd="0" destOrd="0" parTransId="{57073A2C-25BE-4CE5-9B4D-945CD5A27C09}" sibTransId="{88712F53-6BE7-4703-A42B-D321ADDCB825}"/>
    <dgm:cxn modelId="{B3996D56-193C-40DC-B66C-797EBA699213}" srcId="{7A0A2E4B-7BB8-4DD7-A476-B973629C400F}" destId="{6E57F6D0-06B8-48AF-A2EF-14A9D0B657B6}" srcOrd="2" destOrd="0" parTransId="{75CF95B9-030F-4286-81C8-2250C79617E2}" sibTransId="{69B7E9DF-9D78-4C89-8270-1BD7E900B7AF}"/>
    <dgm:cxn modelId="{6218EA7F-36E5-4D71-A2D9-6CACA93BCA1C}" type="presOf" srcId="{6E57F6D0-06B8-48AF-A2EF-14A9D0B657B6}" destId="{A019F8F2-96DE-4783-8045-A23B7EEA9109}" srcOrd="0" destOrd="0" presId="urn:microsoft.com/office/officeart/2005/8/layout/hProcess11"/>
    <dgm:cxn modelId="{3D56E0A4-554C-4FEA-8253-13E783244CC2}" type="presOf" srcId="{99A54006-2274-44B4-A603-74663D8CC901}" destId="{BC5A83E1-8AEB-4E28-9F35-BBDD6968083B}" srcOrd="0" destOrd="0" presId="urn:microsoft.com/office/officeart/2005/8/layout/hProcess11"/>
    <dgm:cxn modelId="{4DF999B5-30E9-417C-89CE-8F63F93BDA12}" srcId="{7A0A2E4B-7BB8-4DD7-A476-B973629C400F}" destId="{E3C389AB-B4DE-424E-A047-D45A34616506}" srcOrd="4" destOrd="0" parTransId="{1DCDAF9C-D9DC-4DD4-A8BF-05465C038FDC}" sibTransId="{E5B7EDD3-B1F1-4D50-9B3F-84988B6B2D3C}"/>
    <dgm:cxn modelId="{0CA7B9F0-0D6B-4823-86BD-7FBF2604AC0E}" srcId="{7A0A2E4B-7BB8-4DD7-A476-B973629C400F}" destId="{020DBD15-06A2-4415-AE41-671D63D985D7}" srcOrd="1" destOrd="0" parTransId="{2219C573-91BC-4DF2-8094-AD24BC756BCD}" sibTransId="{546A51F7-D1D7-402A-B637-45C7A84617A6}"/>
    <dgm:cxn modelId="{E3BE74F4-E875-4B8E-8AA1-D3135C204509}" type="presOf" srcId="{E3C389AB-B4DE-424E-A047-D45A34616506}" destId="{655ACAA8-FBC8-4F6B-A1A4-62E26211DA5F}" srcOrd="0" destOrd="0" presId="urn:microsoft.com/office/officeart/2005/8/layout/hProcess11"/>
    <dgm:cxn modelId="{61692CA2-5385-43B9-8927-25210E4816C5}" type="presParOf" srcId="{5F0E606A-2000-4F5F-AEF6-3DF75769CB17}" destId="{A6CB1717-A948-4F09-B0EC-376E3F2E8329}" srcOrd="0" destOrd="0" presId="urn:microsoft.com/office/officeart/2005/8/layout/hProcess11"/>
    <dgm:cxn modelId="{E6402589-B20B-465E-86D0-EA36FE699953}" type="presParOf" srcId="{5F0E606A-2000-4F5F-AEF6-3DF75769CB17}" destId="{4E0CCD87-839F-4740-A98C-A401A7262C41}" srcOrd="1" destOrd="0" presId="urn:microsoft.com/office/officeart/2005/8/layout/hProcess11"/>
    <dgm:cxn modelId="{1C00051A-2D09-4C3C-821B-C852FD329820}" type="presParOf" srcId="{4E0CCD87-839F-4740-A98C-A401A7262C41}" destId="{00FE7A34-BF57-45D8-8B3F-ECA8D0A74BED}" srcOrd="0" destOrd="0" presId="urn:microsoft.com/office/officeart/2005/8/layout/hProcess11"/>
    <dgm:cxn modelId="{DC80CEFC-EE19-4688-947F-7B3C6C63DF80}" type="presParOf" srcId="{00FE7A34-BF57-45D8-8B3F-ECA8D0A74BED}" destId="{83FA357B-197D-4DB8-BA4C-8C795AA3211F}" srcOrd="0" destOrd="0" presId="urn:microsoft.com/office/officeart/2005/8/layout/hProcess11"/>
    <dgm:cxn modelId="{9F2C45A1-9D72-41F4-9DFD-9F9D39E92F8C}" type="presParOf" srcId="{00FE7A34-BF57-45D8-8B3F-ECA8D0A74BED}" destId="{21EBEE1F-41F7-487C-8929-D167FEE0430D}" srcOrd="1" destOrd="0" presId="urn:microsoft.com/office/officeart/2005/8/layout/hProcess11"/>
    <dgm:cxn modelId="{BDF55C81-B8AD-4088-B929-DBC6A355420F}" type="presParOf" srcId="{00FE7A34-BF57-45D8-8B3F-ECA8D0A74BED}" destId="{B38A33A7-ACD3-46CF-8A65-F1A4A6556912}" srcOrd="2" destOrd="0" presId="urn:microsoft.com/office/officeart/2005/8/layout/hProcess11"/>
    <dgm:cxn modelId="{BAD804A2-C661-412F-95F1-FC8D1D419615}" type="presParOf" srcId="{4E0CCD87-839F-4740-A98C-A401A7262C41}" destId="{0EC59706-58E0-4B9A-9360-71891418F658}" srcOrd="1" destOrd="0" presId="urn:microsoft.com/office/officeart/2005/8/layout/hProcess11"/>
    <dgm:cxn modelId="{925A7427-F912-4FEE-B01B-2BE2F9C4D2DF}" type="presParOf" srcId="{4E0CCD87-839F-4740-A98C-A401A7262C41}" destId="{18DD27B4-A74D-4C90-84EF-64A338EC606A}" srcOrd="2" destOrd="0" presId="urn:microsoft.com/office/officeart/2005/8/layout/hProcess11"/>
    <dgm:cxn modelId="{8AF07B46-4B1B-45BA-A9CD-CB12AA6DEBC3}" type="presParOf" srcId="{18DD27B4-A74D-4C90-84EF-64A338EC606A}" destId="{67B7FEC4-4020-4B14-8CA5-EDDCBDA7881C}" srcOrd="0" destOrd="0" presId="urn:microsoft.com/office/officeart/2005/8/layout/hProcess11"/>
    <dgm:cxn modelId="{652EF111-3C55-42EA-BB62-70C9B37C434C}" type="presParOf" srcId="{18DD27B4-A74D-4C90-84EF-64A338EC606A}" destId="{0E359040-8381-438A-B528-733FAF768F8B}" srcOrd="1" destOrd="0" presId="urn:microsoft.com/office/officeart/2005/8/layout/hProcess11"/>
    <dgm:cxn modelId="{F21E63AD-E469-4F33-9452-892C5F5F9E23}" type="presParOf" srcId="{18DD27B4-A74D-4C90-84EF-64A338EC606A}" destId="{F9FCDA3A-F247-4F64-9013-122B7158CCEE}" srcOrd="2" destOrd="0" presId="urn:microsoft.com/office/officeart/2005/8/layout/hProcess11"/>
    <dgm:cxn modelId="{71C3614A-8940-40F3-8EF8-C36DC2E586F6}" type="presParOf" srcId="{4E0CCD87-839F-4740-A98C-A401A7262C41}" destId="{2F9A6D37-9BD6-42D8-BD14-49C5DB17D3A3}" srcOrd="3" destOrd="0" presId="urn:microsoft.com/office/officeart/2005/8/layout/hProcess11"/>
    <dgm:cxn modelId="{A8E28A12-0D97-4A54-AC9F-F7BBAEEA2E56}" type="presParOf" srcId="{4E0CCD87-839F-4740-A98C-A401A7262C41}" destId="{573EFE6B-EEC9-4981-84FF-4B7A5D80B722}" srcOrd="4" destOrd="0" presId="urn:microsoft.com/office/officeart/2005/8/layout/hProcess11"/>
    <dgm:cxn modelId="{DC669B7D-ECED-4929-96B2-8E82251C6EE7}" type="presParOf" srcId="{573EFE6B-EEC9-4981-84FF-4B7A5D80B722}" destId="{A019F8F2-96DE-4783-8045-A23B7EEA9109}" srcOrd="0" destOrd="0" presId="urn:microsoft.com/office/officeart/2005/8/layout/hProcess11"/>
    <dgm:cxn modelId="{1C0428ED-9761-4184-BEE2-CA4515358C06}" type="presParOf" srcId="{573EFE6B-EEC9-4981-84FF-4B7A5D80B722}" destId="{B34F83F5-253E-46A1-B2FB-0E9B614EDCD4}" srcOrd="1" destOrd="0" presId="urn:microsoft.com/office/officeart/2005/8/layout/hProcess11"/>
    <dgm:cxn modelId="{A88CF6F1-773D-41A5-9A2E-414FC8B82A08}" type="presParOf" srcId="{573EFE6B-EEC9-4981-84FF-4B7A5D80B722}" destId="{2A64213D-90EA-4FAF-965A-E7127D7B56B7}" srcOrd="2" destOrd="0" presId="urn:microsoft.com/office/officeart/2005/8/layout/hProcess11"/>
    <dgm:cxn modelId="{44D45BCF-8B26-42A6-B04C-02E53AD9D135}" type="presParOf" srcId="{4E0CCD87-839F-4740-A98C-A401A7262C41}" destId="{751CB2DC-70B5-4D59-AC73-D8AECF4F7776}" srcOrd="5" destOrd="0" presId="urn:microsoft.com/office/officeart/2005/8/layout/hProcess11"/>
    <dgm:cxn modelId="{9162AA12-840F-4CF2-BF5A-C413E635B6D7}" type="presParOf" srcId="{4E0CCD87-839F-4740-A98C-A401A7262C41}" destId="{4EBA50CC-FC09-4331-96E7-34216E11E37A}" srcOrd="6" destOrd="0" presId="urn:microsoft.com/office/officeart/2005/8/layout/hProcess11"/>
    <dgm:cxn modelId="{B9D81A8A-3387-4F4B-950E-F2F90B92BA11}" type="presParOf" srcId="{4EBA50CC-FC09-4331-96E7-34216E11E37A}" destId="{BC5A83E1-8AEB-4E28-9F35-BBDD6968083B}" srcOrd="0" destOrd="0" presId="urn:microsoft.com/office/officeart/2005/8/layout/hProcess11"/>
    <dgm:cxn modelId="{E12DC9B6-D320-4716-880D-6F44348A89F2}" type="presParOf" srcId="{4EBA50CC-FC09-4331-96E7-34216E11E37A}" destId="{F3894BE6-BE50-4624-A8D5-EE93DF3E8E65}" srcOrd="1" destOrd="0" presId="urn:microsoft.com/office/officeart/2005/8/layout/hProcess11"/>
    <dgm:cxn modelId="{C7A13482-90EE-4E5D-AF62-51556F5580E2}" type="presParOf" srcId="{4EBA50CC-FC09-4331-96E7-34216E11E37A}" destId="{14564842-A16D-4EDB-8420-9ADE7726BDBF}" srcOrd="2" destOrd="0" presId="urn:microsoft.com/office/officeart/2005/8/layout/hProcess11"/>
    <dgm:cxn modelId="{441CBB46-DC60-4771-B971-8693F8DC4D2D}" type="presParOf" srcId="{4E0CCD87-839F-4740-A98C-A401A7262C41}" destId="{2239B4D1-91C4-4E1F-B6CB-B6141AF8F7F4}" srcOrd="7" destOrd="0" presId="urn:microsoft.com/office/officeart/2005/8/layout/hProcess11"/>
    <dgm:cxn modelId="{2CA1AC84-0AE2-4C79-AB67-BCCAD3D2D3A4}" type="presParOf" srcId="{4E0CCD87-839F-4740-A98C-A401A7262C41}" destId="{8FFDAC88-7248-4BD9-A84E-5919BBFFC155}" srcOrd="8" destOrd="0" presId="urn:microsoft.com/office/officeart/2005/8/layout/hProcess11"/>
    <dgm:cxn modelId="{997EE6B9-7099-4145-A35F-EB59AEB172A9}" type="presParOf" srcId="{8FFDAC88-7248-4BD9-A84E-5919BBFFC155}" destId="{655ACAA8-FBC8-4F6B-A1A4-62E26211DA5F}" srcOrd="0" destOrd="0" presId="urn:microsoft.com/office/officeart/2005/8/layout/hProcess11"/>
    <dgm:cxn modelId="{543AFA04-CB08-4467-9F8D-014601775C16}" type="presParOf" srcId="{8FFDAC88-7248-4BD9-A84E-5919BBFFC155}" destId="{E7FFC4C4-FFFB-4EB8-9531-673E004EAC97}" srcOrd="1" destOrd="0" presId="urn:microsoft.com/office/officeart/2005/8/layout/hProcess11"/>
    <dgm:cxn modelId="{149E309E-8176-4849-B92A-14388A0FAD02}" type="presParOf" srcId="{8FFDAC88-7248-4BD9-A84E-5919BBFFC155}" destId="{0EEB473C-F1FB-4B58-BE4B-4F70A25C5FC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CB1717-A948-4F09-B0EC-376E3F2E8329}">
      <dsp:nvSpPr>
        <dsp:cNvPr id="0" name=""/>
        <dsp:cNvSpPr/>
      </dsp:nvSpPr>
      <dsp:spPr>
        <a:xfrm>
          <a:off x="0" y="2072502"/>
          <a:ext cx="10095600" cy="619083"/>
        </a:xfrm>
        <a:prstGeom prst="notchedRightArrow">
          <a:avLst/>
        </a:prstGeom>
        <a:solidFill>
          <a:srgbClr val="D6F4FE"/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FA357B-197D-4DB8-BA4C-8C795AA3211F}">
      <dsp:nvSpPr>
        <dsp:cNvPr id="0" name=""/>
        <dsp:cNvSpPr/>
      </dsp:nvSpPr>
      <dsp:spPr>
        <a:xfrm>
          <a:off x="3992" y="0"/>
          <a:ext cx="1745779" cy="1905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Literature review and model selection</a:t>
          </a:r>
          <a:endParaRPr lang="en-US" sz="1400" kern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 </a:t>
          </a:r>
          <a:r>
            <a:rPr lang="en-US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Aug-Sept 21</a:t>
          </a:r>
        </a:p>
      </dsp:txBody>
      <dsp:txXfrm>
        <a:off x="3992" y="0"/>
        <a:ext cx="1745779" cy="1905635"/>
      </dsp:txXfrm>
    </dsp:sp>
    <dsp:sp modelId="{21EBEE1F-41F7-487C-8929-D167FEE0430D}">
      <dsp:nvSpPr>
        <dsp:cNvPr id="0" name=""/>
        <dsp:cNvSpPr/>
      </dsp:nvSpPr>
      <dsp:spPr>
        <a:xfrm>
          <a:off x="638678" y="2143839"/>
          <a:ext cx="476408" cy="476408"/>
        </a:xfrm>
        <a:prstGeom prst="ellipse">
          <a:avLst/>
        </a:prstGeom>
        <a:solidFill>
          <a:srgbClr val="FFC409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7FEC4-4020-4B14-8CA5-EDDCBDA7881C}">
      <dsp:nvSpPr>
        <dsp:cNvPr id="0" name=""/>
        <dsp:cNvSpPr/>
      </dsp:nvSpPr>
      <dsp:spPr>
        <a:xfrm>
          <a:off x="1837061" y="2858452"/>
          <a:ext cx="1745779" cy="1905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263238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Mathematical modeling and simulation</a:t>
          </a:r>
          <a:endParaRPr lang="en-US" sz="1400" kern="1200" dirty="0">
            <a:solidFill>
              <a:srgbClr val="263238">
                <a:hueOff val="0"/>
                <a:satOff val="0"/>
                <a:lumOff val="0"/>
                <a:alphaOff val="0"/>
              </a:srgbClr>
            </a:solidFill>
            <a:latin typeface="Source Sans Pro" panose="020B0503030403020204" pitchFamily="34" charset="0"/>
            <a:ea typeface="Source Sans Pro" panose="020B0503030403020204" pitchFamily="34" charset="0"/>
            <a:cs typeface="+mn-cs"/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263238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Oct 21</a:t>
          </a:r>
        </a:p>
      </dsp:txBody>
      <dsp:txXfrm>
        <a:off x="1837061" y="2858452"/>
        <a:ext cx="1745779" cy="1905635"/>
      </dsp:txXfrm>
    </dsp:sp>
    <dsp:sp modelId="{0E359040-8381-438A-B528-733FAF768F8B}">
      <dsp:nvSpPr>
        <dsp:cNvPr id="0" name=""/>
        <dsp:cNvSpPr/>
      </dsp:nvSpPr>
      <dsp:spPr>
        <a:xfrm>
          <a:off x="2471746" y="2143839"/>
          <a:ext cx="476408" cy="476408"/>
        </a:xfrm>
        <a:prstGeom prst="ellipse">
          <a:avLst/>
        </a:prstGeom>
        <a:solidFill>
          <a:srgbClr val="92D05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9F8F2-96DE-4783-8045-A23B7EEA9109}">
      <dsp:nvSpPr>
        <dsp:cNvPr id="0" name=""/>
        <dsp:cNvSpPr/>
      </dsp:nvSpPr>
      <dsp:spPr>
        <a:xfrm>
          <a:off x="3670130" y="0"/>
          <a:ext cx="1745779" cy="1905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263238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Fabrication of prototypes and experiments</a:t>
          </a:r>
          <a:endParaRPr lang="en-US" sz="1400" kern="1200" dirty="0">
            <a:solidFill>
              <a:srgbClr val="263238">
                <a:hueOff val="0"/>
                <a:satOff val="0"/>
                <a:lumOff val="0"/>
                <a:alphaOff val="0"/>
              </a:srgbClr>
            </a:solidFill>
            <a:latin typeface="Source Sans Pro" panose="020B0503030403020204" pitchFamily="34" charset="0"/>
            <a:ea typeface="Source Sans Pro" panose="020B0503030403020204" pitchFamily="34" charset="0"/>
            <a:cs typeface="+mn-cs"/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263238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 Nov-Dec 21</a:t>
          </a:r>
        </a:p>
      </dsp:txBody>
      <dsp:txXfrm>
        <a:off x="3670130" y="0"/>
        <a:ext cx="1745779" cy="1905635"/>
      </dsp:txXfrm>
    </dsp:sp>
    <dsp:sp modelId="{B34F83F5-253E-46A1-B2FB-0E9B614EDCD4}">
      <dsp:nvSpPr>
        <dsp:cNvPr id="0" name=""/>
        <dsp:cNvSpPr/>
      </dsp:nvSpPr>
      <dsp:spPr>
        <a:xfrm>
          <a:off x="4304815" y="2143839"/>
          <a:ext cx="476408" cy="476408"/>
        </a:xfrm>
        <a:prstGeom prst="ellipse">
          <a:avLst/>
        </a:prstGeom>
        <a:solidFill>
          <a:srgbClr val="00B05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A83E1-8AEB-4E28-9F35-BBDD6968083B}">
      <dsp:nvSpPr>
        <dsp:cNvPr id="0" name=""/>
        <dsp:cNvSpPr/>
      </dsp:nvSpPr>
      <dsp:spPr>
        <a:xfrm>
          <a:off x="5503198" y="2858452"/>
          <a:ext cx="1745779" cy="1905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263238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Further experiments and calibration of models</a:t>
          </a:r>
          <a:endParaRPr lang="en-US" sz="1400" kern="1200" dirty="0">
            <a:solidFill>
              <a:srgbClr val="263238">
                <a:hueOff val="0"/>
                <a:satOff val="0"/>
                <a:lumOff val="0"/>
                <a:alphaOff val="0"/>
              </a:srgbClr>
            </a:solidFill>
            <a:latin typeface="Source Sans Pro" panose="020B0503030403020204" pitchFamily="34" charset="0"/>
            <a:ea typeface="Source Sans Pro" panose="020B0503030403020204" pitchFamily="34" charset="0"/>
            <a:cs typeface="+mn-cs"/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263238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Jan-Feb 22</a:t>
          </a:r>
        </a:p>
      </dsp:txBody>
      <dsp:txXfrm>
        <a:off x="5503198" y="2858452"/>
        <a:ext cx="1745779" cy="1905635"/>
      </dsp:txXfrm>
    </dsp:sp>
    <dsp:sp modelId="{F3894BE6-BE50-4624-A8D5-EE93DF3E8E65}">
      <dsp:nvSpPr>
        <dsp:cNvPr id="0" name=""/>
        <dsp:cNvSpPr/>
      </dsp:nvSpPr>
      <dsp:spPr>
        <a:xfrm>
          <a:off x="6137884" y="2143839"/>
          <a:ext cx="476408" cy="476408"/>
        </a:xfrm>
        <a:prstGeom prst="ellipse">
          <a:avLst/>
        </a:prstGeom>
        <a:solidFill>
          <a:srgbClr val="00B0F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ACAA8-FBC8-4F6B-A1A4-62E26211DA5F}">
      <dsp:nvSpPr>
        <dsp:cNvPr id="0" name=""/>
        <dsp:cNvSpPr/>
      </dsp:nvSpPr>
      <dsp:spPr>
        <a:xfrm>
          <a:off x="7336267" y="0"/>
          <a:ext cx="1745779" cy="19056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263238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Documenting and conclusion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263238">
                  <a:hueOff val="0"/>
                  <a:satOff val="0"/>
                  <a:lumOff val="0"/>
                  <a:alphaOff val="0"/>
                </a:srgbClr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+mn-cs"/>
            </a:rPr>
            <a:t> March 2022</a:t>
          </a:r>
        </a:p>
      </dsp:txBody>
      <dsp:txXfrm>
        <a:off x="7336267" y="0"/>
        <a:ext cx="1745779" cy="1905635"/>
      </dsp:txXfrm>
    </dsp:sp>
    <dsp:sp modelId="{E7FFC4C4-FFFB-4EB8-9531-673E004EAC97}">
      <dsp:nvSpPr>
        <dsp:cNvPr id="0" name=""/>
        <dsp:cNvSpPr/>
      </dsp:nvSpPr>
      <dsp:spPr>
        <a:xfrm>
          <a:off x="7970952" y="2143839"/>
          <a:ext cx="476408" cy="476408"/>
        </a:xfrm>
        <a:prstGeom prst="ellipse">
          <a:avLst/>
        </a:prstGeom>
        <a:solidFill>
          <a:srgbClr val="0070C0"/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04FC58-5FA7-4F5F-82B7-8309CDD336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D05503-8105-4371-B1ED-516C3452A6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44A77-9DDE-461D-BD65-BFC0B5AAC1EE}" type="datetimeFigureOut">
              <a:rPr lang="en-US" smtClean="0"/>
              <a:t>03-Sep-21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47F02-F7A1-4122-ACC3-B3E10CDABB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E3B8F-F0DB-4139-81A6-FF6FFD7BE1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1C5A4-1534-4A15-B9E6-4E33EEEF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62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84E1C-AC56-4754-80D0-24446F1FACE3}" type="datetimeFigureOut">
              <a:rPr lang="en-US" smtClean="0"/>
              <a:t>03-Sep-21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7A5FCA-05F3-42EE-9A16-C79343A222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18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A5FCA-05F3-42EE-9A16-C79343A2229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874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A5FCA-05F3-42EE-9A16-C79343A2229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70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Dynamics – constitutive relationships and first principles of mechanics to relate actuation and external loads to manipulator shape and motion</a:t>
            </a:r>
          </a:p>
          <a:p>
            <a:endParaRPr lang="en-US" dirty="0"/>
          </a:p>
          <a:p>
            <a:r>
              <a:rPr lang="en-US" dirty="0"/>
              <a:t>Constant-curvature – finite number of mutually tangent curved segments each having constant curvature along its length</a:t>
            </a:r>
          </a:p>
          <a:p>
            <a:r>
              <a:rPr lang="en-US" dirty="0"/>
              <a:t>Single const-curvature element per actuating section</a:t>
            </a:r>
          </a:p>
          <a:p>
            <a:endParaRPr lang="en-US" dirty="0"/>
          </a:p>
          <a:p>
            <a:r>
              <a:rPr lang="en-US" dirty="0"/>
              <a:t>Lumped parameter – point masses, springs and dampers to approximate mechanical behavior</a:t>
            </a:r>
          </a:p>
          <a:p>
            <a:endParaRPr lang="en-US" dirty="0"/>
          </a:p>
          <a:p>
            <a:r>
              <a:rPr lang="en-US" dirty="0"/>
              <a:t>Cosserat rod theory neglects shear and axial strain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A5FCA-05F3-42EE-9A16-C79343A2229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71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Optimize design – vary wire length, wire placement, geometry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Electrical resistance – </a:t>
            </a:r>
            <a:r>
              <a:rPr lang="en-US" dirty="0" err="1"/>
              <a:t>sensorless</a:t>
            </a:r>
            <a:r>
              <a:rPr lang="en-US" dirty="0"/>
              <a:t> position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A5FCA-05F3-42EE-9A16-C79343A2229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502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methods currently in use – Pneumatic and Cable-driven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A5FCA-05F3-42EE-9A16-C79343A2229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343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Drawback – non-linear response</a:t>
            </a:r>
          </a:p>
          <a:p>
            <a:r>
              <a:rPr lang="en-US" dirty="0"/>
              <a:t>Hysteresis leads to imprecise and difficult control</a:t>
            </a:r>
          </a:p>
          <a:p>
            <a:r>
              <a:rPr lang="en-US" dirty="0"/>
              <a:t>Efficiency of SMA actuator depends on the accuracy of control which in turn depends on the mathematical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7A5FCA-05F3-42EE-9A16-C79343A2229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3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800"/>
              <a:buNone/>
              <a:defRPr sz="4000" b="1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9783375" y="617343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2" name="Google Shape;12;p2"/>
          <p:cNvSpPr/>
          <p:nvPr/>
        </p:nvSpPr>
        <p:spPr>
          <a:xfrm>
            <a:off x="10386991" y="5576535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3" name="Google Shape;13;p2"/>
          <p:cNvSpPr/>
          <p:nvPr/>
        </p:nvSpPr>
        <p:spPr>
          <a:xfrm>
            <a:off x="11857671" y="4444464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4" name="Google Shape;14;p2"/>
          <p:cNvSpPr/>
          <p:nvPr/>
        </p:nvSpPr>
        <p:spPr>
          <a:xfrm>
            <a:off x="11695069" y="656503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5" name="Google Shape;15;p2"/>
          <p:cNvSpPr/>
          <p:nvPr/>
        </p:nvSpPr>
        <p:spPr>
          <a:xfrm>
            <a:off x="3181688" y="67751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6" name="Google Shape;16;p2"/>
          <p:cNvSpPr/>
          <p:nvPr/>
        </p:nvSpPr>
        <p:spPr>
          <a:xfrm>
            <a:off x="639280" y="3605307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7" name="Google Shape;17;p2"/>
          <p:cNvSpPr/>
          <p:nvPr/>
        </p:nvSpPr>
        <p:spPr>
          <a:xfrm>
            <a:off x="348720" y="85746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8" name="Google Shape;18;p2"/>
          <p:cNvSpPr/>
          <p:nvPr/>
        </p:nvSpPr>
        <p:spPr>
          <a:xfrm>
            <a:off x="676313" y="144115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19" name="Google Shape;19;p2"/>
          <p:cNvSpPr/>
          <p:nvPr/>
        </p:nvSpPr>
        <p:spPr>
          <a:xfrm>
            <a:off x="11085359" y="4833763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0" name="Google Shape;20;p2"/>
          <p:cNvSpPr/>
          <p:nvPr/>
        </p:nvSpPr>
        <p:spPr>
          <a:xfrm>
            <a:off x="11843811" y="5582348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1" name="Google Shape;21;p2"/>
          <p:cNvSpPr/>
          <p:nvPr/>
        </p:nvSpPr>
        <p:spPr>
          <a:xfrm>
            <a:off x="211084" y="2128745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2" name="Google Shape;22;p2"/>
          <p:cNvSpPr/>
          <p:nvPr/>
        </p:nvSpPr>
        <p:spPr>
          <a:xfrm>
            <a:off x="1861977" y="301904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3" name="Google Shape;23;p2"/>
          <p:cNvSpPr/>
          <p:nvPr/>
        </p:nvSpPr>
        <p:spPr>
          <a:xfrm>
            <a:off x="823323" y="2667459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4" name="Google Shape;24;p2"/>
          <p:cNvSpPr/>
          <p:nvPr/>
        </p:nvSpPr>
        <p:spPr>
          <a:xfrm>
            <a:off x="4567031" y="517173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5" name="Google Shape;25;p2"/>
          <p:cNvSpPr/>
          <p:nvPr/>
        </p:nvSpPr>
        <p:spPr>
          <a:xfrm>
            <a:off x="10685372" y="609006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878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442A7-0488-4D0E-BA5C-5393B4778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5764C-28FA-4DE7-AC98-8A5456DDF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600" b="1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F50A0-486E-4B65-9BAB-05598780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EF717-A919-46AC-A5E9-DE9AAD38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20B65-F27E-4D20-8B47-27A479DD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2061367" y="2339725"/>
            <a:ext cx="7776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061367" y="4015348"/>
            <a:ext cx="7776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126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◎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A4D1D-E6E4-4EC4-ABEB-5E9BD905F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1048200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443998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7831779" y="1600200"/>
            <a:ext cx="3226400" cy="49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800"/>
              </a:spcBef>
              <a:spcAft>
                <a:spcPts val="0"/>
              </a:spcAft>
              <a:buSzPts val="1800"/>
              <a:buChar char="◎"/>
              <a:defRPr sz="2400"/>
            </a:lvl1pPr>
            <a:lvl2pPr marL="1219170" lvl="1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2400"/>
            </a:lvl2pPr>
            <a:lvl3pPr marL="1828754" lvl="2" indent="-457189" rtl="0">
              <a:spcBef>
                <a:spcPts val="0"/>
              </a:spcBef>
              <a:spcAft>
                <a:spcPts val="0"/>
              </a:spcAft>
              <a:buSzPts val="1800"/>
              <a:buChar char="◉"/>
              <a:defRPr sz="2400"/>
            </a:lvl3pPr>
            <a:lvl4pPr marL="2438339" lvl="3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A4D1D-E6E4-4EC4-ABEB-5E9BD905F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4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A4D1D-E6E4-4EC4-ABEB-5E9BD905F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4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09600" y="5407124"/>
            <a:ext cx="10972800" cy="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123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77CA4D1D-E6E4-4EC4-ABEB-5E9BD905F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56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2450-1C05-40C3-869B-124018962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800" b="1">
                <a:solidFill>
                  <a:schemeClr val="bg2"/>
                </a:solidFill>
                <a:latin typeface="Calibri Light (Headings)"/>
                <a:cs typeface="Calibri Light" panose="020F03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B8EC1-CE7E-4040-8389-08C1922AB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200" y="1682267"/>
            <a:ext cx="10095600" cy="4764800"/>
          </a:xfrm>
        </p:spPr>
        <p:txBody>
          <a:bodyPr/>
          <a:lstStyle>
            <a:lvl1pPr>
              <a:defRPr sz="2000" b="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AA823-07B6-4C52-A5C0-F5977B0C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8B730-4615-41B7-BBB9-4C8CE09B0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9945D-025D-4A5D-98D2-F148C692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32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A4D1D-E6E4-4EC4-ABEB-5E9BD905F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26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35400" y="-19800"/>
            <a:ext cx="122628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A4D1D-E6E4-4EC4-ABEB-5E9BD905FA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9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dirty="0"/>
              <a:t>Click to add text</a:t>
            </a:r>
          </a:p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400" b="1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77CA4D1D-E6E4-4EC4-ABEB-5E9BD905FA3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6710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68" r:id="rId6"/>
    <p:sldLayoutId id="2147483672" r:id="rId7"/>
    <p:sldLayoutId id="214748366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500" b="1" i="0" u="none" strike="noStrike" cap="none">
          <a:solidFill>
            <a:srgbClr val="000000"/>
          </a:solidFill>
          <a:latin typeface="Calibri Light (Headings)"/>
          <a:ea typeface="Calibri Light (Headings)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8100" marR="0" lvl="0" indent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buNone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ignesh.venkatachalam@tuhh.d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A7C3-2D18-4596-B910-A00D53C18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5719"/>
            <a:ext cx="9144000" cy="1530243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and Validating the kinematic and dynamic properties of Shape memory alloy based Continuum robots (Temp Title)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75294-B518-4557-9956-CF3FE0CFF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/>
              <a:t>Name</a:t>
            </a:r>
            <a:r>
              <a:rPr lang="en-US" dirty="0"/>
              <a:t>:  Vignesh Venkatachalam</a:t>
            </a:r>
          </a:p>
          <a:p>
            <a:r>
              <a:rPr lang="en-US" dirty="0"/>
              <a:t>Matriculation No.: 21864036</a:t>
            </a:r>
          </a:p>
          <a:p>
            <a:r>
              <a:rPr lang="en-US" dirty="0"/>
              <a:t>Course: Mechatronics</a:t>
            </a:r>
          </a:p>
          <a:p>
            <a:r>
              <a:rPr lang="en-US" dirty="0"/>
              <a:t>University: Hamburg University of Technology</a:t>
            </a:r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vignesh.venkatachalam@tuhh.de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F9DAA-2A8D-4D89-8D72-97C7C47D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6542E8-722A-4E2F-8AEE-276349ACA1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5" y="6357410"/>
            <a:ext cx="67722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11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C1FEEF-1BDB-48F7-90B6-FD545FFAC3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attention!</a:t>
            </a:r>
            <a:br>
              <a:rPr lang="en-US" dirty="0"/>
            </a:br>
            <a:r>
              <a:rPr lang="en-US" sz="2400" b="0" dirty="0"/>
              <a:t>Any 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991FB-DF37-424D-86E3-AF0ADFF948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60163" y="6332538"/>
            <a:ext cx="731837" cy="525462"/>
          </a:xfrm>
        </p:spPr>
        <p:txBody>
          <a:bodyPr/>
          <a:lstStyle/>
          <a:p>
            <a:pPr algn="ctr"/>
            <a:fld id="{77CA4D1D-E6E4-4EC4-ABEB-5E9BD905FA32}" type="slidenum">
              <a:rPr lang="en-US" smtClean="0"/>
              <a:pPr algn="ct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88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1C0D-AC7C-41AF-BAFF-EE29D47A5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23347-8C49-4CF9-BB67-B90AAB7FE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200" y="1682267"/>
            <a:ext cx="5290456" cy="4764800"/>
          </a:xfrm>
        </p:spPr>
        <p:txBody>
          <a:bodyPr/>
          <a:lstStyle/>
          <a:p>
            <a:r>
              <a:rPr lang="en-US" i="1" dirty="0"/>
              <a:t>Research into Smart materials has brought about innovative actuation methods in Soft robotics</a:t>
            </a:r>
          </a:p>
          <a:p>
            <a:r>
              <a:rPr lang="en-US" dirty="0"/>
              <a:t>Pneumatic actuators → relatively large pressure valves</a:t>
            </a:r>
          </a:p>
          <a:p>
            <a:r>
              <a:rPr lang="en-US" dirty="0"/>
              <a:t>Cable-driven actuators → relatively large motors</a:t>
            </a:r>
          </a:p>
          <a:p>
            <a:r>
              <a:rPr lang="en-US" dirty="0"/>
              <a:t>Smart materials like SMAs integrate well into the robot → only electrical circuit to power them</a:t>
            </a:r>
          </a:p>
          <a:p>
            <a:r>
              <a:rPr lang="en-US" dirty="0"/>
              <a:t>Modeling necessary to predict their behavior for future control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FA4AD-658B-498A-9633-E6DB38DB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10847C-E4BA-45F9-9F09-87B6A988C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864" y="814924"/>
            <a:ext cx="2218658" cy="23525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833FF9-4DBE-4857-B95C-A39B34514C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8905" y="2078709"/>
            <a:ext cx="1912740" cy="2727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A99065-BC15-44D4-A904-A7837972D9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864" y="3902407"/>
            <a:ext cx="2564119" cy="21888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B2D5C5-70DF-4A03-93A8-B0333DC8505A}"/>
              </a:ext>
            </a:extLst>
          </p:cNvPr>
          <p:cNvSpPr txBox="1"/>
          <p:nvPr/>
        </p:nvSpPr>
        <p:spPr>
          <a:xfrm>
            <a:off x="6625864" y="3163743"/>
            <a:ext cx="23849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</a:rPr>
              <a:t>Fig. 1: Pneumatically actuated Gecko-inspired robot </a:t>
            </a: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  <a:sym typeface="Source Sans Pro"/>
                <a:hlinkClick r:id="rId6" action="ppaction://hlinksldjump"/>
              </a:rPr>
              <a:t>[1]</a:t>
            </a:r>
            <a:endParaRPr lang="en-US" dirty="0">
              <a:solidFill>
                <a:schemeClr val="dk1"/>
              </a:solidFill>
              <a:latin typeface="Source Sans Pro"/>
              <a:ea typeface="Source Sans Pro"/>
              <a:sym typeface="Source Sans Pr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EB3CB3-B6CA-4B40-A53A-D475B813D5DD}"/>
              </a:ext>
            </a:extLst>
          </p:cNvPr>
          <p:cNvSpPr txBox="1"/>
          <p:nvPr/>
        </p:nvSpPr>
        <p:spPr>
          <a:xfrm>
            <a:off x="9658905" y="4935984"/>
            <a:ext cx="1912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</a:rPr>
              <a:t>Fig. 2: Cable-driven Gecko-inspired robot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B8DF91-414F-487C-992E-11A91676051F}"/>
              </a:ext>
            </a:extLst>
          </p:cNvPr>
          <p:cNvSpPr txBox="1"/>
          <p:nvPr/>
        </p:nvSpPr>
        <p:spPr>
          <a:xfrm>
            <a:off x="6625864" y="6185457"/>
            <a:ext cx="2564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">
              <a:spcBef>
                <a:spcPts val="600"/>
              </a:spcBef>
              <a:buClr>
                <a:schemeClr val="accent4"/>
              </a:buClr>
              <a:buSzPts val="3000"/>
            </a:pP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</a:rPr>
              <a:t>Fig. 3: Prototypes of SMA driven continuum robots </a:t>
            </a: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  <a:hlinkClick r:id="rId6" action="ppaction://hlinksldjump"/>
              </a:rPr>
              <a:t>[2]</a:t>
            </a:r>
            <a:endParaRPr lang="en-US" dirty="0">
              <a:solidFill>
                <a:schemeClr val="dk1"/>
              </a:solidFill>
              <a:latin typeface="Source Sans Pro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3610265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C2A91-5E47-4167-9F3C-F5B5ED63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memory alloy actuators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5A772-49F2-490F-AF6D-2FCB1771E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200" y="1682267"/>
            <a:ext cx="6559963" cy="4764800"/>
          </a:xfrm>
        </p:spPr>
        <p:txBody>
          <a:bodyPr/>
          <a:lstStyle/>
          <a:p>
            <a:r>
              <a:rPr lang="en-US" dirty="0"/>
              <a:t>SMAs → integrated directly into robot</a:t>
            </a:r>
          </a:p>
          <a:p>
            <a:r>
              <a:rPr lang="en-US" dirty="0"/>
              <a:t>Actuated by electric current → Joule heating</a:t>
            </a:r>
          </a:p>
          <a:p>
            <a:r>
              <a:rPr lang="en-US" dirty="0"/>
              <a:t>Heating above austentite transformation temperature leads to a contraction due to phase transformation in lattice crystal material</a:t>
            </a:r>
          </a:p>
          <a:p>
            <a:r>
              <a:rPr lang="en-US" dirty="0"/>
              <a:t>Initial shape → applying external force (e.g., with another SMA wire)</a:t>
            </a:r>
          </a:p>
          <a:p>
            <a:r>
              <a:rPr lang="en-US" dirty="0"/>
              <a:t>Non-linear response of strain to input current, hysteresis characteristic</a:t>
            </a:r>
          </a:p>
          <a:p>
            <a:r>
              <a:rPr lang="en-US" dirty="0"/>
              <a:t>Need accurate mathematical model → more accurate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7DB5F-1C44-4C76-998A-14A9E0004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4AAB11-64FF-4FA0-AC61-C001150CC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144" y="2278280"/>
            <a:ext cx="4168501" cy="23014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1366D3-7F30-4FC1-9912-BB30CBE2CA9E}"/>
              </a:ext>
            </a:extLst>
          </p:cNvPr>
          <p:cNvSpPr txBox="1"/>
          <p:nvPr/>
        </p:nvSpPr>
        <p:spPr>
          <a:xfrm>
            <a:off x="7929779" y="4771708"/>
            <a:ext cx="33202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</a:rPr>
              <a:t>Fig. 3: Schematic diagram of a continuum robot with integrated SMA wire for the theoretical design of the actuators. </a:t>
            </a: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  <a:hlinkClick r:id="rId4" action="ppaction://hlinksldjump"/>
              </a:rPr>
              <a:t>[2]</a:t>
            </a:r>
            <a:endParaRPr lang="en-US" dirty="0">
              <a:solidFill>
                <a:schemeClr val="dk1"/>
              </a:solidFill>
              <a:latin typeface="Source Sans Pro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10658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4547B-0C67-4D7C-AB52-19E7B3453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A8AE1-A80D-49DA-AD60-0D0E1319C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- Modeling approaches </a:t>
            </a:r>
          </a:p>
          <a:p>
            <a:r>
              <a:rPr lang="en-US" dirty="0"/>
              <a:t>Recap - Scope of the thesis</a:t>
            </a:r>
          </a:p>
          <a:p>
            <a:r>
              <a:rPr lang="en-US" dirty="0"/>
              <a:t>Recap - Proposed timeline for the thesis</a:t>
            </a:r>
          </a:p>
          <a:p>
            <a:r>
              <a:rPr lang="en-US" dirty="0"/>
              <a:t>Current work</a:t>
            </a:r>
          </a:p>
          <a:p>
            <a:r>
              <a:rPr lang="en-US" dirty="0"/>
              <a:t>Short-term goals for the next weeks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EA2BE-FA30-4CB1-9294-B59D8AE4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7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1D8C-4089-42AF-82F7-8C3098919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- Modeling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4CF2C-E5B3-4C2A-9B16-EA91DD824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200" y="1682373"/>
            <a:ext cx="10157645" cy="4764800"/>
          </a:xfrm>
        </p:spPr>
        <p:txBody>
          <a:bodyPr/>
          <a:lstStyle/>
          <a:p>
            <a:r>
              <a:rPr lang="en-US" dirty="0"/>
              <a:t>Modeling generally involves 2 steps</a:t>
            </a:r>
          </a:p>
          <a:p>
            <a:pPr lvl="1"/>
            <a:r>
              <a:rPr lang="en-US" dirty="0"/>
              <a:t>Kinematic framework → geometry of the manipulator</a:t>
            </a:r>
          </a:p>
          <a:p>
            <a:pPr lvl="1"/>
            <a:r>
              <a:rPr lang="en-US" dirty="0"/>
              <a:t>Dynamics framework → mechanics</a:t>
            </a:r>
          </a:p>
          <a:p>
            <a:r>
              <a:rPr lang="en-US" dirty="0"/>
              <a:t>Kinematic frameworks: </a:t>
            </a:r>
          </a:p>
          <a:p>
            <a:pPr lvl="1"/>
            <a:r>
              <a:rPr lang="en-US" dirty="0"/>
              <a:t>Discrete approaches → homogeneous transforms from D-H parameter tables</a:t>
            </a:r>
          </a:p>
          <a:p>
            <a:pPr lvl="1"/>
            <a:r>
              <a:rPr lang="en-US" dirty="0"/>
              <a:t>Constant-curvature kinematic frameworks → homogeneous transforms from D-H tables or Frenet-Serret frames</a:t>
            </a:r>
          </a:p>
          <a:p>
            <a:pPr lvl="1"/>
            <a:r>
              <a:rPr lang="en-US" dirty="0"/>
              <a:t>Variable-curvature framework</a:t>
            </a:r>
          </a:p>
          <a:p>
            <a:r>
              <a:rPr lang="en-US" dirty="0"/>
              <a:t>Dynamics frameworks:</a:t>
            </a:r>
          </a:p>
          <a:p>
            <a:pPr lvl="1"/>
            <a:r>
              <a:rPr lang="en-US" dirty="0"/>
              <a:t>Lumped parameter models</a:t>
            </a:r>
          </a:p>
          <a:p>
            <a:pPr lvl="1"/>
            <a:r>
              <a:rPr lang="en-US" dirty="0"/>
              <a:t>Euler-Bernoulli beam theory</a:t>
            </a:r>
          </a:p>
          <a:p>
            <a:pPr lvl="1"/>
            <a:r>
              <a:rPr lang="en-US" dirty="0"/>
              <a:t>Cosserat rod theory</a:t>
            </a:r>
          </a:p>
          <a:p>
            <a:pPr lvl="1"/>
            <a:r>
              <a:rPr lang="en-US" dirty="0"/>
              <a:t>Above models generally obtained from Energy methods or classical Newton-Euler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6938E-A350-497C-A1B1-D0CC6260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2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9618-EF1F-4C49-B5A9-69CFA6C8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- Modeling approaches (Contd.)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BBF349-C9DE-4FB1-8334-0F929FF87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396" y="1490935"/>
            <a:ext cx="8855207" cy="425994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06223-D00C-4BA3-806F-38A06170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D6AFB4-FA55-4FFE-ACC1-7BFFFA59F7B3}"/>
              </a:ext>
            </a:extLst>
          </p:cNvPr>
          <p:cNvSpPr txBox="1"/>
          <p:nvPr/>
        </p:nvSpPr>
        <p:spPr>
          <a:xfrm>
            <a:off x="1748901" y="5974672"/>
            <a:ext cx="8416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</a:rPr>
              <a:t>Fig. 1: Overview of the different frameworks in modeling continuum robots. </a:t>
            </a:r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  <a:hlinkClick r:id="rId3" action="ppaction://hlinksldjump"/>
              </a:rPr>
              <a:t>[2]</a:t>
            </a:r>
            <a:endParaRPr lang="en-US" dirty="0">
              <a:solidFill>
                <a:schemeClr val="dk1"/>
              </a:solidFill>
              <a:latin typeface="Source Sans Pro"/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93059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EE0B-D01B-4102-A257-F93C38AD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- Scope of the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95C44-8B86-4A5B-B717-CE90DD682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mechanical models for SMA continuum robots.</a:t>
            </a:r>
          </a:p>
          <a:p>
            <a:endParaRPr lang="en-US" dirty="0"/>
          </a:p>
          <a:p>
            <a:r>
              <a:rPr lang="en-US" dirty="0"/>
              <a:t>Validate in real case studies with prototypes.</a:t>
            </a:r>
          </a:p>
          <a:p>
            <a:endParaRPr lang="en-US" dirty="0"/>
          </a:p>
          <a:p>
            <a:r>
              <a:rPr lang="en-US" dirty="0"/>
              <a:t>Understand how to optimize design for max stroke/force performance</a:t>
            </a:r>
          </a:p>
          <a:p>
            <a:endParaRPr lang="en-US" dirty="0"/>
          </a:p>
          <a:p>
            <a:r>
              <a:rPr lang="en-US" dirty="0"/>
              <a:t>Comparison between different models could also be undertaken.</a:t>
            </a:r>
          </a:p>
          <a:p>
            <a:endParaRPr lang="en-US" dirty="0"/>
          </a:p>
          <a:p>
            <a:r>
              <a:rPr lang="en-US" dirty="0"/>
              <a:t>Of interest → relationship b/w electrical resistance in SMA wire and actuator displacement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5B676-0BC8-431D-A2B6-6BB89CAF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9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14BD7-424A-4BA7-8CBC-04A5A6E8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- Proposed timeline for the thesis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C7892C2-CA09-448F-8245-71C30E18C2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451055"/>
              </p:ext>
            </p:extLst>
          </p:nvPr>
        </p:nvGraphicFramePr>
        <p:xfrm>
          <a:off x="1047750" y="1682750"/>
          <a:ext cx="10095600" cy="476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4153A-8A89-4499-B67D-536CD97E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95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3708-7261-4040-ACD3-893E9D17E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04ABB-68B5-4921-9F38-DE965022D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200" y="1682267"/>
            <a:ext cx="5800469" cy="4764800"/>
          </a:xfrm>
        </p:spPr>
        <p:txBody>
          <a:bodyPr/>
          <a:lstStyle/>
          <a:p>
            <a:r>
              <a:rPr lang="en-US" dirty="0"/>
              <a:t>Videos on SMA material model and SMA actuator model vis-à-vis Gibbs free energy.</a:t>
            </a:r>
          </a:p>
          <a:p>
            <a:endParaRPr lang="en-US" dirty="0"/>
          </a:p>
          <a:p>
            <a:r>
              <a:rPr lang="en-US" dirty="0"/>
              <a:t>Started reading through few papers for the modeling approaches</a:t>
            </a:r>
          </a:p>
          <a:p>
            <a:endParaRPr lang="en-US" dirty="0"/>
          </a:p>
          <a:p>
            <a:r>
              <a:rPr lang="en-US" dirty="0"/>
              <a:t>Studying constant curvature model previously worked on by </a:t>
            </a:r>
            <a:r>
              <a:rPr lang="en-US" dirty="0" err="1"/>
              <a:t>Yannik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A8408-6809-4A7E-8DC8-AFA00977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EBD91D-A09B-4C9B-A52B-954C9B77A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40" y="426942"/>
            <a:ext cx="2988392" cy="60041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2B6452-90EA-4DF1-8E64-FB9E89281FA4}"/>
              </a:ext>
            </a:extLst>
          </p:cNvPr>
          <p:cNvSpPr txBox="1"/>
          <p:nvPr/>
        </p:nvSpPr>
        <p:spPr>
          <a:xfrm>
            <a:off x="7837714" y="6139543"/>
            <a:ext cx="298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Source Sans Pro"/>
                <a:ea typeface="Source Sans Pro"/>
              </a:rPr>
              <a:t>Fig 2: Constant curvature model for SMA continuum robots.</a:t>
            </a:r>
          </a:p>
        </p:txBody>
      </p:sp>
    </p:spTree>
    <p:extLst>
      <p:ext uri="{BB962C8B-B14F-4D97-AF65-F5344CB8AC3E}">
        <p14:creationId xmlns:p14="http://schemas.microsoft.com/office/powerpoint/2010/main" val="253723598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0287-187F-4FD5-A483-8634C3D9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Short-term goals for the next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80678-6E33-41B4-BCF8-6155177E7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Constant curvature model using spacers.</a:t>
            </a:r>
          </a:p>
          <a:p>
            <a:endParaRPr lang="en-US" dirty="0"/>
          </a:p>
          <a:p>
            <a:r>
              <a:rPr lang="en-US" dirty="0"/>
              <a:t>Read through more papers on other models as well, parallelly.</a:t>
            </a:r>
          </a:p>
          <a:p>
            <a:endParaRPr lang="en-US" dirty="0"/>
          </a:p>
          <a:p>
            <a:r>
              <a:rPr lang="en-US" dirty="0"/>
              <a:t>Work on simple </a:t>
            </a:r>
            <a:r>
              <a:rPr lang="en-US" dirty="0" err="1"/>
              <a:t>matlab</a:t>
            </a:r>
            <a:r>
              <a:rPr lang="en-US" dirty="0"/>
              <a:t> codes to test out the constant curvature model for 2D kinematics</a:t>
            </a:r>
          </a:p>
          <a:p>
            <a:endParaRPr lang="en-US" dirty="0"/>
          </a:p>
          <a:p>
            <a:r>
              <a:rPr lang="en-US" dirty="0"/>
              <a:t>Complete videos on SMA system models by Prof. Gianluca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71EC0-E62F-4191-9F5F-E008CEA7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4D1D-E6E4-4EC4-ABEB-5E9BD905FA3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21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95D52B-C3AC-4EB7-BEA8-F64A4001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FE972F-E771-4C78-81FC-07CBBC7B8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Y. Goergen, R. Chadda, R. Britz, D. Scholtes, N. Koev, P. Motzki, R. Werthschützky, M. Kupnik, and S. Seelecke, “Shape memory alloys in continuum and soft robotic applications,” in Smart Materials, Adaptive Structures and Intelligent Systems, vol. 59131, p. V001T04A014, American Society of Mechanical Engineers, 2019. [1]</a:t>
            </a:r>
          </a:p>
          <a:p>
            <a:r>
              <a:rPr lang="en-US" dirty="0"/>
              <a:t>J. Burgner-Kahrs, D. C. Rucker, and H. Choset, “Continuum robots for medical applications: A survey,” IEEE Transactions on Robotics, vol. 31, no. 6, pp. 1261–1280, 2015. [2]</a:t>
            </a:r>
          </a:p>
        </p:txBody>
      </p:sp>
    </p:spTree>
    <p:extLst>
      <p:ext uri="{BB962C8B-B14F-4D97-AF65-F5344CB8AC3E}">
        <p14:creationId xmlns:p14="http://schemas.microsoft.com/office/powerpoint/2010/main" val="2419040031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347">
    <a:dk1>
      <a:srgbClr val="263238"/>
    </a:dk1>
    <a:lt1>
      <a:srgbClr val="FFFFFF"/>
    </a:lt1>
    <a:dk2>
      <a:srgbClr val="607D8B"/>
    </a:dk2>
    <a:lt2>
      <a:srgbClr val="ECEFF1"/>
    </a:lt2>
    <a:accent1>
      <a:srgbClr val="0091EA"/>
    </a:accent1>
    <a:accent2>
      <a:srgbClr val="0053A3"/>
    </a:accent2>
    <a:accent3>
      <a:srgbClr val="607D8B"/>
    </a:accent3>
    <a:accent4>
      <a:srgbClr val="CFD8DC"/>
    </a:accent4>
    <a:accent5>
      <a:srgbClr val="ECEFF1"/>
    </a:accent5>
    <a:accent6>
      <a:srgbClr val="ACDBF8"/>
    </a:accent6>
    <a:hlink>
      <a:srgbClr val="0091EA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808</Words>
  <Application>Microsoft Office PowerPoint</Application>
  <PresentationFormat>Widescreen</PresentationFormat>
  <Paragraphs>116</Paragraphs>
  <Slides>12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Calibri Light (Headings)</vt:lpstr>
      <vt:lpstr>Roboto Slab</vt:lpstr>
      <vt:lpstr>Source Sans Pro</vt:lpstr>
      <vt:lpstr>Cordelia template</vt:lpstr>
      <vt:lpstr>Modeling and Validating the kinematic and dynamic properties of Shape memory alloy based Continuum robots (Temp Title)</vt:lpstr>
      <vt:lpstr>Topics Covered</vt:lpstr>
      <vt:lpstr>Recap - Modeling approaches</vt:lpstr>
      <vt:lpstr>Recap - Modeling approaches (Contd.)</vt:lpstr>
      <vt:lpstr>Recap - Scope of the thesis</vt:lpstr>
      <vt:lpstr>Recap - Proposed timeline for the thesis</vt:lpstr>
      <vt:lpstr>Current work</vt:lpstr>
      <vt:lpstr>Short-term goals for the next weeks</vt:lpstr>
      <vt:lpstr>References</vt:lpstr>
      <vt:lpstr>Thank you for your attention! Any questions?</vt:lpstr>
      <vt:lpstr>Motivation</vt:lpstr>
      <vt:lpstr>Shape memory alloy actuators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Prototyping of cable-driven gecko-inspired robot for performing straight gait motion</dc:title>
  <dc:creator>Vignesh</dc:creator>
  <cp:lastModifiedBy>Vignesh</cp:lastModifiedBy>
  <cp:revision>41</cp:revision>
  <dcterms:created xsi:type="dcterms:W3CDTF">2021-04-21T06:15:58Z</dcterms:created>
  <dcterms:modified xsi:type="dcterms:W3CDTF">2021-09-03T08:00:38Z</dcterms:modified>
</cp:coreProperties>
</file>