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91" r:id="rId4"/>
    <p:sldId id="294" r:id="rId5"/>
    <p:sldId id="292" r:id="rId6"/>
    <p:sldId id="299" r:id="rId7"/>
    <p:sldId id="303" r:id="rId8"/>
    <p:sldId id="300" r:id="rId9"/>
    <p:sldId id="301" r:id="rId10"/>
    <p:sldId id="302" r:id="rId11"/>
    <p:sldId id="304" r:id="rId12"/>
    <p:sldId id="307" r:id="rId13"/>
    <p:sldId id="305" r:id="rId14"/>
    <p:sldId id="306" r:id="rId15"/>
    <p:sldId id="288" r:id="rId16"/>
    <p:sldId id="298" r:id="rId17"/>
    <p:sldId id="289" r:id="rId18"/>
    <p:sldId id="290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09"/>
    <a:srgbClr val="E2AC00"/>
    <a:srgbClr val="D6F4FE"/>
    <a:srgbClr val="FFDA65"/>
    <a:srgbClr val="D228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04FC58-5FA7-4F5F-82B7-8309CDD33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05503-8105-4371-B1ED-516C3452A6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44A77-9DDE-461D-BD65-BFC0B5AAC1EE}" type="datetimeFigureOut">
              <a:rPr lang="en-US" smtClean="0"/>
              <a:t>31-Oct-21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47F02-F7A1-4122-ACC3-B3E10CDABB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E3B8F-F0DB-4139-81A6-FF6FFD7BE1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1C5A4-1534-4A15-B9E6-4E33EEEF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62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84E1C-AC56-4754-80D0-24446F1FACE3}" type="datetimeFigureOut">
              <a:rPr lang="en-US" smtClean="0"/>
              <a:t>31-Oct-21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A5FCA-05F3-42EE-9A16-C79343A222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7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7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Dynamics – constitutive relationships and first principles of mechanics to relate actuation and external loads to manipulator shape and motion</a:t>
            </a:r>
          </a:p>
          <a:p>
            <a:endParaRPr lang="en-US" dirty="0"/>
          </a:p>
          <a:p>
            <a:r>
              <a:rPr lang="en-US" dirty="0"/>
              <a:t>Constant-curvature – finite number of mutually tangent curved segments each having constant curvature along its length</a:t>
            </a:r>
          </a:p>
          <a:p>
            <a:r>
              <a:rPr lang="en-US" dirty="0"/>
              <a:t>Single const-curvature element per actuating section</a:t>
            </a:r>
          </a:p>
          <a:p>
            <a:endParaRPr lang="en-US" dirty="0"/>
          </a:p>
          <a:p>
            <a:r>
              <a:rPr lang="en-US" dirty="0"/>
              <a:t>Lumped parameter – point masses, springs and dampers to approximate mechanical behavior</a:t>
            </a:r>
          </a:p>
          <a:p>
            <a:endParaRPr lang="en-US" dirty="0"/>
          </a:p>
          <a:p>
            <a:r>
              <a:rPr lang="en-US" dirty="0"/>
              <a:t>Cosserat rod theory neglects shear and axial strain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7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methods currently in use – Pneumatic and Cable-driven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43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Drawback – non-linear response</a:t>
            </a:r>
          </a:p>
          <a:p>
            <a:r>
              <a:rPr lang="en-US" dirty="0"/>
              <a:t>Hysteresis leads to imprecise and difficult control</a:t>
            </a:r>
          </a:p>
          <a:p>
            <a:r>
              <a:rPr lang="en-US" dirty="0"/>
              <a:t>Efficiency of SMA actuator depends on the accuracy of control which in turn depends on the mathematical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3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4000" b="1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878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42A7-0488-4D0E-BA5C-5393B4778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5764C-28FA-4DE7-AC98-8A5456DDF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F50A0-486E-4B65-9BAB-05598780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EF717-A919-46AC-A5E9-DE9AAD38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20B65-F27E-4D20-8B47-27A479DD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126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4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6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2450-1C05-40C3-869B-12401896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800" b="1">
                <a:solidFill>
                  <a:schemeClr val="bg2"/>
                </a:solidFill>
                <a:latin typeface="Calibri Light (Headings)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B8EC1-CE7E-4040-8389-08C1922A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10095600" cy="4764800"/>
          </a:xfrm>
        </p:spPr>
        <p:txBody>
          <a:bodyPr/>
          <a:lstStyle>
            <a:lvl1pPr>
              <a:defRPr sz="2000" b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AA823-07B6-4C52-A5C0-F5977B0C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B730-4615-41B7-BBB9-4C8CE09B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9945D-025D-4A5D-98D2-F148C692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2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9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/>
              <a:t>Click to add text</a:t>
            </a:r>
          </a:p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00" b="1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77CA4D1D-E6E4-4EC4-ABEB-5E9BD905FA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710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72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1" i="0" u="none" strike="noStrike" cap="none">
          <a:solidFill>
            <a:srgbClr val="000000"/>
          </a:solidFill>
          <a:latin typeface="Calibri Light (Headings)"/>
          <a:ea typeface="Calibri Light (Headings)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8100" marR="0" lvl="0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gnesh.venkatachalam@tuhh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A7C3-2D18-4596-B910-A00D53C18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5719"/>
            <a:ext cx="9144000" cy="153024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Validating the kinematic and dynamic properties of Shape memory alloy based Continuum robots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75294-B518-4557-9956-CF3FE0CFF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Name:  Vignesh Venkatachalam</a:t>
            </a:r>
          </a:p>
          <a:p>
            <a:r>
              <a:rPr lang="en-US" dirty="0"/>
              <a:t>Matriculation No.: 21864036</a:t>
            </a:r>
          </a:p>
          <a:p>
            <a:r>
              <a:rPr lang="en-US" dirty="0"/>
              <a:t>Course: Mechatronics</a:t>
            </a:r>
          </a:p>
          <a:p>
            <a:r>
              <a:rPr lang="en-US" dirty="0"/>
              <a:t>University: Hamburg University of Technology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vignesh.venkatachalam@tuhh.de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F9DAA-2A8D-4D89-8D72-97C7C47D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542E8-722A-4E2F-8AEE-276349ACA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5" y="6357410"/>
            <a:ext cx="67722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11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DD52-6358-4911-9838-894AE004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linear and circular arc segment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58ABC6-3026-4A6A-A69C-5B3B78EB5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15" y="1333631"/>
            <a:ext cx="7253663" cy="54381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C0B01-A20E-43AA-A7A7-6BE6219E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AC86DC-52A2-48C3-A9A5-60846880AEEF}"/>
                  </a:ext>
                </a:extLst>
              </p:cNvPr>
              <p:cNvSpPr txBox="1"/>
              <p:nvPr/>
            </p:nvSpPr>
            <p:spPr>
              <a:xfrm>
                <a:off x="8884267" y="3790114"/>
                <a:ext cx="2556588" cy="525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dk1"/>
                    </a:solidFill>
                    <a:latin typeface="Source Sans Pro"/>
                    <a:ea typeface="Source Sans Pro"/>
                  </a:rPr>
                  <a:t>Fig. 8: Relation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Source Sans Pro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Source Sans Pro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Source Sans Pro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Source Sans Pro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Source Sans Pro"/>
                    <a:ea typeface="Source Sans Pro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Source Sans Pro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Source Sans Pro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Source Sans Pro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Source Sans Pro"/>
                    <a:ea typeface="Source Sans Pro"/>
                  </a:rPr>
                  <a:t> w.r.t number of spacers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AC86DC-52A2-48C3-A9A5-60846880A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267" y="3790114"/>
                <a:ext cx="2556588" cy="525208"/>
              </a:xfrm>
              <a:prstGeom prst="rect">
                <a:avLst/>
              </a:prstGeom>
              <a:blipFill>
                <a:blip r:embed="rId3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49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7803-EA45-4B54-9FD2-EFAC15BA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linear and circular arc segment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919000-2DF9-4C2F-9316-33DEB7F7F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015" y="1347627"/>
            <a:ext cx="6801986" cy="50995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4B2B3-CEA0-40C0-B463-02CC7A2C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D689C-D640-49CE-A6E5-9B180D0F5231}"/>
              </a:ext>
            </a:extLst>
          </p:cNvPr>
          <p:cNvSpPr txBox="1"/>
          <p:nvPr/>
        </p:nvSpPr>
        <p:spPr>
          <a:xfrm>
            <a:off x="8893598" y="3420346"/>
            <a:ext cx="2556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9: Comparison of target angle and actual angle achieved w.r.t number of spacers</a:t>
            </a:r>
          </a:p>
        </p:txBody>
      </p:sp>
    </p:spTree>
    <p:extLst>
      <p:ext uri="{BB962C8B-B14F-4D97-AF65-F5344CB8AC3E}">
        <p14:creationId xmlns:p14="http://schemas.microsoft.com/office/powerpoint/2010/main" val="308656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693C-418D-47B1-85CC-1C131768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linear and circular arc 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1E0BB-F485-413D-BFB7-53421876B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Curve fitting was used to try to find an approximation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=0.005,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 and using the MATLAB Curve fitting app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)=−4656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+1037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−267.6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+21.06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               …(8)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with root mean squared error = 0.00237 rad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1E0BB-F485-413D-BFB7-53421876B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7"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33E77-9F1F-4337-889D-08AC4CF4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7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82E8-AAF7-4FD6-BE28-CB82BA59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Kinematics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1A3250-9F7E-4AC5-AE32-997C860909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eqn. 3, we can rewrite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as a function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as,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      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r>
                  <a:rPr lang="en-US" dirty="0"/>
                  <a:t>The Jacobian can be obtained by taking the partial derivative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w.r.t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𝜕𝛼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     …(10)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If eqn. 6 is used, we get,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…(11)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which is undefined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1A3250-9F7E-4AC5-AE32-997C86090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7"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26310-E2F8-4111-916B-6B2B6743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5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5154-46A4-459A-970B-B3BD2B4F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course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EDA3-428F-404C-B782-B9D16A20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out discrepancy in Differential kinematics</a:t>
            </a:r>
          </a:p>
          <a:p>
            <a:endParaRPr lang="en-US" dirty="0"/>
          </a:p>
          <a:p>
            <a:r>
              <a:rPr lang="en-US" dirty="0"/>
              <a:t>Work on building the first prototype for testing</a:t>
            </a:r>
          </a:p>
          <a:p>
            <a:endParaRPr lang="en-US" dirty="0"/>
          </a:p>
          <a:p>
            <a:r>
              <a:rPr lang="en-US" dirty="0"/>
              <a:t>Start reading up on Dynamics modeling, specifically on SMA modelling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1C178-4ABC-4A05-B42E-9EA02FF5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3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C1FEEF-1BDB-48F7-90B6-FD545FFAC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  <a:br>
              <a:rPr lang="en-US" dirty="0"/>
            </a:br>
            <a:r>
              <a:rPr lang="en-US" sz="2400" b="0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991FB-DF37-424D-86E3-AF0ADFF948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60163" y="6332538"/>
            <a:ext cx="731837" cy="525462"/>
          </a:xfrm>
        </p:spPr>
        <p:txBody>
          <a:bodyPr/>
          <a:lstStyle/>
          <a:p>
            <a:pPr algn="ctr"/>
            <a:fld id="{77CA4D1D-E6E4-4EC4-ABEB-5E9BD905FA32}" type="slidenum">
              <a:rPr lang="en-US" smtClean="0"/>
              <a:pPr algn="ct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8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BD54-1C1C-4679-B1F4-9F63D36D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6256B-8468-4E2A-9927-BFFA1783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951EAD-DFDC-452B-9EC3-4FA9A5D057BB}"/>
              </a:ext>
            </a:extLst>
          </p:cNvPr>
          <p:cNvSpPr/>
          <p:nvPr/>
        </p:nvSpPr>
        <p:spPr>
          <a:xfrm>
            <a:off x="4354130" y="2397965"/>
            <a:ext cx="2892490" cy="30417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30EC42-8AB3-4EB1-8C05-82CDBD985D5E}"/>
              </a:ext>
            </a:extLst>
          </p:cNvPr>
          <p:cNvCxnSpPr>
            <a:cxnSpLocks/>
          </p:cNvCxnSpPr>
          <p:nvPr/>
        </p:nvCxnSpPr>
        <p:spPr>
          <a:xfrm>
            <a:off x="3881535" y="3918857"/>
            <a:ext cx="6214187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CC43818-D3C9-4FC4-96ED-F5703C5A4F50}"/>
              </a:ext>
            </a:extLst>
          </p:cNvPr>
          <p:cNvSpPr/>
          <p:nvPr/>
        </p:nvSpPr>
        <p:spPr>
          <a:xfrm>
            <a:off x="5777516" y="38959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EB3636-46C4-4122-B5D6-AFB99DCAE7D7}"/>
              </a:ext>
            </a:extLst>
          </p:cNvPr>
          <p:cNvSpPr/>
          <p:nvPr/>
        </p:nvSpPr>
        <p:spPr>
          <a:xfrm>
            <a:off x="6788953" y="3895996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5C33B9-4199-4B0B-A6E6-240010104194}"/>
              </a:ext>
            </a:extLst>
          </p:cNvPr>
          <p:cNvSpPr/>
          <p:nvPr/>
        </p:nvSpPr>
        <p:spPr>
          <a:xfrm>
            <a:off x="4766079" y="3895996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D65C32-4B70-4D65-A4A8-18BDF2E25816}"/>
              </a:ext>
            </a:extLst>
          </p:cNvPr>
          <p:cNvCxnSpPr>
            <a:stCxn id="5" idx="0"/>
            <a:endCxn id="5" idx="4"/>
          </p:cNvCxnSpPr>
          <p:nvPr/>
        </p:nvCxnSpPr>
        <p:spPr>
          <a:xfrm>
            <a:off x="5800375" y="2397965"/>
            <a:ext cx="0" cy="30417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FAF5CA-B254-436D-A73B-6A9518F0998A}"/>
              </a:ext>
            </a:extLst>
          </p:cNvPr>
          <p:cNvCxnSpPr>
            <a:cxnSpLocks/>
          </p:cNvCxnSpPr>
          <p:nvPr/>
        </p:nvCxnSpPr>
        <p:spPr>
          <a:xfrm>
            <a:off x="4786077" y="3059970"/>
            <a:ext cx="22859" cy="167065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27E5AE-0519-4EF7-820F-EECC30DB8D50}"/>
              </a:ext>
            </a:extLst>
          </p:cNvPr>
          <p:cNvCxnSpPr>
            <a:cxnSpLocks/>
          </p:cNvCxnSpPr>
          <p:nvPr/>
        </p:nvCxnSpPr>
        <p:spPr>
          <a:xfrm>
            <a:off x="6806098" y="3429000"/>
            <a:ext cx="8572" cy="70625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F300ECB-4FF8-4158-94D6-F67C54702442}"/>
              </a:ext>
            </a:extLst>
          </p:cNvPr>
          <p:cNvSpPr/>
          <p:nvPr/>
        </p:nvSpPr>
        <p:spPr>
          <a:xfrm>
            <a:off x="9172350" y="389599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877F63-1C7B-44B0-B93A-6011A9426A37}"/>
              </a:ext>
            </a:extLst>
          </p:cNvPr>
          <p:cNvCxnSpPr>
            <a:cxnSpLocks/>
          </p:cNvCxnSpPr>
          <p:nvPr/>
        </p:nvCxnSpPr>
        <p:spPr>
          <a:xfrm>
            <a:off x="5823235" y="3694922"/>
            <a:ext cx="988577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A9FD1D-819F-41F7-A7C4-E7B6AA75668C}"/>
              </a:ext>
            </a:extLst>
          </p:cNvPr>
          <p:cNvCxnSpPr>
            <a:cxnSpLocks/>
          </p:cNvCxnSpPr>
          <p:nvPr/>
        </p:nvCxnSpPr>
        <p:spPr>
          <a:xfrm>
            <a:off x="9183779" y="3059970"/>
            <a:ext cx="22859" cy="17634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AD2C06-B88F-4F0C-889E-F913E6CCA93A}"/>
              </a:ext>
            </a:extLst>
          </p:cNvPr>
          <p:cNvCxnSpPr/>
          <p:nvPr/>
        </p:nvCxnSpPr>
        <p:spPr>
          <a:xfrm>
            <a:off x="6806098" y="3694922"/>
            <a:ext cx="2411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00485D0-3BAF-4F33-9349-89716FDF006D}"/>
              </a:ext>
            </a:extLst>
          </p:cNvPr>
          <p:cNvCxnSpPr/>
          <p:nvPr/>
        </p:nvCxnSpPr>
        <p:spPr>
          <a:xfrm>
            <a:off x="5800375" y="4273420"/>
            <a:ext cx="339483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D2AC13-4067-4F31-A2AA-43866E2DAE9E}"/>
              </a:ext>
            </a:extLst>
          </p:cNvPr>
          <p:cNvCxnSpPr/>
          <p:nvPr/>
        </p:nvCxnSpPr>
        <p:spPr>
          <a:xfrm>
            <a:off x="4797506" y="4711958"/>
            <a:ext cx="43977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E447F9D-7232-4E17-9947-0205C48B2FA1}"/>
                  </a:ext>
                </a:extLst>
              </p:cNvPr>
              <p:cNvSpPr txBox="1"/>
              <p:nvPr/>
            </p:nvSpPr>
            <p:spPr>
              <a:xfrm>
                <a:off x="6123432" y="3347974"/>
                <a:ext cx="4354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E447F9D-7232-4E17-9947-0205C48B2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432" y="3347974"/>
                <a:ext cx="43542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1CA73-B1AE-46B1-B1E4-ED6004AF4E67}"/>
                  </a:ext>
                </a:extLst>
              </p:cNvPr>
              <p:cNvSpPr txBox="1"/>
              <p:nvPr/>
            </p:nvSpPr>
            <p:spPr>
              <a:xfrm>
                <a:off x="7474639" y="3364459"/>
                <a:ext cx="1074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𝑆𝑀𝐴</m:t>
                          </m:r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1CA73-B1AE-46B1-B1E4-ED6004AF4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639" y="3364459"/>
                <a:ext cx="107488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6F3383-7C00-4F07-97B6-59C63367F049}"/>
                  </a:ext>
                </a:extLst>
              </p:cNvPr>
              <p:cNvSpPr txBox="1"/>
              <p:nvPr/>
            </p:nvSpPr>
            <p:spPr>
              <a:xfrm>
                <a:off x="6021417" y="4354056"/>
                <a:ext cx="1074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𝑆𝑀𝐴</m:t>
                          </m:r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6F3383-7C00-4F07-97B6-59C63367F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417" y="4354056"/>
                <a:ext cx="107488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C3F625B-295D-497C-B229-1D421CC21390}"/>
                  </a:ext>
                </a:extLst>
              </p:cNvPr>
              <p:cNvSpPr txBox="1"/>
              <p:nvPr/>
            </p:nvSpPr>
            <p:spPr>
              <a:xfrm>
                <a:off x="7101044" y="3904005"/>
                <a:ext cx="1074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𝑁𝐹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C3F625B-295D-497C-B229-1D421CC21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044" y="3904005"/>
                <a:ext cx="107488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8736933-84A6-4339-AE2D-2825D889F42C}"/>
                  </a:ext>
                </a:extLst>
              </p:cNvPr>
              <p:cNvSpPr txBox="1"/>
              <p:nvPr/>
            </p:nvSpPr>
            <p:spPr>
              <a:xfrm>
                <a:off x="6540293" y="3904005"/>
                <a:ext cx="3207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8736933-84A6-4339-AE2D-2825D889F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293" y="3904005"/>
                <a:ext cx="32073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25C0DF0-7714-4940-A271-608B0DC9AAE6}"/>
                  </a:ext>
                </a:extLst>
              </p:cNvPr>
              <p:cNvSpPr txBox="1"/>
              <p:nvPr/>
            </p:nvSpPr>
            <p:spPr>
              <a:xfrm>
                <a:off x="4511058" y="3926820"/>
                <a:ext cx="3207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25C0DF0-7714-4940-A271-608B0DC9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58" y="3926820"/>
                <a:ext cx="32073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ABB7192-A6CF-4511-B619-09F621E4934E}"/>
                  </a:ext>
                </a:extLst>
              </p:cNvPr>
              <p:cNvSpPr txBox="1"/>
              <p:nvPr/>
            </p:nvSpPr>
            <p:spPr>
              <a:xfrm>
                <a:off x="2473268" y="3125757"/>
                <a:ext cx="1524910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𝐵𝑒𝑛𝑑𝑖𝑛𝑔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𝑝𝑙𝑎𝑛𝑒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ABB7192-A6CF-4511-B619-09F621E49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268" y="3125757"/>
                <a:ext cx="1524910" cy="338554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4A7A45B-83C1-46A1-B1E9-7DA5E314EB68}"/>
              </a:ext>
            </a:extLst>
          </p:cNvPr>
          <p:cNvCxnSpPr>
            <a:stCxn id="65" idx="3"/>
          </p:cNvCxnSpPr>
          <p:nvPr/>
        </p:nvCxnSpPr>
        <p:spPr>
          <a:xfrm>
            <a:off x="3998178" y="3295034"/>
            <a:ext cx="508554" cy="615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BD4098A-5B2A-4336-88CC-755D94DE76B9}"/>
                  </a:ext>
                </a:extLst>
              </p:cNvPr>
              <p:cNvSpPr txBox="1"/>
              <p:nvPr/>
            </p:nvSpPr>
            <p:spPr>
              <a:xfrm>
                <a:off x="2864498" y="2286000"/>
                <a:ext cx="1642231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𝑁𝑒𝑢𝑡𝑟𝑎𝑙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𝐹𝑖𝑏𝑟𝑒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BD4098A-5B2A-4336-88CC-755D94DE7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498" y="2286000"/>
                <a:ext cx="164223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BA4AE6D-8F6C-4920-A08C-5F84E5C3DA45}"/>
              </a:ext>
            </a:extLst>
          </p:cNvPr>
          <p:cNvCxnSpPr>
            <a:cxnSpLocks/>
            <a:stCxn id="68" idx="3"/>
            <a:endCxn id="10" idx="1"/>
          </p:cNvCxnSpPr>
          <p:nvPr/>
        </p:nvCxnSpPr>
        <p:spPr>
          <a:xfrm>
            <a:off x="4506729" y="2455277"/>
            <a:ext cx="1277482" cy="14474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223155-41C3-47CB-928E-91EF275114B7}"/>
                  </a:ext>
                </a:extLst>
              </p:cNvPr>
              <p:cNvSpPr txBox="1"/>
              <p:nvPr/>
            </p:nvSpPr>
            <p:spPr>
              <a:xfrm>
                <a:off x="7269479" y="5166505"/>
                <a:ext cx="1498851" cy="3385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𝑆𝑀𝐴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𝑤𝑖𝑟𝑒𝑠</m:t>
                      </m:r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223155-41C3-47CB-928E-91EF27511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479" y="5166505"/>
                <a:ext cx="149885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25E6647-6B2D-47BF-902D-582F3B9BE51D}"/>
              </a:ext>
            </a:extLst>
          </p:cNvPr>
          <p:cNvCxnSpPr>
            <a:stCxn id="72" idx="1"/>
          </p:cNvCxnSpPr>
          <p:nvPr/>
        </p:nvCxnSpPr>
        <p:spPr>
          <a:xfrm flipH="1" flipV="1">
            <a:off x="6834672" y="3918853"/>
            <a:ext cx="434807" cy="14169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23481DD-7024-4519-B334-D2BCD7C34F3E}"/>
              </a:ext>
            </a:extLst>
          </p:cNvPr>
          <p:cNvCxnSpPr>
            <a:stCxn id="72" idx="1"/>
          </p:cNvCxnSpPr>
          <p:nvPr/>
        </p:nvCxnSpPr>
        <p:spPr>
          <a:xfrm flipH="1" flipV="1">
            <a:off x="4808936" y="3926820"/>
            <a:ext cx="2460543" cy="14089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97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1C0D-AC7C-41AF-BAFF-EE29D47A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3347-8C49-4CF9-BB67-B90AAB7FE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5290456" cy="4764800"/>
          </a:xfrm>
        </p:spPr>
        <p:txBody>
          <a:bodyPr/>
          <a:lstStyle/>
          <a:p>
            <a:r>
              <a:rPr lang="en-US" i="1" dirty="0"/>
              <a:t>Research into Smart materials has brought about innovative actuation methods in Soft robotics</a:t>
            </a:r>
          </a:p>
          <a:p>
            <a:r>
              <a:rPr lang="en-US" dirty="0"/>
              <a:t>Pneumatic actuators → relatively large pressure valves</a:t>
            </a:r>
          </a:p>
          <a:p>
            <a:r>
              <a:rPr lang="en-US" dirty="0"/>
              <a:t>Cable-driven actuators → relatively large motors</a:t>
            </a:r>
          </a:p>
          <a:p>
            <a:r>
              <a:rPr lang="en-US" dirty="0"/>
              <a:t>Smart materials like SMAs integrate well into the robot → only electrical circuit to power them</a:t>
            </a:r>
          </a:p>
          <a:p>
            <a:r>
              <a:rPr lang="en-US" dirty="0"/>
              <a:t>Modeling necessary to predict their behavior for future control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FA4AD-658B-498A-9633-E6DB38DB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10847C-E4BA-45F9-9F09-87B6A988C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864" y="814924"/>
            <a:ext cx="2218658" cy="2352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833FF9-4DBE-4857-B95C-A39B34514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905" y="2078709"/>
            <a:ext cx="1912740" cy="2727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A99065-BC15-44D4-A904-A7837972D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864" y="3902407"/>
            <a:ext cx="2564119" cy="21888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B2D5C5-70DF-4A03-93A8-B0333DC8505A}"/>
              </a:ext>
            </a:extLst>
          </p:cNvPr>
          <p:cNvSpPr txBox="1"/>
          <p:nvPr/>
        </p:nvSpPr>
        <p:spPr>
          <a:xfrm>
            <a:off x="6625864" y="3163743"/>
            <a:ext cx="23849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Fig. 1: Pneumatically actuated Gecko-inspired robot </a:t>
            </a: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  <a:hlinkClick r:id="rId6" action="ppaction://hlinksldjump"/>
              </a:rPr>
              <a:t>[1]</a:t>
            </a:r>
            <a:endParaRPr lang="en-US" dirty="0">
              <a:solidFill>
                <a:schemeClr val="dk1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EB3CB3-B6CA-4B40-A53A-D475B813D5DD}"/>
              </a:ext>
            </a:extLst>
          </p:cNvPr>
          <p:cNvSpPr txBox="1"/>
          <p:nvPr/>
        </p:nvSpPr>
        <p:spPr>
          <a:xfrm>
            <a:off x="9658905" y="4935984"/>
            <a:ext cx="191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2: Cable-driven Gecko-inspired robot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8DF91-414F-487C-992E-11A91676051F}"/>
              </a:ext>
            </a:extLst>
          </p:cNvPr>
          <p:cNvSpPr txBox="1"/>
          <p:nvPr/>
        </p:nvSpPr>
        <p:spPr>
          <a:xfrm>
            <a:off x="6625864" y="6185457"/>
            <a:ext cx="256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3: Prototypes of SMA driven continuum robots </a:t>
            </a: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hlinkClick r:id="rId6" action="ppaction://hlinksldjump"/>
              </a:rPr>
              <a:t>[2]</a:t>
            </a:r>
            <a:endParaRPr lang="en-US" dirty="0">
              <a:solidFill>
                <a:schemeClr val="dk1"/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610265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2A91-5E47-4167-9F3C-F5B5ED63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memory alloy 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A772-49F2-490F-AF6D-2FCB1771E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6559963" cy="4764800"/>
          </a:xfrm>
        </p:spPr>
        <p:txBody>
          <a:bodyPr/>
          <a:lstStyle/>
          <a:p>
            <a:r>
              <a:rPr lang="en-US" dirty="0"/>
              <a:t>SMAs → integrated directly into robot</a:t>
            </a:r>
          </a:p>
          <a:p>
            <a:r>
              <a:rPr lang="en-US" dirty="0"/>
              <a:t>Actuated by electric current → Joule heating</a:t>
            </a:r>
          </a:p>
          <a:p>
            <a:r>
              <a:rPr lang="en-US" dirty="0"/>
              <a:t>Heating above austentite transformation temperature leads to a contraction due to phase transformation in lattice crystal material</a:t>
            </a:r>
          </a:p>
          <a:p>
            <a:r>
              <a:rPr lang="en-US" dirty="0"/>
              <a:t>Initial shape → applying external force (e.g., with another SMA wire)</a:t>
            </a:r>
          </a:p>
          <a:p>
            <a:r>
              <a:rPr lang="en-US" dirty="0"/>
              <a:t>Non-linear response of strain to input current, hysteresis characteristic</a:t>
            </a:r>
          </a:p>
          <a:p>
            <a:r>
              <a:rPr lang="en-US" dirty="0"/>
              <a:t>Need accurate mathematical model → more accurate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7DB5F-1C44-4C76-998A-14A9E000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AAB11-64FF-4FA0-AC61-C001150CC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144" y="2278280"/>
            <a:ext cx="4168501" cy="2301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1366D3-7F30-4FC1-9912-BB30CBE2CA9E}"/>
              </a:ext>
            </a:extLst>
          </p:cNvPr>
          <p:cNvSpPr txBox="1"/>
          <p:nvPr/>
        </p:nvSpPr>
        <p:spPr>
          <a:xfrm>
            <a:off x="7929779" y="4771708"/>
            <a:ext cx="33202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3: Schematic diagram of a continuum robot with integrated SMA wire for the theoretical design of the actuators. </a:t>
            </a: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hlinkClick r:id="rId4" action="ppaction://hlinksldjump"/>
              </a:rPr>
              <a:t>[2]</a:t>
            </a:r>
            <a:endParaRPr lang="en-US" dirty="0">
              <a:solidFill>
                <a:schemeClr val="dk1"/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0658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547B-0C67-4D7C-AB52-19E7B345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A8AE1-A80D-49DA-AD60-0D0E1319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Curvature model (Recap)</a:t>
            </a:r>
          </a:p>
          <a:p>
            <a:r>
              <a:rPr lang="en-US" dirty="0"/>
              <a:t>Forward Kinematics (Recap)</a:t>
            </a:r>
          </a:p>
          <a:p>
            <a:r>
              <a:rPr lang="en-US" dirty="0"/>
              <a:t>Workspace of the CC section</a:t>
            </a:r>
          </a:p>
          <a:p>
            <a:r>
              <a:rPr lang="en-US" dirty="0"/>
              <a:t>Relation between linear and circular arc segment</a:t>
            </a:r>
          </a:p>
          <a:p>
            <a:r>
              <a:rPr lang="en-US" dirty="0"/>
              <a:t>Differential Kinematics</a:t>
            </a:r>
          </a:p>
          <a:p>
            <a:r>
              <a:rPr lang="en-US" dirty="0"/>
              <a:t>Next course of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EA2BE-FA30-4CB1-9294-B59D8AE4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1D8C-4089-42AF-82F7-8C309891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</p:spPr>
        <p:txBody>
          <a:bodyPr/>
          <a:lstStyle/>
          <a:p>
            <a:r>
              <a:rPr lang="en-US" dirty="0"/>
              <a:t>Constant Curvature model (Recap)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6938E-A350-497C-A1B1-D0CC6260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9385" y="6333200"/>
            <a:ext cx="731600" cy="524800"/>
          </a:xfrm>
        </p:spPr>
        <p:txBody>
          <a:bodyPr/>
          <a:lstStyle/>
          <a:p>
            <a:fld id="{77CA4D1D-E6E4-4EC4-ABEB-5E9BD905FA32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B340883E-2890-4B76-818D-E2563431D3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8200" y="1682267"/>
                <a:ext cx="5856453" cy="47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19100" algn="l" rtl="0" eaLnBrk="1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3000"/>
                  <a:buFont typeface="Source Sans Pro"/>
                  <a:buChar char="◎"/>
                  <a:defRPr sz="20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1pPr>
                <a:lvl2pPr marL="914400" marR="0" lvl="1" indent="-3810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Source Sans Pro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2pPr>
                <a:lvl3pPr marL="1371600" marR="0" lvl="2" indent="-3810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Source Sans Pro"/>
                  <a:buChar char="◉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3pPr>
                <a:lvl4pPr marL="1828800" marR="0" lvl="3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4pPr>
                <a:lvl5pPr marL="2286000" marR="0" lvl="4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5pPr>
                <a:lvl6pPr marL="2743200" marR="0" lvl="5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6pPr>
                <a:lvl7pPr marL="3200400" marR="0" lvl="6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7pPr>
                <a:lvl8pPr marL="3657600" marR="0" lvl="7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8pPr>
                <a:lvl9pPr marL="4114800" marR="0" lvl="8" indent="-342900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Source Sans Pro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lvl9pPr>
              </a:lstStyle>
              <a:p>
                <a:r>
                  <a:rPr lang="en-US" dirty="0"/>
                  <a:t>Initially considering only the backbone.</a:t>
                </a:r>
              </a:p>
              <a:p>
                <a:endParaRPr lang="en-US" dirty="0"/>
              </a:p>
              <a:p>
                <a:r>
                  <a:rPr lang="en-US" dirty="0"/>
                  <a:t>y-axis out of the frame. Only in-plane bending considered for 2D case (x-z).</a:t>
                </a:r>
              </a:p>
              <a:p>
                <a:endParaRPr lang="en-US" dirty="0"/>
              </a:p>
              <a:p>
                <a:r>
                  <a:rPr lang="en-US" dirty="0"/>
                  <a:t>X and Z coordinates derived through arc geometry.</a:t>
                </a:r>
              </a:p>
              <a:p>
                <a:endParaRPr lang="en-US" dirty="0"/>
              </a:p>
              <a:p>
                <a:r>
                  <a:rPr lang="en-US" dirty="0"/>
                  <a:t>Rotation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for this simple 2D case. –ve sign due to convention.</a:t>
                </a:r>
              </a:p>
              <a:p>
                <a:pPr marL="381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B340883E-2890-4B76-818D-E2563431D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00" y="1682267"/>
                <a:ext cx="5856453" cy="4764800"/>
              </a:xfrm>
              <a:prstGeom prst="rect">
                <a:avLst/>
              </a:prstGeom>
              <a:blipFill>
                <a:blip r:embed="rId3"/>
                <a:stretch>
                  <a:fillRect l="-1769" t="-15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8DB46553-C505-4080-996D-C358F27EA103}"/>
              </a:ext>
            </a:extLst>
          </p:cNvPr>
          <p:cNvSpPr txBox="1"/>
          <p:nvPr/>
        </p:nvSpPr>
        <p:spPr>
          <a:xfrm>
            <a:off x="7488805" y="5412794"/>
            <a:ext cx="311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1: Single Constant Curvature segment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496C77A-AFD6-4F84-BB14-1E2FCCA96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412666"/>
            <a:ext cx="6330090" cy="8954666"/>
          </a:xfrm>
        </p:spPr>
      </p:pic>
    </p:spTree>
    <p:extLst>
      <p:ext uri="{BB962C8B-B14F-4D97-AF65-F5344CB8AC3E}">
        <p14:creationId xmlns:p14="http://schemas.microsoft.com/office/powerpoint/2010/main" val="312582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9618-EF1F-4C49-B5A9-69CFA6C8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Curvature model (Recap)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06223-D00C-4BA3-806F-38A06170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AA45AFE-FBEA-41CE-B2D4-07789CE60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Transform matrix for each point on the continuum backbone</a:t>
                </a:r>
              </a:p>
              <a:p>
                <a:pPr lvl="1"/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𝑛𝑓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(1 −</m:t>
                                  </m:r>
                                  <m:func>
                                    <m:func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𝑛𝑓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,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dirty="0"/>
                  <a:t>     …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Limiting case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𝑠𝐿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AA45AFE-FBEA-41CE-B2D4-07789CE60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7"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59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4BD7-424A-4BA7-8CBC-04A5A6E8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Kinematics (Recap)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4153A-8A89-4499-B67D-536CD97E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D0F9-4244-4893-9C3F-8772D948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5763147" cy="650386"/>
          </a:xfrm>
        </p:spPr>
        <p:txBody>
          <a:bodyPr/>
          <a:lstStyle/>
          <a:p>
            <a:r>
              <a:rPr lang="en-US" dirty="0"/>
              <a:t>Goal: Given SMA lengths, calculate tip position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6BF0DC-54AB-4018-9094-3391C4035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00" y="2413609"/>
            <a:ext cx="6706181" cy="3299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EB1522-50EC-436A-AB92-E5CF459A8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0" y="426942"/>
            <a:ext cx="2988392" cy="6004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C0D11C-74A2-4D12-BD74-8C3F93C385A3}"/>
              </a:ext>
            </a:extLst>
          </p:cNvPr>
          <p:cNvSpPr txBox="1"/>
          <p:nvPr/>
        </p:nvSpPr>
        <p:spPr>
          <a:xfrm>
            <a:off x="2121159" y="5713355"/>
            <a:ext cx="397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4: Top view of spacer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AB476-CB37-4CBB-B950-862913BC71AD}"/>
              </a:ext>
            </a:extLst>
          </p:cNvPr>
          <p:cNvSpPr txBox="1"/>
          <p:nvPr/>
        </p:nvSpPr>
        <p:spPr>
          <a:xfrm>
            <a:off x="7260515" y="6185563"/>
            <a:ext cx="397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5: Constant curvature model with spacers</a:t>
            </a:r>
          </a:p>
        </p:txBody>
      </p:sp>
    </p:spTree>
    <p:extLst>
      <p:ext uri="{BB962C8B-B14F-4D97-AF65-F5344CB8AC3E}">
        <p14:creationId xmlns:p14="http://schemas.microsoft.com/office/powerpoint/2010/main" val="372329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72E5-DECB-40F2-B696-6C834AA5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Kinematics (Recap)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3CA91-5945-48C3-85D0-7EB5C025B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Figure 4, 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𝑁𝐹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𝑆𝑀𝐴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𝑆𝑀𝐴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             </a:t>
                </a:r>
                <a:r>
                  <a:rPr lang="en-US" sz="2000" dirty="0"/>
                  <a:t>…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400" dirty="0"/>
                  <a:t>  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𝑆𝑀𝐴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sz="2400" dirty="0"/>
                  <a:t>                  </a:t>
                </a:r>
                <a:r>
                  <a:rPr lang="en-US" sz="2000" dirty="0"/>
                  <a:t>…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1800" dirty="0"/>
              </a:p>
              <a:p>
                <a:r>
                  <a:rPr lang="en-US" dirty="0"/>
                  <a:t>Given SMA length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SMA1</a:t>
                </a:r>
                <a:r>
                  <a:rPr lang="en-US" dirty="0"/>
                  <a:t>, angle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can be calculated from eqn. 3</a:t>
                </a:r>
              </a:p>
              <a:p>
                <a:endParaRPr lang="en-US" dirty="0"/>
              </a:p>
              <a:p>
                <a:r>
                  <a:rPr lang="en-US" dirty="0"/>
                  <a:t>MATLAB function,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𝐹𝐾𝑖𝑛𝑒𝑆𝑀𝐴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𝑠𝑚𝑎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𝑠𝑒𝑔𝑚𝑒𝑛𝑡𝑠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3CA91-5945-48C3-85D0-7EB5C025B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7"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CCDE7-18BB-4007-A463-6BBC67B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2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583F-5A3B-4533-803B-F01B0033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Workspace of the CC section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F35C1E-09B2-475F-89F1-3CD8C622D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80" y="1347627"/>
            <a:ext cx="7109926" cy="53304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02EE5-00F3-4CDE-B9B9-1113F578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2C815-522E-4B3D-8822-C1485C3EF928}"/>
              </a:ext>
            </a:extLst>
          </p:cNvPr>
          <p:cNvSpPr txBox="1"/>
          <p:nvPr/>
        </p:nvSpPr>
        <p:spPr>
          <a:xfrm>
            <a:off x="8912259" y="3676260"/>
            <a:ext cx="255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6: Workspace of the constant curvature section</a:t>
            </a:r>
          </a:p>
        </p:txBody>
      </p:sp>
    </p:spTree>
    <p:extLst>
      <p:ext uri="{BB962C8B-B14F-4D97-AF65-F5344CB8AC3E}">
        <p14:creationId xmlns:p14="http://schemas.microsoft.com/office/powerpoint/2010/main" val="164573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2776-A41D-43BF-87D6-30CFC2B7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linear and circular arc 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4ACF2A-1403-48FA-B552-0E2E6216C7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8200" y="1682267"/>
                <a:ext cx="7154565" cy="4764800"/>
              </a:xfrm>
            </p:spPr>
            <p:txBody>
              <a:bodyPr/>
              <a:lstStyle/>
              <a:p>
                <a:r>
                  <a:rPr lang="en-US" dirty="0"/>
                  <a:t>Using sine rule, we get the relationship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dirty="0"/>
                  <a:t>as,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…(4)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denotes the number of equidistant spacers guiding the SMA wire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From Fig. 4, we can write 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…(5)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…(6)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4ACF2A-1403-48FA-B552-0E2E6216C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8200" y="1682267"/>
                <a:ext cx="7154565" cy="4764800"/>
              </a:xfrm>
              <a:blipFill>
                <a:blip r:embed="rId2"/>
                <a:stretch>
                  <a:fillRect l="-1448" t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22F94-3B13-4360-A6B9-A6FEAD76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43143A-6AD9-4E62-BBE6-5325F29D1804}"/>
              </a:ext>
            </a:extLst>
          </p:cNvPr>
          <p:cNvSpPr txBox="1"/>
          <p:nvPr/>
        </p:nvSpPr>
        <p:spPr>
          <a:xfrm>
            <a:off x="8146203" y="5752949"/>
            <a:ext cx="3482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7: Relation between linear section and circular SMA arc (n = 3 in figure)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FBA6C-1F36-400F-AD1C-80EAF124E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889" y="581831"/>
            <a:ext cx="3080632" cy="43571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49CB80-0050-49CE-A031-DDAC556D4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56" y="3190439"/>
            <a:ext cx="2553065" cy="361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8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9691-8F30-49EC-B018-BA788DDD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linear and circular arc 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B04052-9C61-4712-A141-82993A6957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written as,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…(7)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Eqn. 6 can be used for the inverse kinematics of one Constant curvature section</a:t>
                </a:r>
              </a:p>
              <a:p>
                <a:endParaRPr lang="en-US" dirty="0"/>
              </a:p>
              <a:p>
                <a:r>
                  <a:rPr lang="en-US" dirty="0"/>
                  <a:t>It is not possible to explicitly solve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using eqn. 6</a:t>
                </a:r>
              </a:p>
              <a:p>
                <a:endParaRPr lang="en-US" dirty="0"/>
              </a:p>
              <a:p>
                <a:r>
                  <a:rPr lang="en-US" dirty="0"/>
                  <a:t>Using Eqn. 6, we can determine how the number of spacers affect the bending as compared to the circular SMA arc.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B04052-9C61-4712-A141-82993A695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7" t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138B7-C3CD-4FBF-B6BF-16F97BA9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96729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991</Words>
  <Application>Microsoft Office PowerPoint</Application>
  <PresentationFormat>Widescreen</PresentationFormat>
  <Paragraphs>165</Paragraphs>
  <Slides>18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Calibri Light (Headings)</vt:lpstr>
      <vt:lpstr>Cambria Math</vt:lpstr>
      <vt:lpstr>Roboto Slab</vt:lpstr>
      <vt:lpstr>Source Sans Pro</vt:lpstr>
      <vt:lpstr>Times New Roman</vt:lpstr>
      <vt:lpstr>Cordelia template</vt:lpstr>
      <vt:lpstr>Modeling and Validating the kinematic and dynamic properties of Shape memory alloy based Continuum robots</vt:lpstr>
      <vt:lpstr>Topics Covered</vt:lpstr>
      <vt:lpstr>Constant Curvature model (Recap)</vt:lpstr>
      <vt:lpstr>Constant Curvature model (Recap)</vt:lpstr>
      <vt:lpstr>Forward Kinematics (Recap)</vt:lpstr>
      <vt:lpstr>Forward Kinematics (Recap)</vt:lpstr>
      <vt:lpstr>Workspace of the CC section</vt:lpstr>
      <vt:lpstr>Relation between linear and circular arc segment</vt:lpstr>
      <vt:lpstr>Relation between linear and circular arc segment</vt:lpstr>
      <vt:lpstr>Relation between linear and circular arc segment</vt:lpstr>
      <vt:lpstr>Relation between linear and circular arc segment</vt:lpstr>
      <vt:lpstr>Relation between linear and circular arc segment</vt:lpstr>
      <vt:lpstr>Differential Kinematics</vt:lpstr>
      <vt:lpstr>Next course of action</vt:lpstr>
      <vt:lpstr>Thank you for your attention! Any questions?</vt:lpstr>
      <vt:lpstr>PowerPoint Presentation</vt:lpstr>
      <vt:lpstr>Motivation</vt:lpstr>
      <vt:lpstr>Shape memory alloy actuators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Prototyping of cable-driven gecko-inspired robot for performing straight gait motion</dc:title>
  <dc:creator>Vignesh</dc:creator>
  <cp:lastModifiedBy>Vignesh</cp:lastModifiedBy>
  <cp:revision>91</cp:revision>
  <dcterms:created xsi:type="dcterms:W3CDTF">2021-04-21T06:15:58Z</dcterms:created>
  <dcterms:modified xsi:type="dcterms:W3CDTF">2021-10-31T22:48:27Z</dcterms:modified>
</cp:coreProperties>
</file>