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9"/>
  </p:notesMasterIdLst>
  <p:sldIdLst>
    <p:sldId id="483" r:id="rId2"/>
    <p:sldId id="484" r:id="rId3"/>
    <p:sldId id="470" r:id="rId4"/>
    <p:sldId id="487" r:id="rId5"/>
    <p:sldId id="488" r:id="rId6"/>
    <p:sldId id="478" r:id="rId7"/>
    <p:sldId id="490" r:id="rId8"/>
    <p:sldId id="489" r:id="rId9"/>
    <p:sldId id="481" r:id="rId10"/>
    <p:sldId id="491" r:id="rId11"/>
    <p:sldId id="480" r:id="rId12"/>
    <p:sldId id="506" r:id="rId13"/>
    <p:sldId id="482" r:id="rId14"/>
    <p:sldId id="507" r:id="rId15"/>
    <p:sldId id="508" r:id="rId16"/>
    <p:sldId id="509" r:id="rId17"/>
    <p:sldId id="510" r:id="rId18"/>
    <p:sldId id="511" r:id="rId19"/>
    <p:sldId id="512" r:id="rId20"/>
    <p:sldId id="513" r:id="rId21"/>
    <p:sldId id="514" r:id="rId22"/>
    <p:sldId id="515" r:id="rId23"/>
    <p:sldId id="516" r:id="rId24"/>
    <p:sldId id="517" r:id="rId25"/>
    <p:sldId id="518" r:id="rId26"/>
    <p:sldId id="519" r:id="rId27"/>
    <p:sldId id="520" r:id="rId28"/>
    <p:sldId id="476" r:id="rId29"/>
    <p:sldId id="500" r:id="rId30"/>
    <p:sldId id="501" r:id="rId31"/>
    <p:sldId id="502" r:id="rId32"/>
    <p:sldId id="503" r:id="rId33"/>
    <p:sldId id="504" r:id="rId34"/>
    <p:sldId id="505" r:id="rId35"/>
    <p:sldId id="485" r:id="rId36"/>
    <p:sldId id="473" r:id="rId37"/>
    <p:sldId id="468" r:id="rId38"/>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showGuides="1">
      <p:cViewPr varScale="1">
        <p:scale>
          <a:sx n="95" d="100"/>
          <a:sy n="95" d="100"/>
        </p:scale>
        <p:origin x="365" y="72"/>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1" loCatId="process" qsTypeId="urn:microsoft.com/office/officeart/2005/8/quickstyle/simple1#1" qsCatId="simple" csTypeId="urn:microsoft.com/office/officeart/2005/8/colors/colorful1#1" csCatId="colorful"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Review 0</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D471E45F-B026-44AA-9616-57E786AE80AF}">
      <dgm:prSet phldrT="[Text]"/>
      <dgm:spPr/>
      <dgm:t>
        <a:bodyPr/>
        <a:lstStyle/>
        <a:p>
          <a:r>
            <a:rPr lang="en-US" dirty="0">
              <a:latin typeface="Times New Roman" panose="02020603050405020304" pitchFamily="18" charset="0"/>
              <a:cs typeface="Times New Roman" panose="02020603050405020304" pitchFamily="18" charset="0"/>
            </a:rPr>
            <a:t>Understand the company processes and project scope.</a:t>
          </a:r>
        </a:p>
      </dgm:t>
    </dgm:pt>
    <dgm:pt modelId="{326A986D-69A4-4AC0-AD9B-462FFC9C3F18}" type="parTrans" cxnId="{AEE28BEF-3F73-41A5-9307-D42A450FCA17}">
      <dgm:prSet/>
      <dgm:spPr/>
      <dgm:t>
        <a:bodyPr/>
        <a:lstStyle/>
        <a:p>
          <a:endParaRPr lang="en-US"/>
        </a:p>
      </dgm:t>
    </dgm:pt>
    <dgm:pt modelId="{304E70AD-39C7-4C28-BF7B-6EE91BAE97B7}" type="sibTrans" cxnId="{AEE28BEF-3F73-41A5-9307-D42A450FCA17}">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Review 1</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9FED87C4-3F3B-4A18-9185-9F80CFEDEA2E}">
      <dgm:prSet phldrT="[Text]"/>
      <dgm:spPr/>
      <dgm:t>
        <a:bodyPr/>
        <a:lstStyle/>
        <a:p>
          <a:r>
            <a:rPr lang="en-US" dirty="0"/>
            <a:t>Complete basic coding tasks or documentation to familiarize with codebase.</a:t>
          </a:r>
          <a:endParaRPr lang="en-US" dirty="0">
            <a:latin typeface="Times New Roman" panose="02020603050405020304" pitchFamily="18" charset="0"/>
            <a:cs typeface="Times New Roman" panose="02020603050405020304" pitchFamily="18" charset="0"/>
          </a:endParaRP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Review 2</a:t>
          </a: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dgm:spPr/>
      <dgm:t>
        <a:bodyPr/>
        <a:lstStyle/>
        <a:p>
          <a:r>
            <a:rPr lang="en-US" dirty="0"/>
            <a:t>Demonstrate improved coding standards, problem-solving, and understanding of project requirements.</a:t>
          </a:r>
          <a:endParaRPr lang="en-US" dirty="0">
            <a:latin typeface="Times New Roman" panose="02020603050405020304" pitchFamily="18" charset="0"/>
            <a:cs typeface="Times New Roman" panose="02020603050405020304" pitchFamily="18" charset="0"/>
          </a:endParaRP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5E92505A-51E0-4F78-B3C5-704ACF8710DE}">
      <dgm:prSet phldrT="[Text]"/>
      <dgm:spPr/>
      <dgm:t>
        <a:bodyPr/>
        <a:lstStyle/>
        <a:p>
          <a:r>
            <a:rPr lang="en-US" dirty="0">
              <a:latin typeface="Times New Roman" panose="02020603050405020304" pitchFamily="18" charset="0"/>
              <a:cs typeface="Times New Roman" panose="02020603050405020304" pitchFamily="18" charset="0"/>
            </a:rPr>
            <a:t>Review 3</a:t>
          </a:r>
        </a:p>
      </dgm:t>
    </dgm:pt>
    <dgm:pt modelId="{765B1266-7CE2-4F9C-AE38-D97DFBC1B151}" type="parTrans" cxnId="{DA8CD5E8-B2EE-41E4-8EC6-CFB41D688F68}">
      <dgm:prSet/>
      <dgm:spPr/>
      <dgm:t>
        <a:bodyPr/>
        <a:lstStyle/>
        <a:p>
          <a:endParaRPr lang="en-US"/>
        </a:p>
      </dgm:t>
    </dgm:pt>
    <dgm:pt modelId="{5E9E6A6F-635A-4791-A107-01E95B62EA08}" type="sibTrans" cxnId="{DA8CD5E8-B2EE-41E4-8EC6-CFB41D688F68}">
      <dgm:prSet/>
      <dgm:spPr/>
      <dgm:t>
        <a:bodyPr/>
        <a:lstStyle/>
        <a:p>
          <a:endParaRPr lang="en-US"/>
        </a:p>
      </dgm:t>
    </dgm:pt>
    <dgm:pt modelId="{126A464E-F8AF-4E81-8D47-2A3EF23849CB}">
      <dgm:prSet/>
      <dgm:spPr/>
      <dgm:t>
        <a:bodyPr/>
        <a:lstStyle/>
        <a:p>
          <a:r>
            <a:rPr lang="en-US" dirty="0"/>
            <a:t>Showcase completed work, lessons learned, and plan for next steps or handover.</a:t>
          </a:r>
          <a:endParaRPr lang="en-GB" dirty="0"/>
        </a:p>
      </dgm:t>
    </dgm:pt>
    <dgm:pt modelId="{EC132CE0-420F-40FF-97E5-B54F2D3A707E}" type="parTrans" cxnId="{34E2CA94-EE38-43F1-8244-8F3DBE74C47B}">
      <dgm:prSet/>
      <dgm:spPr/>
      <dgm:t>
        <a:bodyPr/>
        <a:lstStyle/>
        <a:p>
          <a:endParaRPr lang="en-GB"/>
        </a:p>
      </dgm:t>
    </dgm:pt>
    <dgm:pt modelId="{54C172BC-D35C-4287-A012-F90028269BBF}" type="sibTrans" cxnId="{34E2CA94-EE38-43F1-8244-8F3DBE74C47B}">
      <dgm:prSet/>
      <dgm:spPr/>
      <dgm:t>
        <a:bodyPr/>
        <a:lstStyle/>
        <a:p>
          <a:endParaRPr lang="en-GB"/>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 modelId="{DA8872B7-3CAE-40FA-9263-ED782D329981}"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dgm:spPr/>
    </dgm:pt>
    <dgm:pt modelId="{D0346696-18E0-4E5A-B733-EB6D69E64FA6}" type="pres">
      <dgm:prSet presAssocID="{5E92505A-51E0-4F78-B3C5-704ACF8710DE}" presName="Child4" presStyleLbl="revTx" presStyleIdx="0" presStyleCnt="0">
        <dgm:presLayoutVars>
          <dgm:chMax val="0"/>
          <dgm:chPref val="0"/>
          <dgm:bulletEnabled val="1"/>
        </dgm:presLayoutVars>
      </dgm:prSet>
      <dgm:spPr/>
    </dgm:pt>
    <dgm:pt modelId="{927E1EB8-30AC-4957-8B5E-800527A91E48}" type="pres">
      <dgm:prSet presAssocID="{5E92505A-51E0-4F78-B3C5-704ACF8710DE}" presName="Parent4" presStyleLbl="node1" presStyleIdx="0" presStyleCnt="4">
        <dgm:presLayoutVars>
          <dgm:chMax val="2"/>
          <dgm:chPref val="1"/>
          <dgm:bulletEnabled val="1"/>
        </dgm:presLayoutVars>
      </dgm:prSet>
      <dgm:spPr/>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1" presStyleCnt="4"/>
      <dgm:spPr/>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pt>
    <dgm:pt modelId="{4C66D42D-7E6D-4563-AFDC-369C30B73F70}" type="pres">
      <dgm:prSet presAssocID="{A59EC69B-8F3F-425B-819F-E8C557946AEE}" presName="Parent3" presStyleLbl="node1" presStyleIdx="1" presStyleCnt="4">
        <dgm:presLayoutVars>
          <dgm:chMax val="2"/>
          <dgm:chPref val="1"/>
          <dgm:bulletEnabled val="1"/>
        </dgm:presLayoutVars>
      </dgm:prSet>
      <dgm:spPr/>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2" presStyleCnt="4"/>
      <dgm:spPr/>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pt>
    <dgm:pt modelId="{00BB3360-A9BB-4051-A4B1-1216F82F642C}" type="pres">
      <dgm:prSet presAssocID="{7B3055AA-BF7C-46D0-9A9E-60087B9F57B4}" presName="Parent2" presStyleLbl="node1" presStyleIdx="2" presStyleCnt="4">
        <dgm:presLayoutVars>
          <dgm:chMax val="2"/>
          <dgm:chPref val="1"/>
          <dgm:bulletEnabled val="1"/>
        </dgm:presLayoutVars>
      </dgm:prSet>
      <dgm:spPr/>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3" presStyleCnt="4"/>
      <dgm:spPr/>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pt>
  </dgm:ptLst>
  <dgm:cxnLst>
    <dgm:cxn modelId="{45270D25-428B-4D13-96B6-70A52338AE53}" type="presOf" srcId="{988D96B0-D16E-4763-B393-84178CF4FF50}" destId="{65257024-FAC0-4522-B139-1CC85B547BE8}" srcOrd="0" destOrd="0" presId="urn:microsoft.com/office/officeart/2011/layout/InterconnectedBlockProcess#1"/>
    <dgm:cxn modelId="{EE32DD29-1088-4A6B-ABC7-885A718C60CA}" type="presOf" srcId="{D471E45F-B026-44AA-9616-57E786AE80AF}" destId="{A134CDD1-D85F-44EF-8BEE-9F99A855C1E6}" srcOrd="0" destOrd="0" presId="urn:microsoft.com/office/officeart/2011/layout/InterconnectedBlockProcess#1"/>
    <dgm:cxn modelId="{5088B72B-A58C-4D5F-B56F-2A1C0C405D92}" type="presOf" srcId="{7B3055AA-BF7C-46D0-9A9E-60087B9F57B4}" destId="{00BB3360-A9BB-4051-A4B1-1216F82F642C}" srcOrd="0" destOrd="0" presId="urn:microsoft.com/office/officeart/2011/layout/InterconnectedBlockProcess#1"/>
    <dgm:cxn modelId="{E3292D60-84FF-4CC1-B475-12D7D4F90772}" type="presOf" srcId="{D471E45F-B026-44AA-9616-57E786AE80AF}" destId="{1C91D7E3-8940-4A33-9182-677DD5415901}" srcOrd="1" destOrd="0" presId="urn:microsoft.com/office/officeart/2011/layout/InterconnectedBlockProcess#1"/>
    <dgm:cxn modelId="{AA17007A-110D-43AE-B6F2-DF2DF885F2E2}" srcId="{A59EC69B-8F3F-425B-819F-E8C557946AEE}" destId="{73DB572E-062D-41AD-8033-D361B8E583DB}" srcOrd="0" destOrd="0" parTransId="{75D01B62-D132-48B8-9D06-D0A551A21107}" sibTransId="{98BDB650-3386-4D3D-8E80-609010499291}"/>
    <dgm:cxn modelId="{02D0CD8C-C59F-405A-AAC8-89AA97D36D41}" type="presOf" srcId="{9FED87C4-3F3B-4A18-9185-9F80CFEDEA2E}" destId="{6BCCFBA6-7A43-4631-AD7F-AFB10E1E6CD7}" srcOrd="1" destOrd="0" presId="urn:microsoft.com/office/officeart/2011/layout/InterconnectedBlockProcess#1"/>
    <dgm:cxn modelId="{57216790-40CA-4FC1-A22B-BD2D92DD5537}" type="presOf" srcId="{73DB572E-062D-41AD-8033-D361B8E583DB}" destId="{2532504F-5FE1-4C97-B485-F05E8885EACC}" srcOrd="0" destOrd="0" presId="urn:microsoft.com/office/officeart/2011/layout/InterconnectedBlockProcess#1"/>
    <dgm:cxn modelId="{27611794-B6EF-4593-A560-02BF7692DC5A}" srcId="{7B3055AA-BF7C-46D0-9A9E-60087B9F57B4}" destId="{9FED87C4-3F3B-4A18-9185-9F80CFEDEA2E}" srcOrd="0" destOrd="0" parTransId="{669F5586-1E47-4A85-AA72-0E435BABD665}" sibTransId="{AD0D1882-5210-4A49-9875-4AAC43595580}"/>
    <dgm:cxn modelId="{34E2CA94-EE38-43F1-8244-8F3DBE74C47B}" srcId="{5E92505A-51E0-4F78-B3C5-704ACF8710DE}" destId="{126A464E-F8AF-4E81-8D47-2A3EF23849CB}" srcOrd="0" destOrd="0" parTransId="{EC132CE0-420F-40FF-97E5-B54F2D3A707E}" sibTransId="{54C172BC-D35C-4287-A012-F90028269BBF}"/>
    <dgm:cxn modelId="{F68F949A-245C-4136-B9D7-9229F30FDEC9}" type="presOf" srcId="{A59EC69B-8F3F-425B-819F-E8C557946AEE}" destId="{4C66D42D-7E6D-4563-AFDC-369C30B73F70}" srcOrd="0" destOrd="0" presId="urn:microsoft.com/office/officeart/2011/layout/InterconnectedBlockProcess#1"/>
    <dgm:cxn modelId="{B82646A0-1787-41B7-94F3-BEBCB992D50B}" type="presOf" srcId="{5E92505A-51E0-4F78-B3C5-704ACF8710DE}" destId="{927E1EB8-30AC-4957-8B5E-800527A91E48}" srcOrd="0" destOrd="0" presId="urn:microsoft.com/office/officeart/2011/layout/InterconnectedBlockProcess#1"/>
    <dgm:cxn modelId="{96C779B5-19C2-41DC-BB68-C8C4EDBCA390}" type="presOf" srcId="{73DB572E-062D-41AD-8033-D361B8E583DB}" destId="{0D08ED52-6744-4369-B780-916B09984775}" srcOrd="1" destOrd="0" presId="urn:microsoft.com/office/officeart/2011/layout/InterconnectedBlockProcess#1"/>
    <dgm:cxn modelId="{6C7D4BBB-EED6-4011-9FBC-87F683D5B245}" srcId="{5751524B-FB67-4894-A0C5-35151E149D68}" destId="{7B3055AA-BF7C-46D0-9A9E-60087B9F57B4}" srcOrd="1" destOrd="0" parTransId="{F772EF41-D2BB-4368-8327-B4E332165F48}" sibTransId="{B81593E2-4CAC-4783-8D2D-E9DDD236A942}"/>
    <dgm:cxn modelId="{A89E8CCE-DC9D-4BC1-984D-FEF289B82C65}" type="presOf" srcId="{5751524B-FB67-4894-A0C5-35151E149D68}" destId="{A6BCDA7B-D633-438F-B44D-CB4D60E5C492}" srcOrd="0" destOrd="0" presId="urn:microsoft.com/office/officeart/2011/layout/InterconnectedBlockProcess#1"/>
    <dgm:cxn modelId="{D1BA1DD0-A52A-47BF-962D-9810C87E1576}" srcId="{5751524B-FB67-4894-A0C5-35151E149D68}" destId="{A59EC69B-8F3F-425B-819F-E8C557946AEE}" srcOrd="2" destOrd="0" parTransId="{0095C3CB-916F-4060-A8DA-DD282FB51587}" sibTransId="{2868AD8D-4E38-46CE-A972-709857BF40AC}"/>
    <dgm:cxn modelId="{EAE635E0-336E-425A-8F72-F80B5589FD35}" type="presOf" srcId="{126A464E-F8AF-4E81-8D47-2A3EF23849CB}" destId="{D0346696-18E0-4E5A-B733-EB6D69E64FA6}" srcOrd="1" destOrd="0" presId="urn:microsoft.com/office/officeart/2011/layout/InterconnectedBlockProcess#1"/>
    <dgm:cxn modelId="{FA2557E8-C96E-4302-BB90-4BDE8A80E2D1}" type="presOf" srcId="{126A464E-F8AF-4E81-8D47-2A3EF23849CB}" destId="{FC0F1314-3294-4A8C-8DCE-EB53E236164C}" srcOrd="0" destOrd="0" presId="urn:microsoft.com/office/officeart/2011/layout/InterconnectedBlockProcess#1"/>
    <dgm:cxn modelId="{DA8CD5E8-B2EE-41E4-8EC6-CFB41D688F68}" srcId="{5751524B-FB67-4894-A0C5-35151E149D68}" destId="{5E92505A-51E0-4F78-B3C5-704ACF8710DE}" srcOrd="3" destOrd="0" parTransId="{765B1266-7CE2-4F9C-AE38-D97DFBC1B151}" sibTransId="{5E9E6A6F-635A-4791-A107-01E95B62EA08}"/>
    <dgm:cxn modelId="{1CF0C9EC-03B3-43C7-AC62-87DAFD9D1635}" type="presOf" srcId="{9FED87C4-3F3B-4A18-9185-9F80CFEDEA2E}" destId="{06F8D57B-EDF4-4CF4-8700-DC2CA3E3028E}" srcOrd="0" destOrd="0" presId="urn:microsoft.com/office/officeart/2011/layout/InterconnectedBlockProcess#1"/>
    <dgm:cxn modelId="{AEE28BEF-3F73-41A5-9307-D42A450FCA17}" srcId="{988D96B0-D16E-4763-B393-84178CF4FF50}" destId="{D471E45F-B026-44AA-9616-57E786AE80AF}" srcOrd="0" destOrd="0" parTransId="{326A986D-69A4-4AC0-AD9B-462FFC9C3F18}" sibTransId="{304E70AD-39C7-4C28-BF7B-6EE91BAE97B7}"/>
    <dgm:cxn modelId="{8CB593F6-6C5D-4606-B959-3E27F9872EC1}" srcId="{5751524B-FB67-4894-A0C5-35151E149D68}" destId="{988D96B0-D16E-4763-B393-84178CF4FF50}" srcOrd="0" destOrd="0" parTransId="{080A6B9D-C27D-4227-AC65-3C97878D78C4}" sibTransId="{19B27CEC-4BAD-44A7-A9A7-B7A8B23ADCFD}"/>
    <dgm:cxn modelId="{CE4C8727-E89C-427A-B0C1-28BCF37DB03B}" type="presParOf" srcId="{A6BCDA7B-D633-438F-B44D-CB4D60E5C492}" destId="{DA8872B7-3CAE-40FA-9263-ED782D329981}" srcOrd="0" destOrd="0" presId="urn:microsoft.com/office/officeart/2011/layout/InterconnectedBlockProcess#1"/>
    <dgm:cxn modelId="{3F2F73F3-1ED8-41D3-BF39-1F98E5C69511}" type="presParOf" srcId="{DA8872B7-3CAE-40FA-9263-ED782D329981}" destId="{FC0F1314-3294-4A8C-8DCE-EB53E236164C}" srcOrd="0" destOrd="0" presId="urn:microsoft.com/office/officeart/2011/layout/InterconnectedBlockProcess#1"/>
    <dgm:cxn modelId="{1AE4D08B-FA0D-4A77-8253-0387587B4228}" type="presParOf" srcId="{A6BCDA7B-D633-438F-B44D-CB4D60E5C492}" destId="{D0346696-18E0-4E5A-B733-EB6D69E64FA6}" srcOrd="1" destOrd="0" presId="urn:microsoft.com/office/officeart/2011/layout/InterconnectedBlockProcess#1"/>
    <dgm:cxn modelId="{3F0CC095-85FB-44DB-B469-6FFE580CB563}" type="presParOf" srcId="{A6BCDA7B-D633-438F-B44D-CB4D60E5C492}" destId="{927E1EB8-30AC-4957-8B5E-800527A91E48}" srcOrd="2" destOrd="0" presId="urn:microsoft.com/office/officeart/2011/layout/InterconnectedBlockProcess#1"/>
    <dgm:cxn modelId="{8763BB5B-6F4C-4D47-85B1-62610FE5B298}" type="presParOf" srcId="{A6BCDA7B-D633-438F-B44D-CB4D60E5C492}" destId="{96AFCF47-32CA-4C44-9E3C-782007B7112E}" srcOrd="3" destOrd="0" presId="urn:microsoft.com/office/officeart/2011/layout/InterconnectedBlockProcess#1"/>
    <dgm:cxn modelId="{DEC84310-B2F7-4E69-8F89-299DFF887707}" type="presParOf" srcId="{96AFCF47-32CA-4C44-9E3C-782007B7112E}" destId="{2532504F-5FE1-4C97-B485-F05E8885EACC}" srcOrd="0" destOrd="0" presId="urn:microsoft.com/office/officeart/2011/layout/InterconnectedBlockProcess#1"/>
    <dgm:cxn modelId="{411A5A8E-BF9A-4918-B1BF-97B5D2E1CE75}" type="presParOf" srcId="{A6BCDA7B-D633-438F-B44D-CB4D60E5C492}" destId="{0D08ED52-6744-4369-B780-916B09984775}" srcOrd="4" destOrd="0" presId="urn:microsoft.com/office/officeart/2011/layout/InterconnectedBlockProcess#1"/>
    <dgm:cxn modelId="{F96AEFC3-668C-485E-AC28-DE7FA02228A9}" type="presParOf" srcId="{A6BCDA7B-D633-438F-B44D-CB4D60E5C492}" destId="{4C66D42D-7E6D-4563-AFDC-369C30B73F70}" srcOrd="5" destOrd="0" presId="urn:microsoft.com/office/officeart/2011/layout/InterconnectedBlockProcess#1"/>
    <dgm:cxn modelId="{7911F644-0138-4A4E-B810-F025BD63CD8F}" type="presParOf" srcId="{A6BCDA7B-D633-438F-B44D-CB4D60E5C492}" destId="{C1269CE6-C767-48CC-AAFD-A238D1FFDABA}" srcOrd="6" destOrd="0" presId="urn:microsoft.com/office/officeart/2011/layout/InterconnectedBlockProcess#1"/>
    <dgm:cxn modelId="{5AA2FD48-021E-4A53-964C-DD52EA8D7653}" type="presParOf" srcId="{C1269CE6-C767-48CC-AAFD-A238D1FFDABA}" destId="{06F8D57B-EDF4-4CF4-8700-DC2CA3E3028E}" srcOrd="0" destOrd="0" presId="urn:microsoft.com/office/officeart/2011/layout/InterconnectedBlockProcess#1"/>
    <dgm:cxn modelId="{ABEDFE72-13B5-44DF-B596-B4EEFE4E8FE3}" type="presParOf" srcId="{A6BCDA7B-D633-438F-B44D-CB4D60E5C492}" destId="{6BCCFBA6-7A43-4631-AD7F-AFB10E1E6CD7}" srcOrd="7" destOrd="0" presId="urn:microsoft.com/office/officeart/2011/layout/InterconnectedBlockProcess#1"/>
    <dgm:cxn modelId="{214D504B-4CBF-4B7C-A0E7-B63D10D9DDB1}" type="presParOf" srcId="{A6BCDA7B-D633-438F-B44D-CB4D60E5C492}" destId="{00BB3360-A9BB-4051-A4B1-1216F82F642C}" srcOrd="8" destOrd="0" presId="urn:microsoft.com/office/officeart/2011/layout/InterconnectedBlockProcess#1"/>
    <dgm:cxn modelId="{07B34F88-773E-4FE4-8638-A7CCDA760808}" type="presParOf" srcId="{A6BCDA7B-D633-438F-B44D-CB4D60E5C492}" destId="{7305DF14-0FF5-45E4-8B19-015814092DBD}" srcOrd="9" destOrd="0" presId="urn:microsoft.com/office/officeart/2011/layout/InterconnectedBlockProcess#1"/>
    <dgm:cxn modelId="{362691DD-4B1E-4FC2-8550-02C45B3B7FBC}" type="presParOf" srcId="{7305DF14-0FF5-45E4-8B19-015814092DBD}" destId="{A134CDD1-D85F-44EF-8BEE-9F99A855C1E6}" srcOrd="0" destOrd="0" presId="urn:microsoft.com/office/officeart/2011/layout/InterconnectedBlockProcess#1"/>
    <dgm:cxn modelId="{63B69D61-D405-4261-BFDE-C503872760F8}" type="presParOf" srcId="{A6BCDA7B-D633-438F-B44D-CB4D60E5C492}" destId="{1C91D7E3-8940-4A33-9182-677DD5415901}" srcOrd="10" destOrd="0" presId="urn:microsoft.com/office/officeart/2011/layout/InterconnectedBlockProcess#1"/>
    <dgm:cxn modelId="{C9F769F8-3C09-4DEC-B20E-9972D58EEAFC}" type="presParOf" srcId="{A6BCDA7B-D633-438F-B44D-CB4D60E5C492}" destId="{65257024-FAC0-4522-B139-1CC85B547BE8}" srcOrd="11" destOrd="0" presId="urn:microsoft.com/office/officeart/2011/layout/InterconnectedBlock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F1314-3294-4A8C-8DCE-EB53E236164C}">
      <dsp:nvSpPr>
        <dsp:cNvPr id="0" name=""/>
        <dsp:cNvSpPr/>
      </dsp:nvSpPr>
      <dsp:spPr>
        <a:xfrm>
          <a:off x="6639818" y="767810"/>
          <a:ext cx="1382018" cy="3290384"/>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marL="0" lvl="0" indent="0" algn="r" defTabSz="622300">
            <a:lnSpc>
              <a:spcPct val="90000"/>
            </a:lnSpc>
            <a:spcBef>
              <a:spcPct val="0"/>
            </a:spcBef>
            <a:spcAft>
              <a:spcPct val="35000"/>
            </a:spcAft>
            <a:buNone/>
          </a:pPr>
          <a:r>
            <a:rPr lang="en-US" sz="1400" kern="1200" dirty="0"/>
            <a:t>Showcase completed work, lessons learned, and plan for next steps or handover.</a:t>
          </a:r>
          <a:endParaRPr lang="en-GB" sz="1400" kern="1200" dirty="0"/>
        </a:p>
      </dsp:txBody>
      <dsp:txXfrm>
        <a:off x="6815058" y="767810"/>
        <a:ext cx="1206778" cy="3290384"/>
      </dsp:txXfrm>
    </dsp:sp>
    <dsp:sp modelId="{927E1EB8-30AC-4957-8B5E-800527A91E48}">
      <dsp:nvSpPr>
        <dsp:cNvPr id="0" name=""/>
        <dsp:cNvSpPr/>
      </dsp:nvSpPr>
      <dsp:spPr>
        <a:xfrm>
          <a:off x="6639818" y="0"/>
          <a:ext cx="1382018" cy="7678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3</a:t>
          </a:r>
        </a:p>
      </dsp:txBody>
      <dsp:txXfrm>
        <a:off x="6639818" y="0"/>
        <a:ext cx="1382018" cy="767810"/>
      </dsp:txXfrm>
    </dsp:sp>
    <dsp:sp modelId="{2532504F-5FE1-4C97-B485-F05E8885EACC}">
      <dsp:nvSpPr>
        <dsp:cNvPr id="0" name=""/>
        <dsp:cNvSpPr/>
      </dsp:nvSpPr>
      <dsp:spPr>
        <a:xfrm>
          <a:off x="5257800" y="767810"/>
          <a:ext cx="1382018" cy="3071241"/>
        </a:xfrm>
        <a:prstGeom prst="wedgeRectCallout">
          <a:avLst>
            <a:gd name="adj1" fmla="val 62500"/>
            <a:gd name="adj2" fmla="val 20830"/>
          </a:avLst>
        </a:prstGeom>
        <a:solidFill>
          <a:schemeClr val="accent1">
            <a:tint val="50000"/>
            <a:hueOff val="-4019912"/>
            <a:satOff val="8042"/>
            <a:lumOff val="34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marL="0" lvl="0" indent="0" algn="r" defTabSz="622300">
            <a:lnSpc>
              <a:spcPct val="90000"/>
            </a:lnSpc>
            <a:spcBef>
              <a:spcPct val="0"/>
            </a:spcBef>
            <a:spcAft>
              <a:spcPct val="35000"/>
            </a:spcAft>
            <a:buNone/>
          </a:pPr>
          <a:r>
            <a:rPr lang="en-US" sz="1400" kern="1200" dirty="0"/>
            <a:t>Demonstrate improved coding standards, problem-solving, and understanding of project requirements.</a:t>
          </a:r>
          <a:endParaRPr lang="en-US" sz="1400" kern="1200" dirty="0">
            <a:latin typeface="Times New Roman" panose="02020603050405020304" pitchFamily="18" charset="0"/>
            <a:cs typeface="Times New Roman" panose="02020603050405020304" pitchFamily="18" charset="0"/>
          </a:endParaRPr>
        </a:p>
      </dsp:txBody>
      <dsp:txXfrm>
        <a:off x="5433039" y="767810"/>
        <a:ext cx="1206778" cy="3071241"/>
      </dsp:txXfrm>
    </dsp:sp>
    <dsp:sp modelId="{4C66D42D-7E6D-4563-AFDC-369C30B73F70}">
      <dsp:nvSpPr>
        <dsp:cNvPr id="0" name=""/>
        <dsp:cNvSpPr/>
      </dsp:nvSpPr>
      <dsp:spPr>
        <a:xfrm>
          <a:off x="5257800" y="111600"/>
          <a:ext cx="1382018" cy="65823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2</a:t>
          </a:r>
        </a:p>
      </dsp:txBody>
      <dsp:txXfrm>
        <a:off x="5257800" y="111600"/>
        <a:ext cx="1382018" cy="658239"/>
      </dsp:txXfrm>
    </dsp:sp>
    <dsp:sp modelId="{06F8D57B-EDF4-4CF4-8700-DC2CA3E3028E}">
      <dsp:nvSpPr>
        <dsp:cNvPr id="0" name=""/>
        <dsp:cNvSpPr/>
      </dsp:nvSpPr>
      <dsp:spPr>
        <a:xfrm>
          <a:off x="3875781" y="767810"/>
          <a:ext cx="1382018" cy="2851693"/>
        </a:xfrm>
        <a:prstGeom prst="wedgeRectCallout">
          <a:avLst>
            <a:gd name="adj1" fmla="val 62500"/>
            <a:gd name="adj2" fmla="val 20830"/>
          </a:avLst>
        </a:prstGeom>
        <a:solidFill>
          <a:schemeClr val="accent1">
            <a:tint val="50000"/>
            <a:hueOff val="-8039823"/>
            <a:satOff val="16083"/>
            <a:lumOff val="6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marL="0" lvl="0" indent="0" algn="r" defTabSz="622300">
            <a:lnSpc>
              <a:spcPct val="90000"/>
            </a:lnSpc>
            <a:spcBef>
              <a:spcPct val="0"/>
            </a:spcBef>
            <a:spcAft>
              <a:spcPct val="35000"/>
            </a:spcAft>
            <a:buNone/>
          </a:pPr>
          <a:r>
            <a:rPr lang="en-US" sz="1400" kern="1200" dirty="0"/>
            <a:t>Complete basic coding tasks or documentation to familiarize with codebase.</a:t>
          </a:r>
          <a:endParaRPr lang="en-US" sz="1400" kern="1200" dirty="0">
            <a:latin typeface="Times New Roman" panose="02020603050405020304" pitchFamily="18" charset="0"/>
            <a:cs typeface="Times New Roman" panose="02020603050405020304" pitchFamily="18" charset="0"/>
          </a:endParaRPr>
        </a:p>
      </dsp:txBody>
      <dsp:txXfrm>
        <a:off x="4051021" y="767810"/>
        <a:ext cx="1206778" cy="2851693"/>
      </dsp:txXfrm>
    </dsp:sp>
    <dsp:sp modelId="{00BB3360-A9BB-4051-A4B1-1216F82F642C}">
      <dsp:nvSpPr>
        <dsp:cNvPr id="0" name=""/>
        <dsp:cNvSpPr/>
      </dsp:nvSpPr>
      <dsp:spPr>
        <a:xfrm>
          <a:off x="3875781" y="219548"/>
          <a:ext cx="1382018" cy="54826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1</a:t>
          </a:r>
        </a:p>
      </dsp:txBody>
      <dsp:txXfrm>
        <a:off x="3875781" y="219548"/>
        <a:ext cx="1382018" cy="548262"/>
      </dsp:txXfrm>
    </dsp:sp>
    <dsp:sp modelId="{A134CDD1-D85F-44EF-8BEE-9F99A855C1E6}">
      <dsp:nvSpPr>
        <dsp:cNvPr id="0" name=""/>
        <dsp:cNvSpPr/>
      </dsp:nvSpPr>
      <dsp:spPr>
        <a:xfrm>
          <a:off x="2493763" y="767810"/>
          <a:ext cx="1382018" cy="2632145"/>
        </a:xfrm>
        <a:prstGeom prst="wedgeRectCallout">
          <a:avLst>
            <a:gd name="adj1" fmla="val 62500"/>
            <a:gd name="adj2" fmla="val 20830"/>
          </a:avLst>
        </a:prstGeom>
        <a:solidFill>
          <a:schemeClr val="accent1">
            <a:tint val="50000"/>
            <a:hueOff val="-12059734"/>
            <a:satOff val="24125"/>
            <a:lumOff val="102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marL="0" lvl="0" indent="0" algn="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Understand the company processes and project scope.</a:t>
          </a:r>
        </a:p>
      </dsp:txBody>
      <dsp:txXfrm>
        <a:off x="2669003" y="767810"/>
        <a:ext cx="1206778" cy="2632145"/>
      </dsp:txXfrm>
    </dsp:sp>
    <dsp:sp modelId="{65257024-FAC0-4522-B139-1CC85B547BE8}">
      <dsp:nvSpPr>
        <dsp:cNvPr id="0" name=""/>
        <dsp:cNvSpPr/>
      </dsp:nvSpPr>
      <dsp:spPr>
        <a:xfrm>
          <a:off x="2493763" y="329119"/>
          <a:ext cx="1382018" cy="4386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0</a:t>
          </a:r>
        </a:p>
      </dsp:txBody>
      <dsp:txXfrm>
        <a:off x="2493763" y="329119"/>
        <a:ext cx="1382018" cy="438690"/>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1">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des" ptType="node node"/>
        <dgm:presOf axis="des des" ptType="node 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t>5/14/2025</a:t>
            </a:fld>
            <a:endParaRPr lang="en-US"/>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lstStyle>
            <a:lvl1pPr algn="r" eaLnBrk="1" hangingPunct="1">
              <a:defRPr sz="1200"/>
            </a:lvl1pPr>
          </a:lstStyle>
          <a:p>
            <a:pPr>
              <a:defRPr/>
            </a:pPr>
            <a:fld id="{36A1ABE2-8A9C-4371-A477-2D85B6949ADB}" type="slidenum">
              <a:rPr lang="en-US" altLang="en-US"/>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EB984284-C742-4CDE-BCD1-55F1EACCE4BD}" type="datetime1">
              <a:rPr lang="en-US"/>
              <a:t>5/14/2025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FAC8F4A-8BCF-4389-A68F-ABDBB8A38460}" type="slidenum">
              <a:rPr lang="en-US" altLang="en-US"/>
              <a:t>‹#›</a:t>
            </a:fld>
            <a:endParaRPr lang="en-US" altLang="en-US"/>
          </a:p>
        </p:txBody>
      </p:sp>
    </p:spTree>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702336F-006F-49C3-8FF0-2416E12056BA}" type="datetime1">
              <a:rPr lang="en-US"/>
              <a:t>5/14/2025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3CA2AFE-CAB8-4467-80DC-C3A4FC1E2718}" type="slidenum">
              <a:rPr lang="en-US" altLang="en-US"/>
              <a:t>‹#›</a:t>
            </a:fld>
            <a:endParaRPr lang="en-US" altLang="en-US"/>
          </a:p>
        </p:txBody>
      </p:sp>
    </p:spTree>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C683BFA-96BB-4329-BF2F-32F59AFA4E79}" type="datetime1">
              <a:rPr lang="en-US"/>
              <a:t>5/14/2025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DDD8426-6957-4B5B-B927-2BE994D1B7C1}" type="slidenum">
              <a:rPr lang="en-US" altLang="en-US"/>
              <a:t>‹#›</a:t>
            </a:fld>
            <a:endParaRPr lang="en-US" altLang="en-US"/>
          </a:p>
        </p:txBody>
      </p:sp>
    </p:spTree>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8400D6F-81A6-4CA0-8B3C-34372C62B661}" type="datetime1">
              <a:rPr lang="en-US"/>
              <a:t>5/14/2025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15EC703-C051-410C-8BA1-62752E291E83}" type="slidenum">
              <a:rPr lang="en-US" altLang="en-US"/>
              <a:t>‹#›</a:t>
            </a:fld>
            <a:endParaRPr lang="en-US" altLang="en-US"/>
          </a:p>
        </p:txBody>
      </p:sp>
    </p:spTree>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63234D9-D072-4920-821D-BED01FCB7247}" type="datetime1">
              <a:rPr lang="en-US"/>
              <a:t>5/14/2025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9A17B78-0E85-43B3-B804-1DD2F629C182}" type="slidenum">
              <a:rPr lang="en-US" altLang="en-US"/>
              <a:t>‹#›</a:t>
            </a:fld>
            <a:endParaRPr lang="en-US" altLang="en-US"/>
          </a:p>
        </p:txBody>
      </p:sp>
    </p:spTree>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74A9FD15-50EB-4E55-A7AC-5D569B5B3C80}" type="datetime1">
              <a:rPr lang="en-US"/>
              <a:t>5/14/2025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10EC4D6-2A5D-45C1-86E3-8BE19A62D209}" type="slidenum">
              <a:rPr lang="en-US" altLang="en-US"/>
              <a:t>‹#›</a:t>
            </a:fld>
            <a:endParaRPr lang="en-US" altLang="en-US"/>
          </a:p>
        </p:txBody>
      </p:sp>
    </p:spTree>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C50B61E-D197-4188-943F-30B5936FC2F9}" type="datetime1">
              <a:rPr lang="en-US"/>
              <a:t>5/14/2025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7F6C894-F542-45DE-85A4-2725CE924991}" type="slidenum">
              <a:rPr lang="en-US" altLang="en-US"/>
              <a:t>‹#›</a:t>
            </a:fld>
            <a:endParaRPr lang="en-US" altLang="en-US"/>
          </a:p>
        </p:txBody>
      </p:sp>
    </p:spTree>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6BD41E7F-6671-4D2D-B6AD-20E102447CE3}" type="datetime1">
              <a:rPr lang="en-US"/>
              <a:t>5/14/2025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89318FD-4EEC-4C57-A972-0B24B85155E4}" type="slidenum">
              <a:rPr lang="en-US" altLang="en-US"/>
              <a:t>‹#›</a:t>
            </a:fld>
            <a:endParaRPr lang="en-US" altLang="en-US"/>
          </a:p>
        </p:txBody>
      </p:sp>
    </p:spTree>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AE11748-68B0-424D-A128-8EE4A2F1567E}" type="datetime1">
              <a:rPr lang="en-US"/>
              <a:t>5/14/2025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F195F4C-44D2-4F45-A0AC-21646A9D27BF}" type="slidenum">
              <a:rPr lang="en-US" altLang="en-US"/>
              <a:t>‹#›</a:t>
            </a:fld>
            <a:endParaRPr lang="en-US" altLang="en-US"/>
          </a:p>
        </p:txBody>
      </p:sp>
    </p:spTree>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094E8B7-7DCF-4AE2-ACBE-26DA6EBB7347}" type="datetime1">
              <a:rPr lang="en-US"/>
              <a:t>5/14/2025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CD429D7-E526-4101-969E-B40B8D8E48CC}" type="slidenum">
              <a:rPr lang="en-US" altLang="en-US"/>
              <a:t>‹#›</a:t>
            </a:fld>
            <a:endParaRPr lang="en-US" altLang="en-US"/>
          </a:p>
        </p:txBody>
      </p:sp>
    </p:spTree>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58AEAC7-C2C3-44AF-AB2E-36A1774D5378}" type="datetime1">
              <a:rPr lang="en-US"/>
              <a:t>5/14/2025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66FD7F1-16F9-4E12-83AD-C4245146BA57}" type="slidenum">
              <a:rPr lang="en-US" altLang="en-US"/>
              <a:t>‹#›</a:t>
            </a:fld>
            <a:endParaRPr lang="en-US" altLang="en-US"/>
          </a:p>
        </p:txBody>
      </p:sp>
    </p:spTree>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t>5/14/2025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a:defRPr/>
            </a:pPr>
            <a:fld id="{ADBF7CE3-29D9-4203-A481-45960E76618F}" type="slidenum">
              <a:rPr lang="en-US" altLang="en-US"/>
              <a:t>‹#›</a:t>
            </a:fld>
            <a:endParaRPr lang="en-US" altLang="en-US"/>
          </a:p>
        </p:txBody>
      </p:sp>
      <p:pic>
        <p:nvPicPr>
          <p:cNvPr id="1031" name="Picture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Ms. Deepthi S</a:t>
            </a: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lang="en-US"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lang="en-US"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672247" y="399265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IN" alt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B.tech</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IN" alt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Dr.Zafar Ali Khan</a:t>
            </a:r>
            <a:endPar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Internship/Project Coordinators: </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Mr. Md Ziaur Rahman </a:t>
            </a:r>
          </a:p>
          <a:p>
            <a:pPr lvl="0">
              <a:buClr>
                <a:srgbClr val="17365D"/>
              </a:buClr>
              <a:buSzPct val="100000"/>
            </a:pP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 name="Title 1"/>
          <p:cNvSpPr txBox="1"/>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panose="020B0604030504040204"/>
              <a:buNone/>
              <a:defRPr sz="2800" b="1" i="0" u="none" strike="noStrike" cap="none">
                <a:solidFill>
                  <a:srgbClr val="17365D"/>
                </a:solidFill>
                <a:latin typeface="Verdana" panose="020B0604030504040204"/>
                <a:ea typeface="Verdana" panose="020B0604030504040204"/>
                <a:cs typeface="Verdana" panose="020B0604030504040204"/>
                <a:sym typeface="Verdana" panose="020B060403050404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Review-4 Presentation </a:t>
            </a:r>
          </a:p>
          <a:p>
            <a:pPr algn="ctr"/>
            <a:r>
              <a:rPr lang="en-US" sz="2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Software Development</a:t>
            </a:r>
            <a:br>
              <a:rPr lang="en-US" sz="2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26281327"/>
              </p:ext>
            </p:extLst>
          </p:nvPr>
        </p:nvGraphicFramePr>
        <p:xfrm>
          <a:off x="672247" y="1950431"/>
          <a:ext cx="5321552" cy="146304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0000"/>
                    </a:ext>
                  </a:extLst>
                </a:gridCol>
                <a:gridCol w="3950282">
                  <a:extLst>
                    <a:ext uri="{9D8B030D-6E8A-4147-A177-3AD203B41FA5}">
                      <a16:colId xmlns:a16="http://schemas.microsoft.com/office/drawing/2014/main" val="2000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endParaRPr lang="en-US"/>
                    </a:p>
                  </a:txBody>
                  <a:tcPr/>
                </a:tc>
                <a:extLst>
                  <a:ext uri="{0D108BD9-81ED-4DB2-BD59-A6C34878D82A}">
                    <a16:rowId xmlns:a16="http://schemas.microsoft.com/office/drawing/2014/main" val="10000"/>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IN" altLang="en-US" dirty="0">
                          <a:latin typeface="Cambria" panose="02040503050406030204" pitchFamily="18" charset="0"/>
                          <a:ea typeface="Cambria" panose="02040503050406030204" pitchFamily="18" charset="0"/>
                          <a:cs typeface="Times New Roman" panose="02020603050405020304" pitchFamily="18" charset="0"/>
                        </a:rPr>
                        <a:t>Vignesh V</a:t>
                      </a:r>
                    </a:p>
                  </a:txBody>
                  <a:tcPr/>
                </a:tc>
                <a:extLst>
                  <a:ext uri="{0D108BD9-81ED-4DB2-BD59-A6C34878D82A}">
                    <a16:rowId xmlns:a16="http://schemas.microsoft.com/office/drawing/2014/main" val="10001"/>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IN" altLang="en-US" dirty="0">
                          <a:latin typeface="Cambria" panose="02040503050406030204" pitchFamily="18" charset="0"/>
                          <a:ea typeface="Cambria" panose="02040503050406030204" pitchFamily="18" charset="0"/>
                          <a:cs typeface="Times New Roman" panose="02020603050405020304" pitchFamily="18" charset="0"/>
                        </a:rPr>
                        <a:t>20211CAI0140</a:t>
                      </a:r>
                    </a:p>
                  </a:txBody>
                  <a:tcPr/>
                </a:tc>
                <a:extLst>
                  <a:ext uri="{0D108BD9-81ED-4DB2-BD59-A6C34878D82A}">
                    <a16:rowId xmlns:a16="http://schemas.microsoft.com/office/drawing/2014/main" val="100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IN" altLang="en-US" dirty="0">
                          <a:latin typeface="Cambria" panose="02040503050406030204" pitchFamily="18" charset="0"/>
                          <a:ea typeface="Cambria" panose="02040503050406030204" pitchFamily="18" charset="0"/>
                          <a:cs typeface="Times New Roman" panose="02020603050405020304" pitchFamily="18" charset="0"/>
                        </a:rPr>
                        <a:t>8-CAI-02</a:t>
                      </a:r>
                    </a:p>
                  </a:txBody>
                  <a:tcPr/>
                </a:tc>
                <a:extLst>
                  <a:ext uri="{0D108BD9-81ED-4DB2-BD59-A6C34878D82A}">
                    <a16:rowId xmlns:a16="http://schemas.microsoft.com/office/drawing/2014/main" val="10003"/>
                  </a:ext>
                </a:extLst>
              </a:tr>
            </a:tbl>
          </a:graphicData>
        </a:graphic>
      </p:graphicFrame>
    </p:spTree>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p>
        </p:txBody>
      </p:sp>
      <p:sp>
        <p:nvSpPr>
          <p:cNvPr id="3" name="Content Placeholder 2"/>
          <p:cNvSpPr>
            <a:spLocks noGrp="1"/>
          </p:cNvSpPr>
          <p:nvPr>
            <p:ph idx="1"/>
          </p:nvPr>
        </p:nvSpPr>
        <p:spPr>
          <a:xfrm>
            <a:off x="838200" y="1184367"/>
            <a:ext cx="10515600" cy="4058194"/>
          </a:xfrm>
        </p:spPr>
        <p:txBody>
          <a:bodyPr/>
          <a:lstStyle/>
          <a:p>
            <a:r>
              <a:rPr lang="en-US" b="1" dirty="0"/>
              <a:t>Developers</a:t>
            </a:r>
            <a:endParaRPr lang="en-US" dirty="0"/>
          </a:p>
          <a:p>
            <a:pPr marL="0" indent="0">
              <a:buNone/>
            </a:pPr>
            <a:r>
              <a:rPr lang="en-US" dirty="0"/>
              <a:t>Responsible for writing and maintaining code.</a:t>
            </a:r>
          </a:p>
          <a:p>
            <a:pPr marL="0" indent="0">
              <a:buNone/>
            </a:pPr>
            <a:r>
              <a:rPr lang="en-US" dirty="0"/>
              <a:t>Work in close collaboration with the Tech Lead and QA.</a:t>
            </a:r>
          </a:p>
          <a:p>
            <a:endParaRPr lang="en-US" b="1" dirty="0"/>
          </a:p>
          <a:p>
            <a:r>
              <a:rPr lang="en-US" b="1" dirty="0"/>
              <a:t>Quality Assurance (QA) / Testers</a:t>
            </a:r>
            <a:endParaRPr lang="en-US" dirty="0"/>
          </a:p>
          <a:p>
            <a:pPr marL="0" indent="0">
              <a:buNone/>
            </a:pPr>
            <a:r>
              <a:rPr lang="en-US" dirty="0"/>
              <a:t>Verify that the software meets requirements.</a:t>
            </a:r>
          </a:p>
          <a:p>
            <a:pPr marL="0" indent="0">
              <a:buNone/>
            </a:pPr>
            <a:r>
              <a:rPr lang="en-US" dirty="0"/>
              <a:t>Perform functional, integration, and regression testing.</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10</a:t>
            </a:fld>
            <a:endParaRPr lang="en-US" altLang="en-US"/>
          </a:p>
        </p:txBody>
      </p:sp>
    </p:spTree>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3" name="Content Placeholder 2"/>
          <p:cNvSpPr>
            <a:spLocks noGrp="1"/>
          </p:cNvSpPr>
          <p:nvPr>
            <p:ph idx="1"/>
          </p:nvPr>
        </p:nvSpPr>
        <p:spPr>
          <a:xfrm>
            <a:off x="838200" y="1356086"/>
            <a:ext cx="10515600" cy="4058194"/>
          </a:xfrm>
        </p:spPr>
        <p:txBody>
          <a:bodyPr/>
          <a:lstStyle/>
          <a:p>
            <a:r>
              <a:rPr lang="en-US" b="1" dirty="0"/>
              <a:t>High Competition:</a:t>
            </a:r>
            <a:br>
              <a:rPr lang="en-US" dirty="0"/>
            </a:br>
            <a:r>
              <a:rPr lang="en-US" dirty="0"/>
              <a:t>With many qualified applicants vying for limited spots, it can be challenging to stand out from the crowd.</a:t>
            </a:r>
          </a:p>
          <a:p>
            <a:pPr marL="0" indent="0">
              <a:buNone/>
            </a:pPr>
            <a:endParaRPr lang="en-US" dirty="0"/>
          </a:p>
          <a:p>
            <a:r>
              <a:rPr lang="en-US" b="1" dirty="0"/>
              <a:t>Specific Skill Requirements:</a:t>
            </a:r>
            <a:br>
              <a:rPr lang="en-US" dirty="0"/>
            </a:br>
            <a:r>
              <a:rPr lang="en-US" dirty="0"/>
              <a:t>Test Yantra may be looking for proficiency in particular programming languages or frameworks (e.g., Python, HTML, CSS, JavaScript, Django, React). Gaps in these skills could make the application process more challenging</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11</a:t>
            </a:fld>
            <a:endParaRPr lang="en-US" altLang="en-US"/>
          </a:p>
        </p:txBody>
      </p:sp>
    </p:spTree>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3" name="Content Placeholder 2"/>
          <p:cNvSpPr>
            <a:spLocks noGrp="1"/>
          </p:cNvSpPr>
          <p:nvPr>
            <p:ph idx="1"/>
          </p:nvPr>
        </p:nvSpPr>
        <p:spPr>
          <a:xfrm>
            <a:off x="750277" y="1461593"/>
            <a:ext cx="10515600" cy="4058194"/>
          </a:xfrm>
        </p:spPr>
        <p:txBody>
          <a:bodyPr/>
          <a:lstStyle/>
          <a:p>
            <a:r>
              <a:rPr lang="en-US" b="1" dirty="0"/>
              <a:t>Networking Opportunities:</a:t>
            </a:r>
            <a:br>
              <a:rPr lang="en-US" dirty="0"/>
            </a:br>
            <a:r>
              <a:rPr lang="en-US" dirty="0"/>
              <a:t>Sometimes, not having strong industry connections or referrals can make it harder to get noticed during the application process.</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12</a:t>
            </a:fld>
            <a:endParaRPr lang="en-US" altLang="en-US"/>
          </a:p>
        </p:txBody>
      </p:sp>
    </p:spTree>
    <p:extLst>
      <p:ext uri="{BB962C8B-B14F-4D97-AF65-F5344CB8AC3E}">
        <p14:creationId xmlns:p14="http://schemas.microsoft.com/office/powerpoint/2010/main" val="1992296379"/>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a:xfrm>
            <a:off x="838200" y="979715"/>
            <a:ext cx="10215465" cy="3889622"/>
          </a:xfrm>
        </p:spPr>
        <p:txBody>
          <a:bodyPr/>
          <a:lstStyle/>
          <a:p>
            <a:pPr marL="0" indent="0">
              <a:buNone/>
            </a:pPr>
            <a:endParaRPr lang="en-US" b="1" dirty="0"/>
          </a:p>
          <a:p>
            <a:pPr marL="0" indent="0">
              <a:buNone/>
            </a:pPr>
            <a:r>
              <a:rPr lang="en-US" b="1" dirty="0"/>
              <a:t>Enhance User Experience:</a:t>
            </a:r>
            <a:r>
              <a:rPr lang="en-US" dirty="0"/>
              <a:t> Develop and integrate features that make web applications more intuitive and responsive for end-users</a:t>
            </a:r>
          </a:p>
          <a:p>
            <a:pPr marL="0" indent="0">
              <a:buNone/>
            </a:pPr>
            <a:endParaRPr lang="en-US" dirty="0"/>
          </a:p>
          <a:p>
            <a:pPr marL="0" indent="0">
              <a:buNone/>
            </a:pPr>
            <a:r>
              <a:rPr lang="en-US" b="1" dirty="0"/>
              <a:t>Improve Code Quality &amp; Efficiency:</a:t>
            </a:r>
            <a:r>
              <a:rPr lang="en-US" dirty="0"/>
              <a:t> Write clean, maintainable code using Python, Django, React, etc., ensuring scalability and ease of future enhancements.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13</a:t>
            </a:fld>
            <a:endParaRPr lang="en-US" altLang="en-US"/>
          </a:p>
        </p:txBody>
      </p:sp>
    </p:spTree>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a:xfrm>
            <a:off x="838200" y="1401746"/>
            <a:ext cx="10215465" cy="3889622"/>
          </a:xfrm>
        </p:spPr>
        <p:txBody>
          <a:bodyPr/>
          <a:lstStyle/>
          <a:p>
            <a:pPr marL="0" indent="0">
              <a:buNone/>
            </a:pPr>
            <a:r>
              <a:rPr lang="en-US" b="1" dirty="0"/>
              <a:t>Operational Platform:</a:t>
            </a:r>
            <a:r>
              <a:rPr lang="en-US" dirty="0"/>
              <a:t> The developed features and improvements become part of the live software used by clients, enhancing their daily operations.</a:t>
            </a:r>
          </a:p>
          <a:p>
            <a:pPr marL="0" indent="0">
              <a:buNone/>
            </a:pPr>
            <a:endParaRPr lang="en-US" dirty="0"/>
          </a:p>
          <a:p>
            <a:pPr marL="0" indent="0">
              <a:buNone/>
            </a:pPr>
            <a:r>
              <a:rPr lang="en-US" b="1" dirty="0"/>
              <a:t>Training and Documentation:</a:t>
            </a:r>
            <a:r>
              <a:rPr lang="en-US" dirty="0"/>
              <a:t> Your work, including code and documentation, becomes a resource for onboarding new team members and for future troubleshooting and enhancements.</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14</a:t>
            </a:fld>
            <a:endParaRPr lang="en-US" altLang="en-US"/>
          </a:p>
        </p:txBody>
      </p:sp>
    </p:spTree>
    <p:extLst>
      <p:ext uri="{BB962C8B-B14F-4D97-AF65-F5344CB8AC3E}">
        <p14:creationId xmlns:p14="http://schemas.microsoft.com/office/powerpoint/2010/main" val="3328582924"/>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US" sz="3200" b="1" dirty="0">
                <a:solidFill>
                  <a:schemeClr val="accent1">
                    <a:lumMod val="75000"/>
                  </a:schemeClr>
                </a:solidFill>
                <a:latin typeface="Times New Roman" panose="02020603050405020304" pitchFamily="18" charset="0"/>
                <a:cs typeface="Times New Roman" panose="02020603050405020304" pitchFamily="18" charset="0"/>
              </a:rPr>
              <a:t>About the Project :</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62231"/>
            <a:ext cx="9923585" cy="3776923"/>
          </a:xfrm>
        </p:spPr>
        <p:txBody>
          <a:bodyPr/>
          <a:lstStyle/>
          <a:p>
            <a:pPr marL="0" indent="0">
              <a:buNone/>
            </a:pPr>
            <a:r>
              <a:rPr lang="en-US" b="1" dirty="0"/>
              <a:t>🎬 Project Title: Movie Booking Platform</a:t>
            </a:r>
          </a:p>
          <a:p>
            <a:pPr marL="0" indent="0">
              <a:buNone/>
            </a:pPr>
            <a:r>
              <a:rPr lang="en-US" b="1" dirty="0"/>
              <a:t>📌 Objective</a:t>
            </a:r>
          </a:p>
          <a:p>
            <a:r>
              <a:rPr lang="en-US" dirty="0"/>
              <a:t>To build a web-based platform that allows users to browse movies, check showtimes, book tickets, and manage bookings online in a user-friendly and efficient manner.</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15</a:t>
            </a:fld>
            <a:endParaRPr lang="en-US" altLang="en-US"/>
          </a:p>
        </p:txBody>
      </p:sp>
    </p:spTree>
    <p:extLst>
      <p:ext uri="{BB962C8B-B14F-4D97-AF65-F5344CB8AC3E}">
        <p14:creationId xmlns:p14="http://schemas.microsoft.com/office/powerpoint/2010/main" val="479483676"/>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US" sz="3200" b="1" dirty="0">
                <a:solidFill>
                  <a:schemeClr val="accent1">
                    <a:lumMod val="75000"/>
                  </a:schemeClr>
                </a:solidFill>
                <a:latin typeface="Times New Roman" panose="02020603050405020304" pitchFamily="18" charset="0"/>
                <a:cs typeface="Times New Roman" panose="02020603050405020304" pitchFamily="18" charset="0"/>
              </a:rPr>
              <a:t>About the Project :</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06192"/>
            <a:ext cx="9923585" cy="3776923"/>
          </a:xfrm>
        </p:spPr>
        <p:txBody>
          <a:bodyPr/>
          <a:lstStyle/>
          <a:p>
            <a:pPr marL="0" indent="0">
              <a:buNone/>
            </a:pPr>
            <a:r>
              <a:rPr lang="en-US" b="1" dirty="0"/>
              <a:t>🔍 Problem Statement</a:t>
            </a:r>
          </a:p>
          <a:p>
            <a:r>
              <a:rPr lang="en-US" dirty="0"/>
              <a:t>Traditional movie ticketing involves standing in queues or using outdated websites with limited functionality. There’s a need for a modern, scalable, and user-centric solution that automates and simplifies this process for both users and cinema administrators.</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16</a:t>
            </a:fld>
            <a:endParaRPr lang="en-US" altLang="en-US"/>
          </a:p>
        </p:txBody>
      </p:sp>
    </p:spTree>
    <p:extLst>
      <p:ext uri="{BB962C8B-B14F-4D97-AF65-F5344CB8AC3E}">
        <p14:creationId xmlns:p14="http://schemas.microsoft.com/office/powerpoint/2010/main" val="42992179"/>
      </p:ext>
    </p:extLst>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US" sz="3200" b="1" dirty="0">
                <a:solidFill>
                  <a:schemeClr val="accent1">
                    <a:lumMod val="75000"/>
                  </a:schemeClr>
                </a:solidFill>
                <a:latin typeface="Times New Roman" panose="02020603050405020304" pitchFamily="18" charset="0"/>
                <a:cs typeface="Times New Roman" panose="02020603050405020304" pitchFamily="18" charset="0"/>
              </a:rPr>
              <a:t>About the Project :</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95176"/>
            <a:ext cx="9923585" cy="3776923"/>
          </a:xfrm>
        </p:spPr>
        <p:txBody>
          <a:bodyPr/>
          <a:lstStyle/>
          <a:p>
            <a:pPr marL="0" indent="0">
              <a:buNone/>
            </a:pPr>
            <a:r>
              <a:rPr lang="en-US" b="1" dirty="0"/>
              <a:t>💡 Proposed Solution</a:t>
            </a:r>
          </a:p>
          <a:p>
            <a:r>
              <a:rPr lang="en-US" dirty="0"/>
              <a:t>A full-stack web application developed using Django (Python) that includes:</a:t>
            </a:r>
          </a:p>
          <a:p>
            <a:r>
              <a:rPr lang="en-US" dirty="0"/>
              <a:t>Real-time movie listing and seat availability</a:t>
            </a:r>
          </a:p>
          <a:p>
            <a:r>
              <a:rPr lang="en-US" dirty="0"/>
              <a:t>Secure user login and account management</a:t>
            </a:r>
          </a:p>
          <a:p>
            <a:r>
              <a:rPr lang="en-US" dirty="0"/>
              <a:t>Admin panel to manage movies, bookings, and user activity</a:t>
            </a:r>
          </a:p>
          <a:p>
            <a:r>
              <a:rPr lang="en-US" dirty="0"/>
              <a:t>A clean, responsive user interface for easy navigation and booking</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17</a:t>
            </a:fld>
            <a:endParaRPr lang="en-US" altLang="en-US"/>
          </a:p>
        </p:txBody>
      </p:sp>
    </p:spTree>
    <p:extLst>
      <p:ext uri="{BB962C8B-B14F-4D97-AF65-F5344CB8AC3E}">
        <p14:creationId xmlns:p14="http://schemas.microsoft.com/office/powerpoint/2010/main" val="2735802027"/>
      </p:ext>
    </p:extLst>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US" sz="3200" b="1" dirty="0">
                <a:solidFill>
                  <a:schemeClr val="accent1">
                    <a:lumMod val="75000"/>
                  </a:schemeClr>
                </a:solidFill>
                <a:latin typeface="Times New Roman" panose="02020603050405020304" pitchFamily="18" charset="0"/>
                <a:cs typeface="Times New Roman" panose="02020603050405020304" pitchFamily="18" charset="0"/>
              </a:rPr>
              <a:t>About the Project :</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18269"/>
            <a:ext cx="9923585" cy="3776923"/>
          </a:xfrm>
        </p:spPr>
        <p:txBody>
          <a:bodyPr/>
          <a:lstStyle/>
          <a:p>
            <a:pPr marL="0" indent="0">
              <a:buNone/>
            </a:pPr>
            <a:r>
              <a:rPr lang="en-IN" b="1" dirty="0"/>
              <a:t>⚙️ Technology Stack</a:t>
            </a:r>
          </a:p>
          <a:p>
            <a:r>
              <a:rPr lang="en-IN" b="1" dirty="0"/>
              <a:t>Frontend</a:t>
            </a:r>
            <a:r>
              <a:rPr lang="en-IN" dirty="0"/>
              <a:t>: HTML, CSS, Bootstrap</a:t>
            </a:r>
          </a:p>
          <a:p>
            <a:r>
              <a:rPr lang="en-IN" b="1" dirty="0"/>
              <a:t>Backend</a:t>
            </a:r>
            <a:r>
              <a:rPr lang="en-IN" dirty="0"/>
              <a:t>: Django (Python)</a:t>
            </a:r>
          </a:p>
          <a:p>
            <a:r>
              <a:rPr lang="en-IN" b="1" dirty="0"/>
              <a:t>Database</a:t>
            </a:r>
            <a:r>
              <a:rPr lang="en-IN" dirty="0"/>
              <a:t>: SQLite</a:t>
            </a:r>
          </a:p>
          <a:p>
            <a:r>
              <a:rPr lang="en-IN" b="1" dirty="0"/>
              <a:t>Tools</a:t>
            </a:r>
            <a:r>
              <a:rPr lang="en-IN" dirty="0"/>
              <a:t>: Git, VS Code, Virtual Environment, Postman (optional)</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18</a:t>
            </a:fld>
            <a:endParaRPr lang="en-US" altLang="en-US"/>
          </a:p>
        </p:txBody>
      </p:sp>
    </p:spTree>
    <p:extLst>
      <p:ext uri="{BB962C8B-B14F-4D97-AF65-F5344CB8AC3E}">
        <p14:creationId xmlns:p14="http://schemas.microsoft.com/office/powerpoint/2010/main" val="3106928324"/>
      </p:ext>
    </p:extLst>
  </p:cSld>
  <p:clrMapOvr>
    <a:masterClrMapping/>
  </p:clrMapOvr>
  <p:transition spd="slow">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US" sz="3200" b="1" dirty="0">
                <a:solidFill>
                  <a:schemeClr val="accent1">
                    <a:lumMod val="75000"/>
                  </a:schemeClr>
                </a:solidFill>
                <a:latin typeface="Times New Roman" panose="02020603050405020304" pitchFamily="18" charset="0"/>
                <a:cs typeface="Times New Roman" panose="02020603050405020304" pitchFamily="18" charset="0"/>
              </a:rPr>
              <a:t>About the Project :</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07253"/>
            <a:ext cx="9923585" cy="3776923"/>
          </a:xfrm>
        </p:spPr>
        <p:txBody>
          <a:bodyPr/>
          <a:lstStyle/>
          <a:p>
            <a:pPr marL="0" indent="0">
              <a:buNone/>
            </a:pPr>
            <a:r>
              <a:rPr lang="en-US" b="1" dirty="0"/>
              <a:t>🧱 Project Modules</a:t>
            </a:r>
          </a:p>
          <a:p>
            <a:r>
              <a:rPr lang="en-US" b="1" dirty="0"/>
              <a:t>User Management</a:t>
            </a:r>
            <a:endParaRPr lang="en-US" dirty="0"/>
          </a:p>
          <a:p>
            <a:pPr lvl="1"/>
            <a:r>
              <a:rPr lang="en-US" dirty="0"/>
              <a:t>Sign-up, login, password management</a:t>
            </a:r>
          </a:p>
          <a:p>
            <a:r>
              <a:rPr lang="en-US" b="1" dirty="0"/>
              <a:t>Movie Management</a:t>
            </a:r>
            <a:endParaRPr lang="en-US" dirty="0"/>
          </a:p>
          <a:p>
            <a:pPr lvl="1"/>
            <a:r>
              <a:rPr lang="en-US" dirty="0"/>
              <a:t>Admin adds/edits/deletes movies and showtimes</a:t>
            </a:r>
          </a:p>
          <a:p>
            <a:r>
              <a:rPr lang="en-US" b="1" dirty="0"/>
              <a:t>Seat Booking System</a:t>
            </a:r>
            <a:endParaRPr lang="en-US" dirty="0"/>
          </a:p>
          <a:p>
            <a:pPr lvl="1"/>
            <a:r>
              <a:rPr lang="en-US" dirty="0"/>
              <a:t>Dynamic seat selection with real-time availability</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19</a:t>
            </a:fld>
            <a:endParaRPr lang="en-US" altLang="en-US"/>
          </a:p>
        </p:txBody>
      </p:sp>
    </p:spTree>
    <p:extLst>
      <p:ext uri="{BB962C8B-B14F-4D97-AF65-F5344CB8AC3E}">
        <p14:creationId xmlns:p14="http://schemas.microsoft.com/office/powerpoint/2010/main" val="1767448756"/>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2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Company or Organization</a:t>
            </a: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cSld>
  <p:clrMapOvr>
    <a:masterClrMapping/>
  </p:clrMapOvr>
  <p:transition spd="slow">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US" sz="3200" b="1" dirty="0">
                <a:solidFill>
                  <a:schemeClr val="accent1">
                    <a:lumMod val="75000"/>
                  </a:schemeClr>
                </a:solidFill>
                <a:latin typeface="Times New Roman" panose="02020603050405020304" pitchFamily="18" charset="0"/>
                <a:cs typeface="Times New Roman" panose="02020603050405020304" pitchFamily="18" charset="0"/>
              </a:rPr>
              <a:t>About the Project :</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47930"/>
            <a:ext cx="9923585" cy="3776923"/>
          </a:xfrm>
        </p:spPr>
        <p:txBody>
          <a:bodyPr/>
          <a:lstStyle/>
          <a:p>
            <a:r>
              <a:rPr lang="en-US" b="1" dirty="0"/>
              <a:t>🧱 Project Modules</a:t>
            </a:r>
          </a:p>
          <a:p>
            <a:r>
              <a:rPr lang="en-US" b="1" dirty="0"/>
              <a:t>Booking Confirmation</a:t>
            </a:r>
            <a:endParaRPr lang="en-US" dirty="0"/>
          </a:p>
          <a:p>
            <a:pPr lvl="1"/>
            <a:r>
              <a:rPr lang="en-US" dirty="0"/>
              <a:t>Generates ticket summary after payment (mock)</a:t>
            </a:r>
          </a:p>
          <a:p>
            <a:r>
              <a:rPr lang="en-US" b="1" dirty="0"/>
              <a:t>Admin Dashboard</a:t>
            </a:r>
            <a:endParaRPr lang="en-US" dirty="0"/>
          </a:p>
          <a:p>
            <a:pPr lvl="1"/>
            <a:r>
              <a:rPr lang="en-US" dirty="0"/>
              <a:t>Manage all data (users, movies, bookings)</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20</a:t>
            </a:fld>
            <a:endParaRPr lang="en-US" altLang="en-US"/>
          </a:p>
        </p:txBody>
      </p:sp>
    </p:spTree>
    <p:extLst>
      <p:ext uri="{BB962C8B-B14F-4D97-AF65-F5344CB8AC3E}">
        <p14:creationId xmlns:p14="http://schemas.microsoft.com/office/powerpoint/2010/main" val="3937000744"/>
      </p:ext>
    </p:extLst>
  </p:cSld>
  <p:clrMapOvr>
    <a:masterClrMapping/>
  </p:clrMapOvr>
  <p:transition spd="slow">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US" sz="3200" b="1" dirty="0">
                <a:solidFill>
                  <a:schemeClr val="accent1">
                    <a:lumMod val="75000"/>
                  </a:schemeClr>
                </a:solidFill>
                <a:latin typeface="Times New Roman" panose="02020603050405020304" pitchFamily="18" charset="0"/>
                <a:cs typeface="Times New Roman" panose="02020603050405020304" pitchFamily="18" charset="0"/>
              </a:rPr>
              <a:t>About the Project :</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63292"/>
            <a:ext cx="9923585" cy="3776923"/>
          </a:xfrm>
        </p:spPr>
        <p:txBody>
          <a:bodyPr/>
          <a:lstStyle/>
          <a:p>
            <a:r>
              <a:rPr lang="en-IN" b="1" dirty="0"/>
              <a:t>Development Phases</a:t>
            </a:r>
          </a:p>
          <a:p>
            <a:r>
              <a:rPr lang="en-IN" b="1" dirty="0"/>
              <a:t>Planning &amp; Requirement Gathering</a:t>
            </a:r>
            <a:endParaRPr lang="en-IN" dirty="0"/>
          </a:p>
          <a:p>
            <a:r>
              <a:rPr lang="en-IN" b="1" dirty="0"/>
              <a:t>Designing Database and Wireframes</a:t>
            </a:r>
            <a:endParaRPr lang="en-IN" dirty="0"/>
          </a:p>
          <a:p>
            <a:r>
              <a:rPr lang="en-IN" b="1" dirty="0"/>
              <a:t>Developing Backend (Django Models, Views)</a:t>
            </a:r>
            <a:endParaRPr lang="en-IN" dirty="0"/>
          </a:p>
          <a:p>
            <a:r>
              <a:rPr lang="en-IN" b="1" dirty="0"/>
              <a:t>Frontend Integration</a:t>
            </a:r>
            <a:endParaRPr lang="en-IN" dirty="0"/>
          </a:p>
          <a:p>
            <a:r>
              <a:rPr lang="en-IN" b="1" dirty="0"/>
              <a:t>Testing &amp; Debugging</a:t>
            </a:r>
            <a:endParaRPr lang="en-IN" dirty="0"/>
          </a:p>
          <a:p>
            <a:r>
              <a:rPr lang="en-IN" b="1" dirty="0"/>
              <a:t>Documentation &amp; Deployment</a:t>
            </a:r>
            <a:endParaRPr lang="en-IN" dirty="0"/>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21</a:t>
            </a:fld>
            <a:endParaRPr lang="en-US" altLang="en-US"/>
          </a:p>
        </p:txBody>
      </p:sp>
    </p:spTree>
    <p:extLst>
      <p:ext uri="{BB962C8B-B14F-4D97-AF65-F5344CB8AC3E}">
        <p14:creationId xmlns:p14="http://schemas.microsoft.com/office/powerpoint/2010/main" val="2547059990"/>
      </p:ext>
    </p:extLst>
  </p:cSld>
  <p:clrMapOvr>
    <a:masterClrMapping/>
  </p:clrMapOvr>
  <p:transition spd="slow">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US" sz="3200" b="1" dirty="0">
                <a:solidFill>
                  <a:schemeClr val="accent1">
                    <a:lumMod val="75000"/>
                  </a:schemeClr>
                </a:solidFill>
                <a:latin typeface="Times New Roman" panose="02020603050405020304" pitchFamily="18" charset="0"/>
                <a:cs typeface="Times New Roman" panose="02020603050405020304" pitchFamily="18" charset="0"/>
              </a:rPr>
              <a:t>About the Project :</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53296"/>
            <a:ext cx="9923585" cy="3776923"/>
          </a:xfrm>
        </p:spPr>
        <p:txBody>
          <a:bodyPr/>
          <a:lstStyle/>
          <a:p>
            <a:pPr marL="0" indent="0">
              <a:buNone/>
            </a:pPr>
            <a:r>
              <a:rPr lang="en-US" b="1" dirty="0"/>
              <a:t>🧪 Testing</a:t>
            </a:r>
          </a:p>
          <a:p>
            <a:r>
              <a:rPr lang="en-US" dirty="0"/>
              <a:t>Manual and functional testing of each module</a:t>
            </a:r>
          </a:p>
          <a:p>
            <a:r>
              <a:rPr lang="en-US" dirty="0"/>
              <a:t>Ensured that seat booking, login flow, and admin actions worked seamlessly</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22</a:t>
            </a:fld>
            <a:endParaRPr lang="en-US" altLang="en-US"/>
          </a:p>
        </p:txBody>
      </p:sp>
    </p:spTree>
    <p:extLst>
      <p:ext uri="{BB962C8B-B14F-4D97-AF65-F5344CB8AC3E}">
        <p14:creationId xmlns:p14="http://schemas.microsoft.com/office/powerpoint/2010/main" val="2995528834"/>
      </p:ext>
    </p:extLst>
  </p:cSld>
  <p:clrMapOvr>
    <a:masterClrMapping/>
  </p:clrMapOvr>
  <p:transition spd="slow">
    <p:blinds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US" sz="3200" b="1" dirty="0">
                <a:solidFill>
                  <a:schemeClr val="accent1">
                    <a:lumMod val="75000"/>
                  </a:schemeClr>
                </a:solidFill>
                <a:latin typeface="Times New Roman" panose="02020603050405020304" pitchFamily="18" charset="0"/>
                <a:cs typeface="Times New Roman" panose="02020603050405020304" pitchFamily="18" charset="0"/>
              </a:rPr>
              <a:t>About the Project :</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53296"/>
            <a:ext cx="9923585" cy="3776923"/>
          </a:xfrm>
        </p:spPr>
        <p:txBody>
          <a:bodyPr/>
          <a:lstStyle/>
          <a:p>
            <a:pPr marL="0" indent="0">
              <a:buNone/>
            </a:pPr>
            <a:r>
              <a:rPr lang="en-US" b="1" dirty="0"/>
              <a:t>🧪 Testing</a:t>
            </a:r>
          </a:p>
          <a:p>
            <a:r>
              <a:rPr lang="en-US" dirty="0"/>
              <a:t>Manual and functional testing of each module</a:t>
            </a:r>
          </a:p>
          <a:p>
            <a:r>
              <a:rPr lang="en-US" dirty="0"/>
              <a:t>Ensured that seat booking, login flow, and admin actions worked seamlessly</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23</a:t>
            </a:fld>
            <a:endParaRPr lang="en-US" altLang="en-US"/>
          </a:p>
        </p:txBody>
      </p:sp>
    </p:spTree>
    <p:extLst>
      <p:ext uri="{BB962C8B-B14F-4D97-AF65-F5344CB8AC3E}">
        <p14:creationId xmlns:p14="http://schemas.microsoft.com/office/powerpoint/2010/main" val="2284702048"/>
      </p:ext>
    </p:extLst>
  </p:cSld>
  <p:clrMapOvr>
    <a:masterClrMapping/>
  </p:clrMapOvr>
  <p:transition spd="slow">
    <p:blinds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US" sz="3200" b="1" dirty="0">
                <a:solidFill>
                  <a:schemeClr val="accent1">
                    <a:lumMod val="75000"/>
                  </a:schemeClr>
                </a:solidFill>
                <a:latin typeface="Times New Roman" panose="02020603050405020304" pitchFamily="18" charset="0"/>
                <a:cs typeface="Times New Roman" panose="02020603050405020304" pitchFamily="18" charset="0"/>
              </a:rPr>
              <a:t>About the Project :</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58804"/>
            <a:ext cx="9923585" cy="3776923"/>
          </a:xfrm>
        </p:spPr>
        <p:txBody>
          <a:bodyPr/>
          <a:lstStyle/>
          <a:p>
            <a:pPr marL="0" indent="0">
              <a:buNone/>
            </a:pPr>
            <a:r>
              <a:rPr lang="en-US" b="1" dirty="0"/>
              <a:t>📈 Outcomes</a:t>
            </a:r>
          </a:p>
          <a:p>
            <a:r>
              <a:rPr lang="en-US" dirty="0"/>
              <a:t>Developed a working, modular web application</a:t>
            </a:r>
          </a:p>
          <a:p>
            <a:r>
              <a:rPr lang="en-US" dirty="0"/>
              <a:t>Simplified the ticket booking process</a:t>
            </a:r>
          </a:p>
          <a:p>
            <a:r>
              <a:rPr lang="en-US" dirty="0"/>
              <a:t>Created a foundation that can be scaled and deployed</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24</a:t>
            </a:fld>
            <a:endParaRPr lang="en-US" altLang="en-US"/>
          </a:p>
        </p:txBody>
      </p:sp>
    </p:spTree>
    <p:extLst>
      <p:ext uri="{BB962C8B-B14F-4D97-AF65-F5344CB8AC3E}">
        <p14:creationId xmlns:p14="http://schemas.microsoft.com/office/powerpoint/2010/main" val="3668403652"/>
      </p:ext>
    </p:extLst>
  </p:cSld>
  <p:clrMapOvr>
    <a:masterClrMapping/>
  </p:clrMapOvr>
  <p:transition spd="slow">
    <p:blinds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US" sz="3200" b="1" dirty="0">
                <a:solidFill>
                  <a:schemeClr val="accent1">
                    <a:lumMod val="75000"/>
                  </a:schemeClr>
                </a:solidFill>
                <a:latin typeface="Times New Roman" panose="02020603050405020304" pitchFamily="18" charset="0"/>
                <a:cs typeface="Times New Roman" panose="02020603050405020304" pitchFamily="18" charset="0"/>
              </a:rPr>
              <a:t>About the Project :</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82958"/>
            <a:ext cx="9923585" cy="3776923"/>
          </a:xfrm>
        </p:spPr>
        <p:txBody>
          <a:bodyPr/>
          <a:lstStyle/>
          <a:p>
            <a:pPr marL="0" indent="0">
              <a:buNone/>
            </a:pPr>
            <a:r>
              <a:rPr lang="en-US" b="1" dirty="0"/>
              <a:t>🌟 Future Scope</a:t>
            </a:r>
          </a:p>
          <a:p>
            <a:r>
              <a:rPr lang="en-US" dirty="0"/>
              <a:t>Integrate online payment gateways</a:t>
            </a:r>
          </a:p>
          <a:p>
            <a:r>
              <a:rPr lang="en-US" dirty="0"/>
              <a:t>Add movie trailers, ratings, and reviews</a:t>
            </a:r>
          </a:p>
          <a:p>
            <a:r>
              <a:rPr lang="en-US" dirty="0"/>
              <a:t>Expand support for multi-theater and location-based searches</a:t>
            </a:r>
          </a:p>
          <a:p>
            <a:r>
              <a:rPr lang="en-US" dirty="0"/>
              <a:t>Deploy on a cloud platform for real-world use</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25</a:t>
            </a:fld>
            <a:endParaRPr lang="en-US" altLang="en-US"/>
          </a:p>
        </p:txBody>
      </p:sp>
    </p:spTree>
    <p:extLst>
      <p:ext uri="{BB962C8B-B14F-4D97-AF65-F5344CB8AC3E}">
        <p14:creationId xmlns:p14="http://schemas.microsoft.com/office/powerpoint/2010/main" val="2221496692"/>
      </p:ext>
    </p:extLst>
  </p:cSld>
  <p:clrMapOvr>
    <a:masterClrMapping/>
  </p:clrMapOvr>
  <p:transition spd="slow">
    <p:blinds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US" sz="3200" b="1" dirty="0">
                <a:solidFill>
                  <a:schemeClr val="accent1">
                    <a:lumMod val="75000"/>
                  </a:schemeClr>
                </a:solidFill>
                <a:latin typeface="Times New Roman" panose="02020603050405020304" pitchFamily="18" charset="0"/>
                <a:cs typeface="Times New Roman" panose="02020603050405020304" pitchFamily="18" charset="0"/>
              </a:rPr>
              <a:t>About the Project :</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06050"/>
            <a:ext cx="9923585" cy="3776923"/>
          </a:xfrm>
        </p:spPr>
        <p:txBody>
          <a:bodyPr/>
          <a:lstStyle/>
          <a:p>
            <a:pPr marL="0" indent="0">
              <a:buNone/>
            </a:pPr>
            <a:r>
              <a:rPr lang="en-US" b="1" dirty="0"/>
              <a:t>👨‍ My Role</a:t>
            </a:r>
          </a:p>
          <a:p>
            <a:r>
              <a:rPr lang="en-US" dirty="0"/>
              <a:t>Led the development as a </a:t>
            </a:r>
            <a:r>
              <a:rPr lang="en-US" b="1" dirty="0"/>
              <a:t>Full-Stack Developer</a:t>
            </a:r>
            <a:endParaRPr lang="en-US" dirty="0"/>
          </a:p>
          <a:p>
            <a:r>
              <a:rPr lang="en-US" dirty="0"/>
              <a:t>Designed database schema, built backend logic, and integrated front-end</a:t>
            </a:r>
          </a:p>
          <a:p>
            <a:r>
              <a:rPr lang="en-US" dirty="0"/>
              <a:t>Managed project structure and testing process</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26</a:t>
            </a:fld>
            <a:endParaRPr lang="en-US" altLang="en-US"/>
          </a:p>
        </p:txBody>
      </p:sp>
    </p:spTree>
    <p:extLst>
      <p:ext uri="{BB962C8B-B14F-4D97-AF65-F5344CB8AC3E}">
        <p14:creationId xmlns:p14="http://schemas.microsoft.com/office/powerpoint/2010/main" val="3484563800"/>
      </p:ext>
    </p:extLst>
  </p:cSld>
  <p:clrMapOvr>
    <a:masterClrMapping/>
  </p:clrMapOvr>
  <p:transition spd="slow">
    <p:blinds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US" sz="3200" b="1" dirty="0">
                <a:solidFill>
                  <a:schemeClr val="accent1">
                    <a:lumMod val="75000"/>
                  </a:schemeClr>
                </a:solidFill>
                <a:latin typeface="Times New Roman" panose="02020603050405020304" pitchFamily="18" charset="0"/>
                <a:cs typeface="Times New Roman" panose="02020603050405020304" pitchFamily="18" charset="0"/>
              </a:rPr>
              <a:t>Gantt Chart :</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88100" y="1319701"/>
            <a:ext cx="7553324" cy="3776662"/>
          </a:xfrm>
        </p:spPr>
      </p:pic>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27</a:t>
            </a:fld>
            <a:endParaRPr lang="en-US" altLang="en-US"/>
          </a:p>
        </p:txBody>
      </p:sp>
    </p:spTree>
    <p:extLst>
      <p:ext uri="{BB962C8B-B14F-4D97-AF65-F5344CB8AC3E}">
        <p14:creationId xmlns:p14="http://schemas.microsoft.com/office/powerpoint/2010/main" val="1941616693"/>
      </p:ext>
    </p:extLst>
  </p:cSld>
  <p:clrMapOvr>
    <a:masterClrMapping/>
  </p:clrMapOvr>
  <p:transition spd="slow">
    <p:blinds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Internship Road Map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28</a:t>
            </a:fld>
            <a:endParaRPr lang="en-US" altLang="en-US"/>
          </a:p>
        </p:txBody>
      </p:sp>
      <p:graphicFrame>
        <p:nvGraphicFramePr>
          <p:cNvPr id="8" name="Content Placeholder 7"/>
          <p:cNvGraphicFramePr>
            <a:graphicFrameLocks noGrp="1"/>
          </p:cNvGraphicFramePr>
          <p:nvPr>
            <p:ph idx="1"/>
          </p:nvPr>
        </p:nvGraphicFramePr>
        <p:xfrm>
          <a:off x="838200" y="1210491"/>
          <a:ext cx="10515600" cy="405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70371" y="901298"/>
            <a:ext cx="6948890" cy="369332"/>
          </a:xfrm>
          <a:prstGeom prst="rect">
            <a:avLst/>
          </a:prstGeom>
          <a:noFill/>
        </p:spPr>
        <p:txBody>
          <a:bodyPr wrap="none" rtlCol="0">
            <a:spAutoFit/>
          </a:bodyPr>
          <a:lstStyle/>
          <a:p>
            <a:r>
              <a:rPr lang="en-GB" dirty="0">
                <a:solidFill>
                  <a:srgbClr val="0070C0"/>
                </a:solidFill>
              </a:rPr>
              <a:t>Note: Write in the below table what u will be achieving in each review</a:t>
            </a:r>
          </a:p>
        </p:txBody>
      </p:sp>
    </p:spTree>
  </p:cSld>
  <p:clrMapOvr>
    <a:masterClrMapping/>
  </p:clrMapOvr>
  <p:transition spd="slow">
    <p:blinds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sym typeface="+mn-ea"/>
              </a:rPr>
              <a:t>Literature Review</a:t>
            </a:r>
            <a:endParaRPr lang="en-US" dirty="0"/>
          </a:p>
        </p:txBody>
      </p:sp>
      <p:sp>
        <p:nvSpPr>
          <p:cNvPr id="3" name="Content Placeholder 2"/>
          <p:cNvSpPr>
            <a:spLocks noGrp="1"/>
          </p:cNvSpPr>
          <p:nvPr>
            <p:ph idx="1"/>
          </p:nvPr>
        </p:nvSpPr>
        <p:spPr/>
        <p:txBody>
          <a:bodyPr/>
          <a:lstStyle/>
          <a:p>
            <a:r>
              <a:rPr lang="en-US" altLang="en-US" dirty="0"/>
              <a:t>Why Python &amp; Django for E-Commerce?</a:t>
            </a:r>
          </a:p>
          <a:p>
            <a:r>
              <a:rPr lang="en-US" altLang="en-US" dirty="0"/>
              <a:t>Fast &amp; Secure: Built-in authentication, ORM, and security features (CSRF, SQL Injection protection).</a:t>
            </a:r>
          </a:p>
          <a:p>
            <a:r>
              <a:rPr lang="en-US" altLang="en-US" dirty="0"/>
              <a:t>Scalability &amp; Modularity: Supports large product catalogs &amp; user traffic with caching and </a:t>
            </a:r>
            <a:r>
              <a:rPr lang="en-US" altLang="en-US" dirty="0" err="1"/>
              <a:t>microservices</a:t>
            </a:r>
            <a:r>
              <a:rPr lang="en-US" altLang="en-US" dirty="0"/>
              <a:t>.</a:t>
            </a:r>
          </a:p>
          <a:p>
            <a:r>
              <a:rPr lang="en-US" altLang="en-US" dirty="0"/>
              <a:t>Rapid Development: Pre-built admin panel, Django REST Framework (DRF) for APIs, and database integrations.</a:t>
            </a:r>
          </a:p>
          <a:p>
            <a:endParaRPr lang="en-US" alt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a:t>29</a:t>
            </a:fld>
            <a:endParaRPr lang="en-US" altLang="en-US"/>
          </a:p>
        </p:txBody>
      </p:sp>
    </p:spTree>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 or Organization</a:t>
            </a:r>
          </a:p>
        </p:txBody>
      </p:sp>
      <p:sp>
        <p:nvSpPr>
          <p:cNvPr id="3" name="Content Placeholder 2"/>
          <p:cNvSpPr>
            <a:spLocks noGrp="1"/>
          </p:cNvSpPr>
          <p:nvPr>
            <p:ph idx="1"/>
          </p:nvPr>
        </p:nvSpPr>
        <p:spPr>
          <a:xfrm>
            <a:off x="838200" y="1332412"/>
            <a:ext cx="10515600" cy="4193176"/>
          </a:xfrm>
        </p:spPr>
        <p:txBody>
          <a:bodyPr/>
          <a:lstStyle/>
          <a:p>
            <a:pPr marL="0" indent="0">
              <a:buNone/>
            </a:pPr>
            <a:r>
              <a:rPr lang="en-US" b="1" dirty="0"/>
              <a:t>Company Overview</a:t>
            </a:r>
            <a:endParaRPr lang="en-US" dirty="0"/>
          </a:p>
          <a:p>
            <a:pPr>
              <a:buFont typeface="Arial" panose="020B0604020202020204" pitchFamily="34" charset="0"/>
              <a:buChar char="•"/>
            </a:pPr>
            <a:r>
              <a:rPr lang="en-US" b="1" dirty="0"/>
              <a:t>About Test Yantra</a:t>
            </a:r>
            <a:r>
              <a:rPr lang="en-US" dirty="0"/>
              <a:t>: A global IT services company specializing in software testing and quality assurance.</a:t>
            </a:r>
          </a:p>
          <a:p>
            <a:pPr>
              <a:buFont typeface="Arial" panose="020B0604020202020204" pitchFamily="34" charset="0"/>
              <a:buChar char="•"/>
            </a:pPr>
            <a:r>
              <a:rPr lang="en-US" b="1" dirty="0"/>
              <a:t>Establishment</a:t>
            </a:r>
            <a:r>
              <a:rPr lang="en-US" dirty="0"/>
              <a:t>: Founded with the vision to deliver reliable and efficient QA solutions.</a:t>
            </a:r>
          </a:p>
          <a:p>
            <a:pPr>
              <a:buFont typeface="Arial" panose="020B0604020202020204" pitchFamily="34" charset="0"/>
              <a:buChar char="•"/>
            </a:pPr>
            <a:r>
              <a:rPr lang="en-US" b="1" dirty="0"/>
              <a:t>Presence</a:t>
            </a:r>
            <a:r>
              <a:rPr lang="en-US" dirty="0"/>
              <a:t>: Offices across various regions, serving clients worldwide.</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3</a:t>
            </a:fld>
            <a:endParaRPr lang="en-US" altLang="en-US"/>
          </a:p>
        </p:txBody>
      </p:sp>
    </p:spTree>
  </p:cSld>
  <p:clrMapOvr>
    <a:masterClrMapping/>
  </p:clrMapOvr>
  <p:transition spd="slow">
    <p:blinds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chemeClr val="accent1">
                    <a:lumMod val="75000"/>
                  </a:schemeClr>
                </a:solidFill>
                <a:latin typeface="Times New Roman" panose="02020603050405020304" pitchFamily="18" charset="0"/>
                <a:cs typeface="Times New Roman" panose="02020603050405020304" pitchFamily="18" charset="0"/>
                <a:sym typeface="+mn-ea"/>
              </a:rPr>
              <a:t>Literature Review</a:t>
            </a:r>
            <a:endParaRPr lang="en-IN" alt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altLang="en-US">
                <a:sym typeface="+mn-ea"/>
              </a:rPr>
              <a:t>Key Technologies for Full Stack E-Commerce</a:t>
            </a:r>
            <a:r>
              <a:rPr lang="en-IN" altLang="en-US">
                <a:sym typeface="+mn-ea"/>
              </a:rPr>
              <a:t>:</a:t>
            </a:r>
            <a:endParaRPr lang="en-US" altLang="en-US"/>
          </a:p>
          <a:p>
            <a:r>
              <a:rPr lang="en-US" altLang="en-US">
                <a:sym typeface="+mn-ea"/>
              </a:rPr>
              <a:t>Frontend: React.js, Tailwind CSS for dynamic and responsive UI.</a:t>
            </a:r>
            <a:endParaRPr lang="en-US" altLang="en-US"/>
          </a:p>
          <a:p>
            <a:r>
              <a:rPr lang="en-US" altLang="en-US">
                <a:sym typeface="+mn-ea"/>
              </a:rPr>
              <a:t>Backend: Django + Django REST Framework (DRF) for handling business logic &amp; APIs.</a:t>
            </a:r>
            <a:endParaRPr lang="en-US" altLang="en-US"/>
          </a:p>
          <a:p>
            <a:r>
              <a:rPr lang="en-US" altLang="en-US">
                <a:sym typeface="+mn-ea"/>
              </a:rPr>
              <a:t>Payments &amp; Auth: JWT, OAuth, Stripe, Razorpay for secure transactions.</a:t>
            </a:r>
            <a:endParaRPr lang="en-US"/>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a:t>30</a:t>
            </a:fld>
            <a:endParaRPr lang="en-US" altLang="en-US"/>
          </a:p>
        </p:txBody>
      </p:sp>
    </p:spTree>
  </p:cSld>
  <p:clrMapOvr>
    <a:masterClrMapping/>
  </p:clrMapOvr>
  <p:transition spd="slow">
    <p:blinds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sym typeface="+mn-ea"/>
              </a:rPr>
              <a:t>Proposed System / Work</a:t>
            </a:r>
            <a:endParaRPr lang="en-US"/>
          </a:p>
        </p:txBody>
      </p:sp>
      <p:sp>
        <p:nvSpPr>
          <p:cNvPr id="3" name="Content Placeholder 2"/>
          <p:cNvSpPr>
            <a:spLocks noGrp="1"/>
          </p:cNvSpPr>
          <p:nvPr>
            <p:ph idx="1"/>
          </p:nvPr>
        </p:nvSpPr>
        <p:spPr/>
        <p:txBody>
          <a:bodyPr/>
          <a:lstStyle/>
          <a:p>
            <a:r>
              <a:rPr lang="en-IN" altLang="en-US"/>
              <a:t>Proposed System:</a:t>
            </a:r>
          </a:p>
          <a:p>
            <a:r>
              <a:rPr lang="en-IN" altLang="en-US"/>
              <a:t>Django Framework,Python,Web Technologies,SQL</a:t>
            </a:r>
          </a:p>
          <a:p>
            <a:r>
              <a:rPr lang="en-IN" altLang="en-US"/>
              <a:t>Work Assigned:</a:t>
            </a:r>
          </a:p>
          <a:p>
            <a:r>
              <a:rPr lang="en-IN" altLang="en-US"/>
              <a:t>To create Website using Django Framework along with linking additional Json file and Bootstrap to it.</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a:t>31</a:t>
            </a:fld>
            <a:endParaRPr lang="en-US" altLang="en-US"/>
          </a:p>
        </p:txBody>
      </p:sp>
    </p:spTree>
  </p:cSld>
  <p:clrMapOvr>
    <a:masterClrMapping/>
  </p:clrMapOvr>
  <p:transition spd="slow">
    <p:blinds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sym typeface="+mn-ea"/>
              </a:rPr>
              <a:t>Problem Statement</a:t>
            </a:r>
            <a:endParaRPr lang="en-US" dirty="0"/>
          </a:p>
        </p:txBody>
      </p:sp>
      <p:sp>
        <p:nvSpPr>
          <p:cNvPr id="3" name="Content Placeholder 2"/>
          <p:cNvSpPr>
            <a:spLocks noGrp="1"/>
          </p:cNvSpPr>
          <p:nvPr>
            <p:ph idx="1"/>
          </p:nvPr>
        </p:nvSpPr>
        <p:spPr>
          <a:xfrm>
            <a:off x="838200" y="1377950"/>
            <a:ext cx="10515600" cy="4351338"/>
          </a:xfrm>
        </p:spPr>
        <p:txBody>
          <a:bodyPr/>
          <a:lstStyle/>
          <a:p>
            <a:pPr marL="0" indent="0">
              <a:buNone/>
            </a:pPr>
            <a:endParaRPr lang="en-US" altLang="en-US" dirty="0"/>
          </a:p>
          <a:p>
            <a:r>
              <a:rPr lang="en-US" dirty="0"/>
              <a:t>Current movie ticket booking systems are either outdated or lack real-time features, causing inconvenience for users and inefficiency for theater management. There is a need for a centralized, responsive platform that enables users to book tickets with live seat availability while allowing admins to manage movies, shows, and bookings seamlessly.</a:t>
            </a:r>
            <a:endParaRPr lang="en-US" alt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a:t>32</a:t>
            </a:fld>
            <a:endParaRPr lang="en-US" altLang="en-US"/>
          </a:p>
        </p:txBody>
      </p:sp>
    </p:spTree>
  </p:cSld>
  <p:clrMapOvr>
    <a:masterClrMapping/>
  </p:clrMapOvr>
  <p:transition spd="slow">
    <p:blinds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sym typeface="+mn-ea"/>
              </a:rPr>
              <a:t>System Requirements</a:t>
            </a:r>
            <a:endParaRPr lang="en-US"/>
          </a:p>
        </p:txBody>
      </p:sp>
      <p:sp>
        <p:nvSpPr>
          <p:cNvPr id="3" name="Content Placeholder 2"/>
          <p:cNvSpPr>
            <a:spLocks noGrp="1"/>
          </p:cNvSpPr>
          <p:nvPr>
            <p:ph idx="1"/>
          </p:nvPr>
        </p:nvSpPr>
        <p:spPr>
          <a:xfrm>
            <a:off x="858520" y="1825625"/>
            <a:ext cx="10515600" cy="4351338"/>
          </a:xfrm>
        </p:spPr>
        <p:txBody>
          <a:bodyPr/>
          <a:lstStyle/>
          <a:p>
            <a:r>
              <a:rPr lang="en-IN" altLang="en-US"/>
              <a:t>System with Idle Python version 3.</a:t>
            </a:r>
          </a:p>
          <a:p>
            <a:r>
              <a:rPr lang="en-IN" altLang="en-US"/>
              <a:t>System with suitable VsCode and latest version.</a:t>
            </a:r>
          </a:p>
          <a:p>
            <a:r>
              <a:rPr lang="en-IN" altLang="en-US"/>
              <a:t>Latest Django framework installation.</a:t>
            </a:r>
          </a:p>
          <a:p>
            <a:r>
              <a:rPr lang="en-IN" altLang="en-US"/>
              <a:t>System suitable with activation of virtual environment.</a:t>
            </a:r>
          </a:p>
          <a:p>
            <a:r>
              <a:rPr lang="en-IN" altLang="en-US"/>
              <a:t>System suitable to handle React Configuration and other API repostories.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a:t>33</a:t>
            </a:fld>
            <a:endParaRPr lang="en-US" altLang="en-US"/>
          </a:p>
        </p:txBody>
      </p:sp>
    </p:spTree>
  </p:cSld>
  <p:clrMapOvr>
    <a:masterClrMapping/>
  </p:clrMapOvr>
  <p:transition spd="slow">
    <p:blinds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sym typeface="+mn-ea"/>
              </a:rPr>
              <a:t>Advantages of Proposed System/Work</a:t>
            </a:r>
            <a:endParaRPr lang="en-US"/>
          </a:p>
        </p:txBody>
      </p:sp>
      <p:sp>
        <p:nvSpPr>
          <p:cNvPr id="3" name="Content Placeholder 2"/>
          <p:cNvSpPr>
            <a:spLocks noGrp="1"/>
          </p:cNvSpPr>
          <p:nvPr>
            <p:ph idx="1"/>
          </p:nvPr>
        </p:nvSpPr>
        <p:spPr/>
        <p:txBody>
          <a:bodyPr/>
          <a:lstStyle/>
          <a:p>
            <a:r>
              <a:rPr lang="en-IN" altLang="en-US"/>
              <a:t>Proposed System:</a:t>
            </a:r>
          </a:p>
          <a:p>
            <a:r>
              <a:rPr lang="en-IN" altLang="en-US"/>
              <a:t>Easy readable and understandable.</a:t>
            </a:r>
          </a:p>
          <a:p>
            <a:r>
              <a:rPr lang="en-IN" altLang="en-US"/>
              <a:t>Friendly user interface.</a:t>
            </a:r>
          </a:p>
          <a:p>
            <a:r>
              <a:rPr lang="en-IN" altLang="en-US"/>
              <a:t>Huge collection of libraries.</a:t>
            </a:r>
          </a:p>
          <a:p>
            <a:r>
              <a:rPr lang="en-IN" altLang="en-US"/>
              <a:t>Easy implementation of API keys and Repositories.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a:t>34</a:t>
            </a:fld>
            <a:endParaRPr lang="en-US" altLang="en-US"/>
          </a:p>
        </p:txBody>
      </p:sp>
    </p:spTree>
  </p:cSld>
  <p:clrMapOvr>
    <a:masterClrMapping/>
  </p:clrMapOvr>
  <p:transition spd="slow">
    <p:blinds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35</a:t>
            </a:fld>
            <a:endParaRPr lang="en-US" altLang="en-US"/>
          </a:p>
        </p:txBody>
      </p:sp>
      <p:sp>
        <p:nvSpPr>
          <p:cNvPr id="3" name="Content Placeholder 2"/>
          <p:cNvSpPr>
            <a:spLocks noGrp="1"/>
          </p:cNvSpPr>
          <p:nvPr>
            <p:ph idx="1"/>
          </p:nvPr>
        </p:nvSpPr>
        <p:spPr>
          <a:xfrm>
            <a:off x="446308" y="1061297"/>
            <a:ext cx="10515600" cy="4351338"/>
          </a:xfrm>
        </p:spPr>
        <p:txBody>
          <a:bodyPr/>
          <a:lstStyle/>
          <a:p>
            <a:r>
              <a:rPr lang="en-US" dirty="0">
                <a:sym typeface="+mn-ea"/>
              </a:rPr>
              <a:t>https://github.com/Thiyag15</a:t>
            </a:r>
            <a:endParaRPr lang="en-US" dirty="0"/>
          </a:p>
        </p:txBody>
      </p:sp>
    </p:spTree>
  </p:cSld>
  <p:clrMapOvr>
    <a:masterClrMapping/>
  </p:clrMapOvr>
  <p:transition spd="slow">
    <p:blinds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t>36</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blinds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37</a:t>
            </a:fld>
            <a:endParaRPr lang="en-US" altLang="en-US"/>
          </a:p>
        </p:txBody>
      </p:sp>
    </p:spTree>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 or Organization</a:t>
            </a:r>
          </a:p>
        </p:txBody>
      </p:sp>
      <p:sp>
        <p:nvSpPr>
          <p:cNvPr id="3" name="Content Placeholder 2"/>
          <p:cNvSpPr>
            <a:spLocks noGrp="1"/>
          </p:cNvSpPr>
          <p:nvPr>
            <p:ph idx="1"/>
          </p:nvPr>
        </p:nvSpPr>
        <p:spPr>
          <a:xfrm>
            <a:off x="838200" y="1332412"/>
            <a:ext cx="10515600" cy="4193176"/>
          </a:xfrm>
        </p:spPr>
        <p:txBody>
          <a:bodyPr/>
          <a:lstStyle/>
          <a:p>
            <a:pPr marL="0" indent="0">
              <a:buNone/>
            </a:pPr>
            <a:r>
              <a:rPr lang="en-US" b="1" dirty="0"/>
              <a:t>Products &amp; Services</a:t>
            </a:r>
            <a:endParaRPr lang="en-US" dirty="0"/>
          </a:p>
          <a:p>
            <a:pPr>
              <a:buFont typeface="Arial" panose="020B0604020202020204" pitchFamily="34" charset="0"/>
              <a:buChar char="•"/>
            </a:pPr>
            <a:r>
              <a:rPr lang="en-US" b="1" dirty="0"/>
              <a:t>Software Testing &amp; QA</a:t>
            </a:r>
            <a:r>
              <a:rPr lang="en-US" dirty="0"/>
              <a:t>: Comprehensive testing solutions including manual, automation, performance, and security testing.</a:t>
            </a:r>
          </a:p>
          <a:p>
            <a:pPr>
              <a:buFont typeface="Arial" panose="020B0604020202020204" pitchFamily="34" charset="0"/>
              <a:buChar char="•"/>
            </a:pPr>
            <a:r>
              <a:rPr lang="en-US" b="1" dirty="0"/>
              <a:t>Consulting &amp; Training</a:t>
            </a:r>
            <a:r>
              <a:rPr lang="en-US" dirty="0"/>
              <a:t>: Expert guidance on testing methodologies, tools, and best practices.</a:t>
            </a:r>
          </a:p>
          <a:p>
            <a:pPr>
              <a:buFont typeface="Arial" panose="020B0604020202020204" pitchFamily="34" charset="0"/>
              <a:buChar char="•"/>
            </a:pPr>
            <a:r>
              <a:rPr lang="en-US" b="1" dirty="0"/>
              <a:t>Customized Solutions</a:t>
            </a:r>
            <a:r>
              <a:rPr lang="en-US" dirty="0"/>
              <a:t>: Tailored services to meet specific client needs across diverse domains</a:t>
            </a:r>
            <a:r>
              <a:rPr lang="en-US" sz="2000" dirty="0"/>
              <a:t>.</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4</a:t>
            </a:fld>
            <a:endParaRPr lang="en-US" altLang="en-US"/>
          </a:p>
        </p:txBody>
      </p:sp>
    </p:spTree>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 or Organization</a:t>
            </a:r>
          </a:p>
        </p:txBody>
      </p:sp>
      <p:sp>
        <p:nvSpPr>
          <p:cNvPr id="3" name="Content Placeholder 2"/>
          <p:cNvSpPr>
            <a:spLocks noGrp="1"/>
          </p:cNvSpPr>
          <p:nvPr>
            <p:ph idx="1"/>
          </p:nvPr>
        </p:nvSpPr>
        <p:spPr>
          <a:xfrm>
            <a:off x="838200" y="1493438"/>
            <a:ext cx="10515600" cy="4193176"/>
          </a:xfrm>
        </p:spPr>
        <p:txBody>
          <a:bodyPr/>
          <a:lstStyle/>
          <a:p>
            <a:pPr marL="0" indent="0">
              <a:buNone/>
            </a:pPr>
            <a:r>
              <a:rPr lang="en-US" b="1" dirty="0"/>
              <a:t>Clients &amp; Partnerships</a:t>
            </a:r>
            <a:endParaRPr lang="en-US" dirty="0"/>
          </a:p>
          <a:p>
            <a:pPr>
              <a:buFont typeface="Arial" panose="020B0604020202020204" pitchFamily="34" charset="0"/>
              <a:buChar char="•"/>
            </a:pPr>
            <a:r>
              <a:rPr lang="en-US" b="1" dirty="0"/>
              <a:t>Client Base</a:t>
            </a:r>
            <a:r>
              <a:rPr lang="en-US" dirty="0"/>
              <a:t>: Serves startups, mid-sized companies, and large enterprises in sectors like banking, healthcare, and e-commerce.</a:t>
            </a:r>
          </a:p>
          <a:p>
            <a:pPr>
              <a:buFont typeface="Arial" panose="020B0604020202020204" pitchFamily="34" charset="0"/>
              <a:buChar char="•"/>
            </a:pPr>
            <a:r>
              <a:rPr lang="en-US" b="1" dirty="0"/>
              <a:t>Key Partnerships</a:t>
            </a:r>
            <a:r>
              <a:rPr lang="en-US" dirty="0"/>
              <a:t>: Collaborates with leading technology providers to stay at the forefront of testing innovation.</a:t>
            </a:r>
          </a:p>
          <a:p>
            <a:pPr>
              <a:buFont typeface="Arial" panose="020B0604020202020204" pitchFamily="34" charset="0"/>
              <a:buChar char="•"/>
            </a:pPr>
            <a:r>
              <a:rPr lang="en-US" b="1" dirty="0"/>
              <a:t>Reputation</a:t>
            </a:r>
            <a:r>
              <a:rPr lang="en-US" dirty="0"/>
              <a:t>: Known for quality-driven approaches and a proven track record of delivering on-time, cost-effective solutions.</a:t>
            </a:r>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5</a:t>
            </a:fld>
            <a:endParaRPr lang="en-US" altLang="en-US"/>
          </a:p>
        </p:txBody>
      </p:sp>
    </p:spTree>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p>
        </p:txBody>
      </p:sp>
      <p:sp>
        <p:nvSpPr>
          <p:cNvPr id="3" name="Content Placeholder 2"/>
          <p:cNvSpPr>
            <a:spLocks noGrp="1"/>
          </p:cNvSpPr>
          <p:nvPr>
            <p:ph idx="1"/>
          </p:nvPr>
        </p:nvSpPr>
        <p:spPr>
          <a:xfrm>
            <a:off x="838200" y="1580020"/>
            <a:ext cx="10515600" cy="4058194"/>
          </a:xfrm>
        </p:spPr>
        <p:txBody>
          <a:bodyPr/>
          <a:lstStyle/>
          <a:p>
            <a:pPr marL="0" indent="0">
              <a:buNone/>
            </a:pPr>
            <a:r>
              <a:rPr lang="en-IN" b="1" dirty="0"/>
              <a:t> Backend: Django (Python Framework)</a:t>
            </a:r>
          </a:p>
          <a:p>
            <a:r>
              <a:rPr lang="en-IN" b="1" dirty="0"/>
              <a:t>Features</a:t>
            </a:r>
            <a:r>
              <a:rPr lang="en-IN" dirty="0"/>
              <a:t>: MTV architecture, ORM for database handling, in-built admin panel, secure session management.</a:t>
            </a:r>
          </a:p>
          <a:p>
            <a:r>
              <a:rPr lang="en-IN" b="1" dirty="0"/>
              <a:t>Importance</a:t>
            </a:r>
            <a:r>
              <a:rPr lang="en-IN" dirty="0"/>
              <a:t>: Streamlines backend development, integrates easily with databases, and accelerates rapid deployment.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6</a:t>
            </a:fld>
            <a:endParaRPr lang="en-US" altLang="en-US"/>
          </a:p>
        </p:txBody>
      </p:sp>
    </p:spTree>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p>
        </p:txBody>
      </p:sp>
      <p:sp>
        <p:nvSpPr>
          <p:cNvPr id="3" name="Content Placeholder 2"/>
          <p:cNvSpPr>
            <a:spLocks noGrp="1"/>
          </p:cNvSpPr>
          <p:nvPr>
            <p:ph idx="1"/>
          </p:nvPr>
        </p:nvSpPr>
        <p:spPr>
          <a:xfrm>
            <a:off x="838200" y="1580021"/>
            <a:ext cx="10515600" cy="4058194"/>
          </a:xfrm>
        </p:spPr>
        <p:txBody>
          <a:bodyPr/>
          <a:lstStyle/>
          <a:p>
            <a:pPr marL="0" indent="0">
              <a:buNone/>
            </a:pPr>
            <a:r>
              <a:rPr lang="en-IN" b="1" dirty="0"/>
              <a:t> Frontend: HTML, CSS, Bootstrap</a:t>
            </a:r>
          </a:p>
          <a:p>
            <a:r>
              <a:rPr lang="en-IN" b="1" dirty="0"/>
              <a:t>Features</a:t>
            </a:r>
            <a:r>
              <a:rPr lang="en-IN" dirty="0"/>
              <a:t>: Semantic page structure (HTML), responsive design (Bootstrap), custom styling (CSS).</a:t>
            </a:r>
          </a:p>
          <a:p>
            <a:r>
              <a:rPr lang="en-IN" b="1" dirty="0"/>
              <a:t>Importance</a:t>
            </a:r>
            <a:r>
              <a:rPr lang="en-IN" dirty="0"/>
              <a:t>: Enhances user interface and experience, ensuring compatibility across devices.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7</a:t>
            </a:fld>
            <a:endParaRPr lang="en-US" altLang="en-US"/>
          </a:p>
        </p:txBody>
      </p:sp>
    </p:spTree>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p>
        </p:txBody>
      </p:sp>
      <p:sp>
        <p:nvSpPr>
          <p:cNvPr id="3" name="Content Placeholder 2"/>
          <p:cNvSpPr>
            <a:spLocks noGrp="1"/>
          </p:cNvSpPr>
          <p:nvPr>
            <p:ph idx="1"/>
          </p:nvPr>
        </p:nvSpPr>
        <p:spPr>
          <a:xfrm>
            <a:off x="838200" y="1632776"/>
            <a:ext cx="10515600" cy="4058194"/>
          </a:xfrm>
        </p:spPr>
        <p:txBody>
          <a:bodyPr/>
          <a:lstStyle/>
          <a:p>
            <a:pPr marL="0" indent="0">
              <a:buNone/>
            </a:pPr>
            <a:r>
              <a:rPr lang="en-US" b="1" dirty="0"/>
              <a:t>Database: SQLite</a:t>
            </a:r>
          </a:p>
          <a:p>
            <a:r>
              <a:rPr lang="en-US" b="1" dirty="0"/>
              <a:t>Features</a:t>
            </a:r>
            <a:r>
              <a:rPr lang="en-US" dirty="0"/>
              <a:t>: Lightweight, </a:t>
            </a:r>
            <a:r>
              <a:rPr lang="en-US" dirty="0" err="1"/>
              <a:t>serverless</a:t>
            </a:r>
            <a:r>
              <a:rPr lang="en-US" dirty="0"/>
              <a:t>, built-in support in Django.</a:t>
            </a:r>
          </a:p>
          <a:p>
            <a:r>
              <a:rPr lang="en-US" b="1" dirty="0"/>
              <a:t>Importance</a:t>
            </a:r>
            <a:r>
              <a:rPr lang="en-US" dirty="0"/>
              <a:t>: Ideal for development/testing, </a:t>
            </a:r>
          </a:p>
          <a:p>
            <a:pPr marL="0" indent="0">
              <a:buNone/>
            </a:pPr>
            <a:r>
              <a:rPr lang="en-US" dirty="0"/>
              <a:t>   simplifies data storage without complex setup.</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8</a:t>
            </a:fld>
            <a:endParaRPr lang="en-US" altLang="en-US"/>
          </a:p>
        </p:txBody>
      </p:sp>
    </p:spTree>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p>
        </p:txBody>
      </p:sp>
      <p:sp>
        <p:nvSpPr>
          <p:cNvPr id="3" name="Content Placeholder 2"/>
          <p:cNvSpPr>
            <a:spLocks noGrp="1"/>
          </p:cNvSpPr>
          <p:nvPr>
            <p:ph idx="1"/>
          </p:nvPr>
        </p:nvSpPr>
        <p:spPr>
          <a:xfrm>
            <a:off x="838200" y="1184367"/>
            <a:ext cx="10515600" cy="4058194"/>
          </a:xfrm>
        </p:spPr>
        <p:txBody>
          <a:bodyPr/>
          <a:lstStyle/>
          <a:p>
            <a:r>
              <a:rPr lang="en-US" b="1" dirty="0"/>
              <a:t>Project Manager (PM)</a:t>
            </a:r>
            <a:endParaRPr lang="en-US" dirty="0"/>
          </a:p>
          <a:p>
            <a:pPr marL="0" indent="0">
              <a:buNone/>
            </a:pPr>
            <a:r>
              <a:rPr lang="en-US" dirty="0"/>
              <a:t>Oversees the project timeline, budget, and scope.</a:t>
            </a:r>
          </a:p>
          <a:p>
            <a:pPr marL="0" indent="0">
              <a:buNone/>
            </a:pPr>
            <a:r>
              <a:rPr lang="en-US" dirty="0"/>
              <a:t>Acts as the main point of contact for stakeholders and higher management.</a:t>
            </a:r>
          </a:p>
          <a:p>
            <a:endParaRPr lang="en-US" b="1" dirty="0"/>
          </a:p>
          <a:p>
            <a:r>
              <a:rPr lang="en-US" b="1" dirty="0"/>
              <a:t>Technical Lead (Tech Lead)</a:t>
            </a:r>
          </a:p>
          <a:p>
            <a:pPr marL="0" indent="0">
              <a:buNone/>
            </a:pPr>
            <a:r>
              <a:rPr lang="en-US" dirty="0"/>
              <a:t>Guides the technical direction of the project.</a:t>
            </a:r>
          </a:p>
          <a:p>
            <a:pPr marL="0" indent="0">
              <a:buNone/>
            </a:pPr>
            <a:r>
              <a:rPr lang="en-US" dirty="0"/>
              <a:t>Mentors developers and ensures coding standards and best practices.</a:t>
            </a:r>
          </a:p>
          <a:p>
            <a:pPr marL="0" indent="0">
              <a:buNone/>
            </a:pPr>
            <a:endParaRPr lang="en-US" dirty="0"/>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9</a:t>
            </a:fld>
            <a:endParaRPr lang="en-US" altLang="en-US"/>
          </a:p>
        </p:txBody>
      </p:sp>
    </p:spTree>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1551</Words>
  <Application>Microsoft Office PowerPoint</Application>
  <PresentationFormat>Widescreen</PresentationFormat>
  <Paragraphs>234</Paragraphs>
  <Slides>37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Calibri Light</vt:lpstr>
      <vt:lpstr>Cambria</vt:lpstr>
      <vt:lpstr>Times New Roman</vt:lpstr>
      <vt:lpstr>Verdana</vt:lpstr>
      <vt:lpstr>Wingdings</vt:lpstr>
      <vt:lpstr>Office Theme</vt:lpstr>
      <vt:lpstr>PowerPoint Presentation</vt:lpstr>
      <vt:lpstr>Content</vt:lpstr>
      <vt:lpstr>About Company or Organization</vt:lpstr>
      <vt:lpstr>About Company or Organization</vt:lpstr>
      <vt:lpstr>About Company or Organization</vt:lpstr>
      <vt:lpstr>Working domain or the technology</vt:lpstr>
      <vt:lpstr>Working domain or the technology</vt:lpstr>
      <vt:lpstr>Working domain or the technology</vt:lpstr>
      <vt:lpstr>About your team and reporting Manager</vt:lpstr>
      <vt:lpstr>About your team and reporting Manager</vt:lpstr>
      <vt:lpstr>Challenges Faced in Internship</vt:lpstr>
      <vt:lpstr>Challenges Faced in Internship</vt:lpstr>
      <vt:lpstr>Objectives of the work</vt:lpstr>
      <vt:lpstr>Objectives of the work</vt:lpstr>
      <vt:lpstr>About the Project :</vt:lpstr>
      <vt:lpstr>About the Project :</vt:lpstr>
      <vt:lpstr>About the Project :</vt:lpstr>
      <vt:lpstr>About the Project :</vt:lpstr>
      <vt:lpstr>About the Project :</vt:lpstr>
      <vt:lpstr>About the Project :</vt:lpstr>
      <vt:lpstr>About the Project :</vt:lpstr>
      <vt:lpstr>About the Project :</vt:lpstr>
      <vt:lpstr>About the Project :</vt:lpstr>
      <vt:lpstr>About the Project :</vt:lpstr>
      <vt:lpstr>About the Project :</vt:lpstr>
      <vt:lpstr>About the Project :</vt:lpstr>
      <vt:lpstr>Gantt Chart :</vt:lpstr>
      <vt:lpstr>Internship Road Map</vt:lpstr>
      <vt:lpstr>Literature Review</vt:lpstr>
      <vt:lpstr>Literature Review</vt:lpstr>
      <vt:lpstr>Proposed System / Work</vt:lpstr>
      <vt:lpstr>Problem Statement</vt:lpstr>
      <vt:lpstr>System Requirements</vt:lpstr>
      <vt:lpstr>Advantages of Proposed System/Work</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vignesh v</cp:lastModifiedBy>
  <cp:revision>924</cp:revision>
  <cp:lastPrinted>2018-07-24T06:37:00Z</cp:lastPrinted>
  <dcterms:created xsi:type="dcterms:W3CDTF">2018-06-07T04:06:00Z</dcterms:created>
  <dcterms:modified xsi:type="dcterms:W3CDTF">2025-05-14T09:42:25Z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469E1DBA7BE34B759DF47E9475A9BC7B_13</vt:lpwstr>
  </property>
  <property fmtid="{D5CDD505-2E9C-101B-9397-08002B2CF9AE}" pid="3" name="KSOProductBuildVer">
    <vt:lpwstr>1033-12.2.0.19805</vt:lpwstr>
  </property>
</Properties>
</file>