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7" r:id="rId7"/>
    <p:sldId id="261" r:id="rId8"/>
    <p:sldId id="262" r:id="rId9"/>
    <p:sldId id="268" r:id="rId10"/>
    <p:sldId id="263" r:id="rId11"/>
    <p:sldId id="269" r:id="rId12"/>
    <p:sldId id="264" r:id="rId13"/>
    <p:sldId id="270" r:id="rId14"/>
    <p:sldId id="271"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20" y="60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302F220-DB76-47B2-858A-DC5660C7A860}"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A0ECA2-7177-4185-8D63-46B6D95B3255}" type="slidenum">
              <a:rPr lang="en-IN" smtClean="0"/>
              <a:t>‹#›</a:t>
            </a:fld>
            <a:endParaRPr lang="en-IN"/>
          </a:p>
        </p:txBody>
      </p:sp>
    </p:spTree>
    <p:extLst>
      <p:ext uri="{BB962C8B-B14F-4D97-AF65-F5344CB8AC3E}">
        <p14:creationId xmlns:p14="http://schemas.microsoft.com/office/powerpoint/2010/main" val="1094179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943600" y="2209800"/>
            <a:ext cx="4038599" cy="1137491"/>
          </a:xfrm>
          <a:prstGeom prst="rect">
            <a:avLst/>
          </a:prstGeom>
        </p:spPr>
        <p:txBody>
          <a:bodyPr vert="horz" wrap="square" lIns="0" tIns="16510" rIns="0" bIns="0" rtlCol="0">
            <a:spAutoFit/>
          </a:bodyPr>
          <a:lstStyle/>
          <a:p>
            <a:pPr marL="12700">
              <a:lnSpc>
                <a:spcPct val="100000"/>
              </a:lnSpc>
              <a:spcBef>
                <a:spcPts val="130"/>
              </a:spcBef>
            </a:pPr>
            <a:r>
              <a:rPr lang="en-IN" sz="3600" dirty="0">
                <a:solidFill>
                  <a:srgbClr val="FF0000"/>
                </a:solidFill>
                <a:latin typeface="Trebuchet MS"/>
                <a:cs typeface="Trebuchet MS"/>
              </a:rPr>
              <a:t>Vignesh G</a:t>
            </a:r>
          </a:p>
          <a:p>
            <a:pPr marL="12700">
              <a:lnSpc>
                <a:spcPct val="100000"/>
              </a:lnSpc>
              <a:spcBef>
                <a:spcPts val="130"/>
              </a:spcBef>
            </a:pPr>
            <a:r>
              <a:rPr lang="en-IN" sz="3600" dirty="0">
                <a:solidFill>
                  <a:srgbClr val="FF0000"/>
                </a:solidFill>
                <a:latin typeface="Trebuchet MS"/>
                <a:cs typeface="Trebuchet MS"/>
              </a:rPr>
              <a:t>(2021506121)</a:t>
            </a:r>
            <a:endParaRPr sz="3600" dirty="0">
              <a:solidFill>
                <a:srgbClr val="FF0000"/>
              </a:solidFill>
              <a:latin typeface="Trebuchet MS"/>
              <a:cs typeface="Trebuchet MS"/>
            </a:endParaRPr>
          </a:p>
        </p:txBody>
      </p:sp>
      <p:sp>
        <p:nvSpPr>
          <p:cNvPr id="8" name="object 8"/>
          <p:cNvSpPr txBox="1"/>
          <p:nvPr/>
        </p:nvSpPr>
        <p:spPr>
          <a:xfrm>
            <a:off x="6477000" y="3429000"/>
            <a:ext cx="2506980"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2D936B"/>
                </a:solidFill>
                <a:latin typeface="Trebuchet MS"/>
                <a:cs typeface="Trebuchet MS"/>
              </a:rPr>
              <a:t>Final</a:t>
            </a:r>
            <a:r>
              <a:rPr sz="2800" b="1" spc="-40" dirty="0">
                <a:solidFill>
                  <a:srgbClr val="2D936B"/>
                </a:solidFill>
                <a:latin typeface="Trebuchet MS"/>
                <a:cs typeface="Trebuchet MS"/>
              </a:rPr>
              <a:t> </a:t>
            </a:r>
            <a:r>
              <a:rPr sz="2800" b="1" spc="-10"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3282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24BFA440-6AC8-10F8-54BF-4BEA4A78DFBC}"/>
              </a:ext>
            </a:extLst>
          </p:cNvPr>
          <p:cNvSpPr txBox="1"/>
          <p:nvPr/>
        </p:nvSpPr>
        <p:spPr>
          <a:xfrm>
            <a:off x="1284922" y="1397025"/>
            <a:ext cx="6770941" cy="1631216"/>
          </a:xfrm>
          <a:prstGeom prst="rect">
            <a:avLst/>
          </a:prstGeom>
          <a:noFill/>
        </p:spPr>
        <p:txBody>
          <a:bodyPr wrap="square">
            <a:spAutoFit/>
          </a:bodyPr>
          <a:lstStyle/>
          <a:p>
            <a:r>
              <a:rPr lang="en-US" sz="2000" dirty="0">
                <a:latin typeface="Trebuchet MS" panose="020B0603020202020204" pitchFamily="34" charset="0"/>
              </a:rPr>
              <a:t>The wow factor in the solution for Flight Price Prediction Using CNN is its ability to accurately predict flight prices using advanced convolutional neural network (CNN) techniques, providing airlines with a powerful tool for optimizing pricing strategies and maximizing revenue.</a:t>
            </a:r>
            <a:endParaRPr lang="en-IN" sz="2000" dirty="0">
              <a:latin typeface="Trebuchet MS" panose="020B0603020202020204" pitchFamily="34" charset="0"/>
            </a:endParaRPr>
          </a:p>
        </p:txBody>
      </p:sp>
      <p:sp>
        <p:nvSpPr>
          <p:cNvPr id="12" name="TextBox 11">
            <a:extLst>
              <a:ext uri="{FF2B5EF4-FFF2-40B4-BE49-F238E27FC236}">
                <a16:creationId xmlns:a16="http://schemas.microsoft.com/office/drawing/2014/main" id="{725F7298-87DA-F7B8-CE2D-B19F986130CA}"/>
              </a:ext>
            </a:extLst>
          </p:cNvPr>
          <p:cNvSpPr txBox="1"/>
          <p:nvPr/>
        </p:nvSpPr>
        <p:spPr>
          <a:xfrm>
            <a:off x="2233644" y="2736619"/>
            <a:ext cx="7419912" cy="3416320"/>
          </a:xfrm>
          <a:prstGeom prst="rect">
            <a:avLst/>
          </a:prstGeom>
          <a:noFill/>
        </p:spPr>
        <p:txBody>
          <a:bodyPr wrap="square">
            <a:spAutoFit/>
          </a:bodyPr>
          <a:lstStyle/>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200" b="1" dirty="0"/>
              <a:t>Unprecedented Predictive Accuracy</a:t>
            </a:r>
            <a:r>
              <a:rPr lang="en-US" sz="2200" dirty="0"/>
              <a:t> signifies the CNN model's exceptional precision in forecasting flight prices, surpassing previous methods.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b="1" dirty="0"/>
              <a:t>Real-time Insights </a:t>
            </a:r>
            <a:r>
              <a:rPr lang="en-US" sz="2200" dirty="0"/>
              <a:t>mean that the model continuously analyzes data, offering immediate and current information on flight prices, empowering airlines with agile decision-making abilities.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11663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965905"/>
          </a:xfrm>
          <a:prstGeom prst="rect">
            <a:avLst/>
          </a:prstGeom>
        </p:spPr>
        <p:txBody>
          <a:bodyPr vert="horz" wrap="square" lIns="0" tIns="286004" rIns="0" bIns="0" rtlCol="0">
            <a:spAutoFit/>
          </a:bodyPr>
          <a:lstStyle/>
          <a:p>
            <a:pPr marL="193675">
              <a:lnSpc>
                <a:spcPct val="100000"/>
              </a:lnSpc>
              <a:spcBef>
                <a:spcPts val="130"/>
              </a:spcBef>
            </a:pPr>
            <a:r>
              <a:rPr lang="en-US" sz="4400" spc="-10" dirty="0"/>
              <a:t>MODELLING</a:t>
            </a:r>
            <a:endParaRPr lang="en-US"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9" name="TextBox 8">
            <a:extLst>
              <a:ext uri="{FF2B5EF4-FFF2-40B4-BE49-F238E27FC236}">
                <a16:creationId xmlns:a16="http://schemas.microsoft.com/office/drawing/2014/main" id="{FB273AC3-616E-1DD7-9113-E2B7831CC494}"/>
              </a:ext>
            </a:extLst>
          </p:cNvPr>
          <p:cNvSpPr txBox="1"/>
          <p:nvPr/>
        </p:nvSpPr>
        <p:spPr>
          <a:xfrm>
            <a:off x="1371600" y="1905001"/>
            <a:ext cx="6553200" cy="3631763"/>
          </a:xfrm>
          <a:prstGeom prst="rect">
            <a:avLst/>
          </a:prstGeom>
          <a:noFill/>
        </p:spPr>
        <p:txBody>
          <a:bodyPr wrap="square" rtlCol="0">
            <a:spAutoFit/>
          </a:bodyPr>
          <a:lstStyle/>
          <a:p>
            <a:r>
              <a:rPr lang="en-US" sz="2400" b="1" dirty="0"/>
              <a:t>Data Preprocessing:</a:t>
            </a:r>
          </a:p>
          <a:p>
            <a:r>
              <a:rPr lang="en-US" dirty="0"/>
              <a:t>Clean the dataset, handle missing values, and encode categorical variables specific to flight price data.</a:t>
            </a:r>
          </a:p>
          <a:p>
            <a:r>
              <a:rPr lang="en-US" dirty="0"/>
              <a:t>Scale numerical features if necessary for CNN model compatibility.</a:t>
            </a:r>
          </a:p>
          <a:p>
            <a:endParaRPr lang="en-US" sz="2000" b="1" dirty="0"/>
          </a:p>
          <a:p>
            <a:r>
              <a:rPr lang="en-US" sz="2400" b="1" dirty="0"/>
              <a:t>Model Selection and Architecture</a:t>
            </a:r>
            <a:r>
              <a:rPr lang="en-US" sz="2400" dirty="0"/>
              <a:t>:</a:t>
            </a:r>
          </a:p>
          <a:p>
            <a:r>
              <a:rPr lang="en-US" dirty="0"/>
              <a:t>Choose a suitable CNN architecture tailored to flight price prediction.</a:t>
            </a:r>
          </a:p>
          <a:p>
            <a:r>
              <a:rPr lang="en-US" dirty="0"/>
              <a:t>Select activation functions, convolutional layers, and neurons per layer optimized for pricing patterns.</a:t>
            </a:r>
          </a:p>
          <a:p>
            <a:endParaRPr lang="en-US" dirty="0"/>
          </a:p>
        </p:txBody>
      </p:sp>
    </p:spTree>
    <p:extLst>
      <p:ext uri="{BB962C8B-B14F-4D97-AF65-F5344CB8AC3E}">
        <p14:creationId xmlns:p14="http://schemas.microsoft.com/office/powerpoint/2010/main" val="164573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lang="en-US" spc="-10" dirty="0"/>
              <a:t>MODELLING</a:t>
            </a:r>
            <a:endParaRPr spc="-10" dirty="0"/>
          </a:p>
        </p:txBody>
      </p:sp>
      <p:sp>
        <p:nvSpPr>
          <p:cNvPr id="10" name="TextBox 9">
            <a:extLst>
              <a:ext uri="{FF2B5EF4-FFF2-40B4-BE49-F238E27FC236}">
                <a16:creationId xmlns:a16="http://schemas.microsoft.com/office/drawing/2014/main" id="{9A961E9D-C8F9-BFE1-F9E8-9F5E514B12CF}"/>
              </a:ext>
            </a:extLst>
          </p:cNvPr>
          <p:cNvSpPr txBox="1"/>
          <p:nvPr/>
        </p:nvSpPr>
        <p:spPr>
          <a:xfrm>
            <a:off x="990600" y="1856299"/>
            <a:ext cx="8010525" cy="3662541"/>
          </a:xfrm>
          <a:prstGeom prst="rect">
            <a:avLst/>
          </a:prstGeom>
          <a:noFill/>
        </p:spPr>
        <p:txBody>
          <a:bodyPr wrap="square">
            <a:spAutoFit/>
          </a:bodyPr>
          <a:lstStyle/>
          <a:p>
            <a:r>
              <a:rPr lang="en-US" sz="2400" b="1" dirty="0"/>
              <a:t>Training and Validation:</a:t>
            </a:r>
          </a:p>
          <a:p>
            <a:r>
              <a:rPr lang="en-US" sz="2000" dirty="0"/>
              <a:t>Split the flight price dataset into training and validation sets.</a:t>
            </a:r>
          </a:p>
          <a:p>
            <a:r>
              <a:rPr lang="en-US" sz="2000" dirty="0"/>
              <a:t>Train the CNN model using the training set and validate its performance using the validation set.</a:t>
            </a:r>
          </a:p>
          <a:p>
            <a:r>
              <a:rPr lang="en-US" sz="2000" dirty="0"/>
              <a:t>Implement techniques like early stopping to prevent overfitting.</a:t>
            </a:r>
          </a:p>
          <a:p>
            <a:endParaRPr lang="en-US" sz="2400" b="1" dirty="0"/>
          </a:p>
          <a:p>
            <a:r>
              <a:rPr lang="en-US" sz="2400" b="1" dirty="0"/>
              <a:t>Hyperparameter Tuning:</a:t>
            </a:r>
          </a:p>
          <a:p>
            <a:r>
              <a:rPr lang="en-US" sz="2000" dirty="0"/>
              <a:t>Experiment with CNN hyperparameters like learning rate, kernel size, and filter size for optimal performance.</a:t>
            </a:r>
          </a:p>
          <a:p>
            <a:r>
              <a:rPr lang="en-US" sz="2000" dirty="0"/>
              <a:t>Utilize methods such as grid search or random search to fine-tune hyperparameters.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A961E9D-C8F9-BFE1-F9E8-9F5E514B12CF}"/>
              </a:ext>
            </a:extLst>
          </p:cNvPr>
          <p:cNvSpPr txBox="1"/>
          <p:nvPr/>
        </p:nvSpPr>
        <p:spPr>
          <a:xfrm>
            <a:off x="752475" y="1828800"/>
            <a:ext cx="8010525" cy="3662541"/>
          </a:xfrm>
          <a:prstGeom prst="rect">
            <a:avLst/>
          </a:prstGeom>
          <a:noFill/>
        </p:spPr>
        <p:txBody>
          <a:bodyPr wrap="square">
            <a:spAutoFit/>
          </a:bodyPr>
          <a:lstStyle/>
          <a:p>
            <a:r>
              <a:rPr lang="en-US" sz="2400" b="1" dirty="0"/>
              <a:t>Evaluation and Interpretation:</a:t>
            </a:r>
          </a:p>
          <a:p>
            <a:r>
              <a:rPr lang="en-US" sz="2000" dirty="0"/>
              <a:t>Assess the CNN model's performance using evaluation metrics like mean absolute error and root mean square error.</a:t>
            </a:r>
          </a:p>
          <a:p>
            <a:r>
              <a:rPr lang="en-US" sz="2000" dirty="0"/>
              <a:t>Interpret the model's predictions to understand the factors affecting flight ticket pricing.</a:t>
            </a:r>
          </a:p>
          <a:p>
            <a:endParaRPr lang="en-US" sz="2400" b="1" dirty="0"/>
          </a:p>
          <a:p>
            <a:r>
              <a:rPr lang="en-US" sz="2400" b="1" dirty="0"/>
              <a:t>Monitoring and Maintenance:</a:t>
            </a:r>
          </a:p>
          <a:p>
            <a:r>
              <a:rPr lang="en-US" sz="2000" dirty="0"/>
              <a:t>Regularly monitor the CNN model's performance in real-time production environments.</a:t>
            </a:r>
          </a:p>
          <a:p>
            <a:r>
              <a:rPr lang="en-US" sz="2000" dirty="0"/>
              <a:t>Update the model as needed to ensure accurate and up-to-date predictions.</a:t>
            </a:r>
            <a:endParaRPr lang="en-IN" sz="2000" dirty="0"/>
          </a:p>
        </p:txBody>
      </p:sp>
    </p:spTree>
    <p:extLst>
      <p:ext uri="{BB962C8B-B14F-4D97-AF65-F5344CB8AC3E}">
        <p14:creationId xmlns:p14="http://schemas.microsoft.com/office/powerpoint/2010/main" val="282460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33362" y="7879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a:spLocks noGrp="1"/>
          </p:cNvSpPr>
          <p:nvPr>
            <p:ph type="ctrTitle"/>
          </p:nvPr>
        </p:nvSpPr>
        <p:spPr>
          <a:xfrm>
            <a:off x="752475" y="191706"/>
            <a:ext cx="3304540" cy="758190"/>
          </a:xfrm>
          <a:prstGeom prst="rect">
            <a:avLst/>
          </a:prstGeom>
        </p:spPr>
        <p:txBody>
          <a:bodyPr vert="horz" wrap="square" lIns="0" tIns="13335" rIns="0" bIns="0" rtlCol="0">
            <a:spAutoFit/>
          </a:bodyPr>
          <a:lstStyle/>
          <a:p>
            <a:pPr marL="12700">
              <a:lnSpc>
                <a:spcPct val="100000"/>
              </a:lnSpc>
              <a:spcBef>
                <a:spcPts val="105"/>
              </a:spcBef>
            </a:pPr>
            <a:r>
              <a:rPr lang="en-US" spc="-10" dirty="0"/>
              <a:t>RESULT</a:t>
            </a:r>
            <a:endParaRPr spc="-10" dirty="0"/>
          </a:p>
        </p:txBody>
      </p:sp>
      <p:sp>
        <p:nvSpPr>
          <p:cNvPr id="11" name="TextBox 10">
            <a:extLst>
              <a:ext uri="{FF2B5EF4-FFF2-40B4-BE49-F238E27FC236}">
                <a16:creationId xmlns:a16="http://schemas.microsoft.com/office/drawing/2014/main" id="{4B4ACB15-CD53-863C-AA5B-DD6176F15377}"/>
              </a:ext>
            </a:extLst>
          </p:cNvPr>
          <p:cNvSpPr txBox="1"/>
          <p:nvPr/>
        </p:nvSpPr>
        <p:spPr>
          <a:xfrm>
            <a:off x="895351" y="1038225"/>
            <a:ext cx="8915399" cy="5170646"/>
          </a:xfrm>
          <a:prstGeom prst="rect">
            <a:avLst/>
          </a:prstGeom>
          <a:noFill/>
        </p:spPr>
        <p:txBody>
          <a:bodyPr wrap="square" rtlCol="0">
            <a:spAutoFit/>
          </a:bodyPr>
          <a:lstStyle/>
          <a:p>
            <a:r>
              <a:rPr lang="en-US" sz="2200" dirty="0"/>
              <a:t>To predict flight prices using Python, we can employ convolutional neural networks (CNNs), which are well-suited for processing sequential data like time-series information in flight price datasets. We would preprocess the data by cleaning it, handling missing values, and encoding categorical variables such as airline routes, sources, and destinations, while scaling numerical features if necessary. After splitting the data into training and testing sets, we would design and train a CNN model optimized for flight price prediction, adjusting parameters like convolutional layers and activation functions. Evaluation would involve assessing the model's performance on the testing data using metrics like mean absolute error or root mean square error. This predictive capability can benefit both airlines and travelers by providing insights into pricing trends, optimizing ticket purchasing strategies, and enhancing overall travel planning and satisfaction</a:t>
            </a:r>
          </a:p>
        </p:txBody>
      </p:sp>
    </p:spTree>
    <p:extLst>
      <p:ext uri="{BB962C8B-B14F-4D97-AF65-F5344CB8AC3E}">
        <p14:creationId xmlns:p14="http://schemas.microsoft.com/office/powerpoint/2010/main" val="396989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7C62119A-4BDC-70F1-4C89-024ACB87CDE3}"/>
              </a:ext>
            </a:extLst>
          </p:cNvPr>
          <p:cNvSpPr txBox="1"/>
          <p:nvPr/>
        </p:nvSpPr>
        <p:spPr>
          <a:xfrm>
            <a:off x="538736" y="2755146"/>
            <a:ext cx="9043414" cy="584775"/>
          </a:xfrm>
          <a:prstGeom prst="rect">
            <a:avLst/>
          </a:prstGeom>
          <a:noFill/>
        </p:spPr>
        <p:txBody>
          <a:bodyPr wrap="square" rtlCol="0">
            <a:spAutoFit/>
          </a:bodyPr>
          <a:lstStyle/>
          <a:p>
            <a:pPr algn="ctr"/>
            <a:r>
              <a:rPr lang="en-US" sz="1800" b="1" dirty="0">
                <a:solidFill>
                  <a:schemeClr val="tx2"/>
                </a:solidFill>
              </a:rPr>
              <a:t> </a:t>
            </a:r>
            <a:r>
              <a:rPr lang="en-US" sz="3200" b="1" dirty="0">
                <a:solidFill>
                  <a:schemeClr val="tx2"/>
                </a:solidFill>
              </a:rPr>
              <a:t>Predictive Analytics for Airline Ticket Pricing</a:t>
            </a:r>
            <a:endParaRPr lang="en-IN" sz="32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114799"/>
            <a:ext cx="3762375" cy="27146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85344" y="577058"/>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AE5235C9-C5A9-3396-21E6-A44D2020577A}"/>
              </a:ext>
            </a:extLst>
          </p:cNvPr>
          <p:cNvSpPr txBox="1"/>
          <p:nvPr/>
        </p:nvSpPr>
        <p:spPr>
          <a:xfrm>
            <a:off x="1864828" y="1581051"/>
            <a:ext cx="7600950" cy="4154984"/>
          </a:xfrm>
          <a:prstGeom prst="rect">
            <a:avLst/>
          </a:prstGeom>
          <a:noFill/>
        </p:spPr>
        <p:txBody>
          <a:bodyPr wrap="square" rtlCol="0">
            <a:spAutoFit/>
          </a:bodyPr>
          <a:lstStyle/>
          <a:p>
            <a:r>
              <a:rPr lang="en-US" sz="2400" dirty="0">
                <a:latin typeface="Trebuchet MS" panose="020B0603020202020204" pitchFamily="34" charset="0"/>
              </a:rPr>
              <a:t>The project aims to develop a Convolutional Neural Network (CNN) model for predicting flight ticket prices, an essential aspect of revenue management in the airline industry. The agenda includes an introduction to the project's significance, emphasizing the role of accurate price forecasting in competitive positioning and customer satisfaction. The discussion will then proceed to data collection and preparation, highlighting the selection of relevant datasets and the application of preprocessing techniques optimized for CNN models.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2532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1FE82FA6-5D0C-91FA-249A-81CB5509EFC2}"/>
              </a:ext>
            </a:extLst>
          </p:cNvPr>
          <p:cNvSpPr txBox="1"/>
          <p:nvPr/>
        </p:nvSpPr>
        <p:spPr>
          <a:xfrm>
            <a:off x="739775" y="1740991"/>
            <a:ext cx="7026720" cy="3785652"/>
          </a:xfrm>
          <a:prstGeom prst="rect">
            <a:avLst/>
          </a:prstGeom>
          <a:noFill/>
        </p:spPr>
        <p:txBody>
          <a:bodyPr wrap="square">
            <a:spAutoFit/>
          </a:bodyPr>
          <a:lstStyle/>
          <a:p>
            <a:r>
              <a:rPr lang="en-US" sz="2400" dirty="0">
                <a:latin typeface="Trebuchet MS" panose="020B0603020202020204" pitchFamily="34" charset="0"/>
              </a:rPr>
              <a:t>The goal is to develop a Convolutional Neural Network (CNN) to accurately predict airline ticket prices. This model will analyze factors including journey dates, routes, and stops to offer precise pricing strategies, optimizing airline profitability and customer satisfaction. This approach aims to surpass traditional prediction methods by understanding complex patterns in the data, making airline pricing both competitive and personalized."</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3587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1905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6" name="TextBox 15">
            <a:extLst>
              <a:ext uri="{FF2B5EF4-FFF2-40B4-BE49-F238E27FC236}">
                <a16:creationId xmlns:a16="http://schemas.microsoft.com/office/drawing/2014/main" id="{3C56742B-9110-D075-49EE-128BB681192E}"/>
              </a:ext>
            </a:extLst>
          </p:cNvPr>
          <p:cNvSpPr txBox="1"/>
          <p:nvPr/>
        </p:nvSpPr>
        <p:spPr>
          <a:xfrm>
            <a:off x="680720" y="980274"/>
            <a:ext cx="7947025" cy="4809009"/>
          </a:xfrm>
          <a:prstGeom prst="rect">
            <a:avLst/>
          </a:prstGeom>
          <a:noFill/>
        </p:spPr>
        <p:txBody>
          <a:bodyPr wrap="square">
            <a:spAutoFit/>
          </a:bodyPr>
          <a:lstStyle/>
          <a:p>
            <a:r>
              <a:rPr lang="en-US" sz="2400" dirty="0">
                <a:latin typeface="Trebuchet MS" panose="020B0603020202020204" pitchFamily="34" charset="0"/>
              </a:rPr>
              <a:t>Objective</a:t>
            </a:r>
            <a:r>
              <a:rPr lang="en-US" sz="2000" dirty="0">
                <a:latin typeface="Trebuchet MS" panose="020B0603020202020204" pitchFamily="34" charset="0"/>
              </a:rPr>
              <a:t>: Develop a Convolutional Neural Network (CNN) model to accurately predict airline ticket prices.</a:t>
            </a:r>
          </a:p>
          <a:p>
            <a:endParaRPr lang="en-US" sz="1050" dirty="0">
              <a:latin typeface="Trebuchet MS" panose="020B0603020202020204" pitchFamily="34" charset="0"/>
            </a:endParaRPr>
          </a:p>
          <a:p>
            <a:r>
              <a:rPr lang="en-US" sz="2400" dirty="0">
                <a:latin typeface="Trebuchet MS" panose="020B0603020202020204" pitchFamily="34" charset="0"/>
              </a:rPr>
              <a:t>Significance</a:t>
            </a:r>
            <a:r>
              <a:rPr lang="en-US" sz="2000" dirty="0">
                <a:latin typeface="Trebuchet MS" panose="020B0603020202020204" pitchFamily="34" charset="0"/>
              </a:rPr>
              <a:t>: Flight pricing plays a crucial role in airline revenue management and customer satisfaction. Accurate prediction enables airlines to optimize pricing strategies, maximize profitability, and enhance the travel experience for passengers.</a:t>
            </a:r>
          </a:p>
          <a:p>
            <a:endParaRPr lang="en-US" sz="2000" dirty="0">
              <a:latin typeface="Trebuchet MS" panose="020B0603020202020204" pitchFamily="34" charset="0"/>
            </a:endParaRPr>
          </a:p>
          <a:p>
            <a:r>
              <a:rPr lang="en-US" sz="2400" dirty="0">
                <a:latin typeface="Trebuchet MS" panose="020B0603020202020204" pitchFamily="34" charset="0"/>
              </a:rPr>
              <a:t>Approach</a:t>
            </a:r>
            <a:r>
              <a:rPr lang="en-US" sz="2000" dirty="0">
                <a:latin typeface="Trebuchet MS" panose="020B0603020202020204" pitchFamily="34" charset="0"/>
              </a:rPr>
              <a:t>: Utilize CNN, a deep learning architecture well-suited for analyzing structured data, to capture intricate patterns and relationships in flight data.</a:t>
            </a:r>
          </a:p>
          <a:p>
            <a:endParaRPr lang="en-US" sz="2000" dirty="0">
              <a:latin typeface="Trebuchet MS" panose="020B0603020202020204" pitchFamily="34" charset="0"/>
            </a:endParaRPr>
          </a:p>
          <a:p>
            <a:r>
              <a:rPr lang="en-US" sz="2400" dirty="0">
                <a:latin typeface="Trebuchet MS" panose="020B0603020202020204" pitchFamily="34" charset="0"/>
              </a:rPr>
              <a:t>Dataset</a:t>
            </a:r>
            <a:r>
              <a:rPr lang="en-US" sz="2000" dirty="0">
                <a:latin typeface="Trebuchet MS" panose="020B0603020202020204" pitchFamily="34" charset="0"/>
              </a:rPr>
              <a:t>: Curated dataset containing attributes such as date of journey, source, destination, route, departure time, arrival time, duration, total stops, and additional information.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473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3" name="TextBox 12">
            <a:extLst>
              <a:ext uri="{FF2B5EF4-FFF2-40B4-BE49-F238E27FC236}">
                <a16:creationId xmlns:a16="http://schemas.microsoft.com/office/drawing/2014/main" id="{0A968E6D-6EA1-4EFD-BA77-625E0F165C1C}"/>
              </a:ext>
            </a:extLst>
          </p:cNvPr>
          <p:cNvSpPr txBox="1"/>
          <p:nvPr/>
        </p:nvSpPr>
        <p:spPr>
          <a:xfrm>
            <a:off x="739775" y="1828800"/>
            <a:ext cx="7577328" cy="3046988"/>
          </a:xfrm>
          <a:prstGeom prst="rect">
            <a:avLst/>
          </a:prstGeom>
          <a:noFill/>
        </p:spPr>
        <p:txBody>
          <a:bodyPr wrap="square">
            <a:spAutoFit/>
          </a:bodyPr>
          <a:lstStyle/>
          <a:p>
            <a:r>
              <a:rPr lang="en-US" sz="2400" b="1" dirty="0">
                <a:latin typeface="Trebuchet MS" panose="020B0603020202020204" pitchFamily="34" charset="0"/>
              </a:rPr>
              <a:t>Methodology</a:t>
            </a:r>
            <a:r>
              <a:rPr lang="en-US" sz="2000" dirty="0">
                <a:latin typeface="Trebuchet MS" panose="020B0603020202020204" pitchFamily="34" charset="0"/>
              </a:rPr>
              <a:t>: Implement data preprocessing techniques to clean and prepare the dataset for training. Utilize CNN to train the model on historical flight data, enabling it to learn and predict ticket prices accurately.</a:t>
            </a:r>
          </a:p>
          <a:p>
            <a:endParaRPr lang="en-US" sz="2400" dirty="0">
              <a:latin typeface="Trebuchet MS" panose="020B0603020202020204" pitchFamily="34" charset="0"/>
            </a:endParaRPr>
          </a:p>
          <a:p>
            <a:r>
              <a:rPr lang="en-US" sz="2400" b="1" dirty="0">
                <a:latin typeface="Trebuchet MS" panose="020B0603020202020204" pitchFamily="34" charset="0"/>
              </a:rPr>
              <a:t>Outcome</a:t>
            </a:r>
            <a:r>
              <a:rPr lang="en-US" sz="2000" dirty="0">
                <a:latin typeface="Trebuchet MS" panose="020B0603020202020204" pitchFamily="34" charset="0"/>
              </a:rPr>
              <a:t>: By accurately predicting flight prices, airlines can dynamically adjust fares based on demand, seasonality, and other factors, leading to improved revenue management and customer satisfaction.</a:t>
            </a:r>
            <a:endParaRPr lang="en-IN" sz="2000" dirty="0">
              <a:latin typeface="Trebuchet MS" panose="020B0603020202020204" pitchFamily="34" charset="0"/>
            </a:endParaRPr>
          </a:p>
        </p:txBody>
      </p:sp>
    </p:spTree>
    <p:extLst>
      <p:ext uri="{BB962C8B-B14F-4D97-AF65-F5344CB8AC3E}">
        <p14:creationId xmlns:p14="http://schemas.microsoft.com/office/powerpoint/2010/main" val="301749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29400"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F62923BA-50E4-C00C-F548-412C337485AD}"/>
              </a:ext>
            </a:extLst>
          </p:cNvPr>
          <p:cNvSpPr txBox="1"/>
          <p:nvPr/>
        </p:nvSpPr>
        <p:spPr>
          <a:xfrm>
            <a:off x="990600" y="2057400"/>
            <a:ext cx="7162800" cy="2062103"/>
          </a:xfrm>
          <a:prstGeom prst="rect">
            <a:avLst/>
          </a:prstGeom>
          <a:noFill/>
        </p:spPr>
        <p:txBody>
          <a:bodyPr wrap="square">
            <a:spAutoFit/>
          </a:bodyPr>
          <a:lstStyle/>
          <a:p>
            <a:pPr marL="342900" indent="-342900" algn="l">
              <a:buFont typeface="Arial" panose="020B0604020202020204" pitchFamily="34" charset="0"/>
              <a:buChar char="•"/>
            </a:pPr>
            <a:r>
              <a:rPr lang="fr-FR" sz="3200" dirty="0">
                <a:latin typeface="Trebuchet MS" panose="020B0603020202020204" pitchFamily="34" charset="0"/>
              </a:rPr>
              <a:t>Airlines</a:t>
            </a:r>
          </a:p>
          <a:p>
            <a:pPr marL="342900" indent="-342900" algn="l">
              <a:buFont typeface="Arial" panose="020B0604020202020204" pitchFamily="34" charset="0"/>
              <a:buChar char="•"/>
            </a:pPr>
            <a:r>
              <a:rPr lang="fr-FR" sz="3200" dirty="0" err="1">
                <a:latin typeface="Trebuchet MS" panose="020B0603020202020204" pitchFamily="34" charset="0"/>
              </a:rPr>
              <a:t>Passengers</a:t>
            </a:r>
            <a:endParaRPr lang="fr-FR" sz="3200" dirty="0">
              <a:latin typeface="Trebuchet MS" panose="020B0603020202020204" pitchFamily="34" charset="0"/>
            </a:endParaRPr>
          </a:p>
          <a:p>
            <a:pPr marL="342900" indent="-342900" algn="l">
              <a:buFont typeface="Arial" panose="020B0604020202020204" pitchFamily="34" charset="0"/>
              <a:buChar char="•"/>
            </a:pPr>
            <a:r>
              <a:rPr lang="fr-FR" sz="3200" dirty="0" err="1">
                <a:latin typeface="Trebuchet MS" panose="020B0603020202020204" pitchFamily="34" charset="0"/>
              </a:rPr>
              <a:t>Travel</a:t>
            </a:r>
            <a:r>
              <a:rPr lang="fr-FR" sz="3200" dirty="0">
                <a:latin typeface="Trebuchet MS" panose="020B0603020202020204" pitchFamily="34" charset="0"/>
              </a:rPr>
              <a:t> </a:t>
            </a:r>
            <a:r>
              <a:rPr lang="fr-FR" sz="3200" dirty="0" err="1">
                <a:latin typeface="Trebuchet MS" panose="020B0603020202020204" pitchFamily="34" charset="0"/>
              </a:rPr>
              <a:t>Agencies</a:t>
            </a:r>
            <a:endParaRPr lang="fr-FR" sz="3200" dirty="0">
              <a:latin typeface="Trebuchet MS" panose="020B0603020202020204" pitchFamily="34" charset="0"/>
            </a:endParaRPr>
          </a:p>
          <a:p>
            <a:pPr marL="342900" indent="-342900" algn="l">
              <a:buFont typeface="Arial" panose="020B0604020202020204" pitchFamily="34" charset="0"/>
              <a:buChar char="•"/>
            </a:pPr>
            <a:r>
              <a:rPr lang="fr-FR" sz="3200" dirty="0">
                <a:latin typeface="Trebuchet MS" panose="020B0603020202020204" pitchFamily="34" charset="0"/>
              </a:rPr>
              <a:t>Revenue Management </a:t>
            </a:r>
            <a:r>
              <a:rPr lang="fr-FR" sz="3200" dirty="0" err="1">
                <a:latin typeface="Trebuchet MS" panose="020B0603020202020204" pitchFamily="34" charset="0"/>
              </a:rPr>
              <a:t>Professionals</a:t>
            </a:r>
            <a:endParaRPr lang="en-US" sz="32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1" name="TextBox 10">
            <a:extLst>
              <a:ext uri="{FF2B5EF4-FFF2-40B4-BE49-F238E27FC236}">
                <a16:creationId xmlns:a16="http://schemas.microsoft.com/office/drawing/2014/main" id="{6E900B2A-9CC5-98BA-9A63-E73A161AF123}"/>
              </a:ext>
            </a:extLst>
          </p:cNvPr>
          <p:cNvSpPr txBox="1"/>
          <p:nvPr/>
        </p:nvSpPr>
        <p:spPr>
          <a:xfrm>
            <a:off x="2819400" y="1739850"/>
            <a:ext cx="6099048" cy="461665"/>
          </a:xfrm>
          <a:prstGeom prst="rect">
            <a:avLst/>
          </a:prstGeom>
          <a:noFill/>
        </p:spPr>
        <p:txBody>
          <a:bodyPr wrap="square">
            <a:spAutoFit/>
          </a:bodyPr>
          <a:lstStyle/>
          <a:p>
            <a:r>
              <a:rPr lang="en-US" sz="2400" dirty="0">
                <a:solidFill>
                  <a:srgbClr val="FF0000"/>
                </a:solidFill>
              </a:rPr>
              <a:t>SOLUTION:</a:t>
            </a:r>
            <a:endParaRPr lang="en-IN" sz="2400" dirty="0">
              <a:solidFill>
                <a:srgbClr val="FF0000"/>
              </a:solidFill>
            </a:endParaRPr>
          </a:p>
        </p:txBody>
      </p:sp>
      <p:sp>
        <p:nvSpPr>
          <p:cNvPr id="13" name="TextBox 12">
            <a:extLst>
              <a:ext uri="{FF2B5EF4-FFF2-40B4-BE49-F238E27FC236}">
                <a16:creationId xmlns:a16="http://schemas.microsoft.com/office/drawing/2014/main" id="{8B042699-5C9F-05C4-59ED-88316240FDDB}"/>
              </a:ext>
            </a:extLst>
          </p:cNvPr>
          <p:cNvSpPr txBox="1"/>
          <p:nvPr/>
        </p:nvSpPr>
        <p:spPr>
          <a:xfrm>
            <a:off x="3046476" y="2451854"/>
            <a:ext cx="6099048" cy="3139321"/>
          </a:xfrm>
          <a:prstGeom prst="rect">
            <a:avLst/>
          </a:prstGeom>
          <a:noFill/>
        </p:spPr>
        <p:txBody>
          <a:bodyPr wrap="square">
            <a:spAutoFit/>
          </a:bodyPr>
          <a:lstStyle/>
          <a:p>
            <a:pPr marL="285750" indent="-285750">
              <a:buFont typeface="Arial" panose="020B0604020202020204" pitchFamily="34" charset="0"/>
              <a:buChar char="•"/>
            </a:pPr>
            <a:r>
              <a:rPr lang="en-US" sz="2200" dirty="0">
                <a:latin typeface="Trebuchet MS" panose="020B0603020202020204" pitchFamily="34" charset="0"/>
              </a:rPr>
              <a:t>Data Collection: Gather relevant flight data.</a:t>
            </a:r>
          </a:p>
          <a:p>
            <a:pPr marL="285750" indent="-285750">
              <a:buFont typeface="Arial" panose="020B0604020202020204" pitchFamily="34" charset="0"/>
              <a:buChar char="•"/>
            </a:pPr>
            <a:r>
              <a:rPr lang="en-US" sz="2200" dirty="0">
                <a:latin typeface="Trebuchet MS" panose="020B0603020202020204" pitchFamily="34" charset="0"/>
              </a:rPr>
              <a:t>Preprocessing: Clean and format the data.</a:t>
            </a:r>
          </a:p>
          <a:p>
            <a:pPr marL="285750" indent="-285750">
              <a:buFont typeface="Arial" panose="020B0604020202020204" pitchFamily="34" charset="0"/>
              <a:buChar char="•"/>
            </a:pPr>
            <a:r>
              <a:rPr lang="en-US" sz="2200" dirty="0">
                <a:latin typeface="Trebuchet MS" panose="020B0603020202020204" pitchFamily="34" charset="0"/>
              </a:rPr>
              <a:t>CNN Architecture: Design a CNN model for regression.</a:t>
            </a:r>
          </a:p>
          <a:p>
            <a:pPr marL="285750" indent="-285750">
              <a:buFont typeface="Arial" panose="020B0604020202020204" pitchFamily="34" charset="0"/>
              <a:buChar char="•"/>
            </a:pPr>
            <a:r>
              <a:rPr lang="en-US" sz="2200" dirty="0">
                <a:latin typeface="Trebuchet MS" panose="020B0603020202020204" pitchFamily="34" charset="0"/>
              </a:rPr>
              <a:t>Training: Train the model on the data.</a:t>
            </a:r>
          </a:p>
          <a:p>
            <a:pPr marL="285750" indent="-285750">
              <a:buFont typeface="Arial" panose="020B0604020202020204" pitchFamily="34" charset="0"/>
              <a:buChar char="•"/>
            </a:pPr>
            <a:r>
              <a:rPr lang="en-US" sz="2200" dirty="0">
                <a:latin typeface="Trebuchet MS" panose="020B0603020202020204" pitchFamily="34" charset="0"/>
              </a:rPr>
              <a:t>Evaluation: Assess model accuracy.</a:t>
            </a:r>
          </a:p>
          <a:p>
            <a:pPr marL="285750" indent="-285750">
              <a:buFont typeface="Arial" panose="020B0604020202020204" pitchFamily="34" charset="0"/>
              <a:buChar char="•"/>
            </a:pPr>
            <a:r>
              <a:rPr lang="en-US" sz="2200" dirty="0">
                <a:latin typeface="Trebuchet MS" panose="020B0603020202020204" pitchFamily="34" charset="0"/>
              </a:rPr>
              <a:t>Deployment: Deploy for real-time predictions.</a:t>
            </a:r>
          </a:p>
          <a:p>
            <a:pPr marL="285750" indent="-285750">
              <a:buFont typeface="Arial" panose="020B0604020202020204" pitchFamily="34" charset="0"/>
              <a:buChar char="•"/>
            </a:pPr>
            <a:r>
              <a:rPr lang="en-US" sz="2200" dirty="0">
                <a:latin typeface="Trebuchet MS" panose="020B0603020202020204" pitchFamily="34" charset="0"/>
              </a:rPr>
              <a:t>Monitoring: Ensure ongoing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28835" cy="982961"/>
          </a:xfrm>
          <a:prstGeom prst="rect">
            <a:avLst/>
          </a:prstGeom>
        </p:spPr>
        <p:txBody>
          <a:bodyPr vert="horz" wrap="square" lIns="0" tIns="485775" rIns="0" bIns="0" rtlCol="0">
            <a:spAutoFit/>
          </a:bodyPr>
          <a:lstStyle/>
          <a:p>
            <a:pPr marL="12700">
              <a:lnSpc>
                <a:spcPct val="100000"/>
              </a:lnSpc>
              <a:spcBef>
                <a:spcPts val="105"/>
              </a:spcBef>
            </a:pPr>
            <a:r>
              <a:rPr lang="en-IN" sz="3200"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1" name="TextBox 10">
            <a:extLst>
              <a:ext uri="{FF2B5EF4-FFF2-40B4-BE49-F238E27FC236}">
                <a16:creationId xmlns:a16="http://schemas.microsoft.com/office/drawing/2014/main" id="{6E900B2A-9CC5-98BA-9A63-E73A161AF123}"/>
              </a:ext>
            </a:extLst>
          </p:cNvPr>
          <p:cNvSpPr txBox="1"/>
          <p:nvPr/>
        </p:nvSpPr>
        <p:spPr>
          <a:xfrm>
            <a:off x="2819400" y="1709072"/>
            <a:ext cx="6099048" cy="461665"/>
          </a:xfrm>
          <a:prstGeom prst="rect">
            <a:avLst/>
          </a:prstGeom>
          <a:noFill/>
        </p:spPr>
        <p:txBody>
          <a:bodyPr wrap="square">
            <a:spAutoFit/>
          </a:bodyPr>
          <a:lstStyle/>
          <a:p>
            <a:r>
              <a:rPr lang="en-US" sz="2400" dirty="0">
                <a:solidFill>
                  <a:srgbClr val="FF0000"/>
                </a:solidFill>
              </a:rPr>
              <a:t>VALUE PROPOSITION:</a:t>
            </a:r>
            <a:endParaRPr lang="en-IN" sz="2400" dirty="0">
              <a:solidFill>
                <a:srgbClr val="FF0000"/>
              </a:solidFill>
            </a:endParaRPr>
          </a:p>
        </p:txBody>
      </p:sp>
      <p:sp>
        <p:nvSpPr>
          <p:cNvPr id="13" name="TextBox 12">
            <a:extLst>
              <a:ext uri="{FF2B5EF4-FFF2-40B4-BE49-F238E27FC236}">
                <a16:creationId xmlns:a16="http://schemas.microsoft.com/office/drawing/2014/main" id="{8B042699-5C9F-05C4-59ED-88316240FDDB}"/>
              </a:ext>
            </a:extLst>
          </p:cNvPr>
          <p:cNvSpPr txBox="1"/>
          <p:nvPr/>
        </p:nvSpPr>
        <p:spPr>
          <a:xfrm>
            <a:off x="3046476" y="2332890"/>
            <a:ext cx="6099048" cy="317009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rebuchet MS" panose="020B0603020202020204" pitchFamily="34" charset="0"/>
              </a:rPr>
              <a:t>Enable airlines to make informed pricing decisions.</a:t>
            </a:r>
          </a:p>
          <a:p>
            <a:pPr marL="285750" indent="-285750">
              <a:buFont typeface="Arial" panose="020B0604020202020204" pitchFamily="34" charset="0"/>
              <a:buChar char="•"/>
            </a:pPr>
            <a:r>
              <a:rPr lang="en-US" sz="2000" dirty="0">
                <a:latin typeface="Trebuchet MS" panose="020B0603020202020204" pitchFamily="34" charset="0"/>
              </a:rPr>
              <a:t>Gain a competitive edge through accurate price forecasting.</a:t>
            </a:r>
          </a:p>
          <a:p>
            <a:pPr marL="285750" indent="-285750">
              <a:buFont typeface="Arial" panose="020B0604020202020204" pitchFamily="34" charset="0"/>
              <a:buChar char="•"/>
            </a:pPr>
            <a:r>
              <a:rPr lang="en-US" sz="2000" dirty="0">
                <a:latin typeface="Trebuchet MS" panose="020B0603020202020204" pitchFamily="34" charset="0"/>
              </a:rPr>
              <a:t>Optimize revenue management and maximize profitability.</a:t>
            </a:r>
          </a:p>
          <a:p>
            <a:pPr marL="285750" indent="-285750">
              <a:buFont typeface="Arial" panose="020B0604020202020204" pitchFamily="34" charset="0"/>
              <a:buChar char="•"/>
            </a:pPr>
            <a:r>
              <a:rPr lang="en-US" sz="2000" dirty="0">
                <a:latin typeface="Trebuchet MS" panose="020B0603020202020204" pitchFamily="34" charset="0"/>
              </a:rPr>
              <a:t>Enhance customer satisfaction with competitive pricing.</a:t>
            </a:r>
          </a:p>
          <a:p>
            <a:pPr marL="285750" indent="-285750">
              <a:buFont typeface="Arial" panose="020B0604020202020204" pitchFamily="34" charset="0"/>
              <a:buChar char="•"/>
            </a:pPr>
            <a:r>
              <a:rPr lang="en-US" sz="2000" dirty="0">
                <a:latin typeface="Trebuchet MS" panose="020B0603020202020204" pitchFamily="34" charset="0"/>
              </a:rPr>
              <a:t>Drive business growth by staying ahead in the airline industry.</a:t>
            </a:r>
          </a:p>
        </p:txBody>
      </p:sp>
    </p:spTree>
    <p:extLst>
      <p:ext uri="{BB962C8B-B14F-4D97-AF65-F5344CB8AC3E}">
        <p14:creationId xmlns:p14="http://schemas.microsoft.com/office/powerpoint/2010/main" val="675434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985</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PowerPoint Presentation</vt:lpstr>
      <vt:lpstr>PROJECT TITLE</vt:lpstr>
      <vt:lpstr>AGENDA</vt:lpstr>
      <vt:lpstr>PROBLEM STATEMENT</vt:lpstr>
      <vt:lpstr>PROJECT OVERVIEW</vt:lpstr>
      <vt:lpstr>PROJECT OVERVIEW</vt:lpstr>
      <vt:lpstr>WHO ARE THE END USERS?</vt:lpstr>
      <vt:lpstr>MY SOLUTION AND ITS VALUE PROPOSITION</vt:lpstr>
      <vt:lpstr>MY SOLUTION AND ITS VALUE PROPOSITION</vt:lpstr>
      <vt:lpstr>THE WOW IN MY SOLUTION</vt:lpstr>
      <vt:lpstr>MODELLING</vt:lpstr>
      <vt:lpstr>MODELLING</vt:lpstr>
      <vt:lpstr>MODELLING</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Suganth SKP</dc:creator>
  <cp:lastModifiedBy>Vignesh G</cp:lastModifiedBy>
  <cp:revision>3</cp:revision>
  <dcterms:created xsi:type="dcterms:W3CDTF">2024-04-02T15:31:25Z</dcterms:created>
  <dcterms:modified xsi:type="dcterms:W3CDTF">2024-04-04T18:51:05Z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