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416" autoAdjust="0"/>
  </p:normalViewPr>
  <p:slideViewPr>
    <p:cSldViewPr>
      <p:cViewPr varScale="1">
        <p:scale>
          <a:sx n="70" d="100"/>
          <a:sy n="70" d="100"/>
        </p:scale>
        <p:origin x="-13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1D627-8D56-49CB-AFBB-B9262198D328}"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32819-01F2-4585-BEEA-6A3432AC62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W=1/N,</a:t>
            </a:r>
            <a:r>
              <a:rPr lang="en-US" baseline="0" dirty="0" smtClean="0"/>
              <a:t> Where N= No of observations, here no of rows =5, so N=1/5</a:t>
            </a:r>
          </a:p>
          <a:p>
            <a:endParaRPr lang="en-US" dirty="0"/>
          </a:p>
        </p:txBody>
      </p:sp>
      <p:sp>
        <p:nvSpPr>
          <p:cNvPr id="4" name="Slide Number Placeholder 3"/>
          <p:cNvSpPr>
            <a:spLocks noGrp="1"/>
          </p:cNvSpPr>
          <p:nvPr>
            <p:ph type="sldNum" sz="quarter" idx="10"/>
          </p:nvPr>
        </p:nvSpPr>
        <p:spPr/>
        <p:txBody>
          <a:bodyPr/>
          <a:lstStyle/>
          <a:p>
            <a:fld id="{9EB32819-01F2-4585-BEEA-6A3432AC6230}"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08BF3-24DD-4495-B3EC-C433820E83F3}" type="datetimeFigureOut">
              <a:rPr lang="en-US" smtClean="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D10F-AB18-47DA-A384-2797BFAB2D4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08BF3-24DD-4495-B3EC-C433820E83F3}" type="datetimeFigureOut">
              <a:rPr lang="en-US" smtClean="0"/>
              <a:pPr/>
              <a:t>10/2/2024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AD10F-AB18-47DA-A384-2797BFAB2D4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Rounded Rectangle 5"/>
          <p:cNvSpPr/>
          <p:nvPr/>
        </p:nvSpPr>
        <p:spPr>
          <a:xfrm>
            <a:off x="838200" y="2514600"/>
            <a:ext cx="7467600" cy="3581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solidFill>
                  <a:srgbClr val="FF0000"/>
                </a:solidFill>
                <a:latin typeface="Arial" pitchFamily="34" charset="0"/>
                <a:cs typeface="Arial" pitchFamily="34" charset="0"/>
              </a:rPr>
              <a:t>It works same as normal boosting algorithm</a:t>
            </a:r>
          </a:p>
          <a:p>
            <a:pPr marL="342900" indent="-342900">
              <a:buFont typeface="+mj-lt"/>
              <a:buAutoNum type="arabicPeriod"/>
            </a:pPr>
            <a:endParaRPr lang="en-US" b="1" dirty="0">
              <a:solidFill>
                <a:srgbClr val="FF0000"/>
              </a:solidFill>
              <a:latin typeface="Arial" pitchFamily="34" charset="0"/>
              <a:cs typeface="Arial" pitchFamily="34" charset="0"/>
            </a:endParaRPr>
          </a:p>
          <a:p>
            <a:pPr marL="342900" indent="-342900">
              <a:buFont typeface="+mj-lt"/>
              <a:buAutoNum type="arabicPeriod"/>
            </a:pPr>
            <a:r>
              <a:rPr lang="en-US" b="1" dirty="0">
                <a:solidFill>
                  <a:srgbClr val="FF0000"/>
                </a:solidFill>
                <a:latin typeface="Arial" pitchFamily="34" charset="0"/>
                <a:cs typeface="Arial" pitchFamily="34" charset="0"/>
              </a:rPr>
              <a:t>Transforming weak learners into strong learners</a:t>
            </a:r>
          </a:p>
          <a:p>
            <a:pPr marL="342900" indent="-342900">
              <a:buFont typeface="+mj-lt"/>
              <a:buAutoNum type="arabicPeriod"/>
            </a:pPr>
            <a:endParaRPr lang="en-US" b="1" dirty="0">
              <a:solidFill>
                <a:srgbClr val="FF0000"/>
              </a:solidFill>
              <a:latin typeface="Arial" pitchFamily="34" charset="0"/>
              <a:cs typeface="Arial" pitchFamily="34" charset="0"/>
            </a:endParaRPr>
          </a:p>
          <a:p>
            <a:pPr marL="342900" indent="-342900">
              <a:buFont typeface="+mj-lt"/>
              <a:buAutoNum type="arabicPeriod"/>
            </a:pPr>
            <a:r>
              <a:rPr lang="en-US" b="1" dirty="0">
                <a:solidFill>
                  <a:srgbClr val="FF0000"/>
                </a:solidFill>
                <a:latin typeface="Arial" pitchFamily="34" charset="0"/>
                <a:cs typeface="Arial" pitchFamily="34" charset="0"/>
              </a:rPr>
              <a:t>By giving Incremental weights concept</a:t>
            </a:r>
          </a:p>
          <a:p>
            <a:pPr marL="342900" indent="-342900">
              <a:buFont typeface="+mj-lt"/>
              <a:buAutoNum type="arabicPeriod"/>
            </a:pPr>
            <a:endParaRPr lang="en-US" b="1" dirty="0">
              <a:solidFill>
                <a:srgbClr val="FF0000"/>
              </a:solidFill>
              <a:latin typeface="Arial" pitchFamily="34" charset="0"/>
              <a:cs typeface="Arial" pitchFamily="34" charset="0"/>
            </a:endParaRPr>
          </a:p>
          <a:p>
            <a:pPr marL="342900" indent="-342900">
              <a:buFont typeface="+mj-lt"/>
              <a:buAutoNum type="arabicPeriod"/>
            </a:pPr>
            <a:r>
              <a:rPr lang="en-US" b="1" dirty="0">
                <a:solidFill>
                  <a:srgbClr val="FF0000"/>
                </a:solidFill>
                <a:latin typeface="Arial" pitchFamily="34" charset="0"/>
                <a:cs typeface="Arial" pitchFamily="34" charset="0"/>
              </a:rPr>
              <a:t>Used for both classification and regression</a:t>
            </a:r>
          </a:p>
        </p:txBody>
      </p:sp>
      <p:sp>
        <p:nvSpPr>
          <p:cNvPr id="7" name="TextBox 6"/>
          <p:cNvSpPr txBox="1"/>
          <p:nvPr/>
        </p:nvSpPr>
        <p:spPr>
          <a:xfrm>
            <a:off x="762000" y="304800"/>
            <a:ext cx="7543800" cy="369332"/>
          </a:xfrm>
          <a:prstGeom prst="rect">
            <a:avLst/>
          </a:prstGeom>
          <a:noFill/>
        </p:spPr>
        <p:txBody>
          <a:bodyPr wrap="square" rtlCol="0">
            <a:spAutoFit/>
          </a:bodyPr>
          <a:lstStyle/>
          <a:p>
            <a:pPr algn="ctr"/>
            <a:r>
              <a:rPr lang="en-US" dirty="0" smtClean="0"/>
              <a:t>Ada Boost Algorithm</a:t>
            </a:r>
            <a:endParaRPr lang="en-US" dirty="0"/>
          </a:p>
        </p:txBody>
      </p:sp>
      <p:sp>
        <p:nvSpPr>
          <p:cNvPr id="8" name="Rectangle 7"/>
          <p:cNvSpPr/>
          <p:nvPr/>
        </p:nvSpPr>
        <p:spPr>
          <a:xfrm>
            <a:off x="838200" y="381000"/>
            <a:ext cx="7772400" cy="1371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latin typeface="Arial Black" pitchFamily="34" charset="0"/>
              </a:rPr>
              <a:t>Ada Boost Algorithm</a:t>
            </a:r>
            <a:endParaRPr lang="en-US" sz="4800" dirty="0">
              <a:solidFill>
                <a:srgbClr val="00B0F0"/>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228600"/>
            <a:ext cx="7924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rPr>
              <a:t>Step 4: Updating the weights</a:t>
            </a:r>
            <a:endParaRPr lang="en-US" sz="3200" b="1" dirty="0">
              <a:solidFill>
                <a:srgbClr val="FFFF00"/>
              </a:solidFill>
            </a:endParaRPr>
          </a:p>
        </p:txBody>
      </p:sp>
      <p:sp>
        <p:nvSpPr>
          <p:cNvPr id="3" name="TextBox 2"/>
          <p:cNvSpPr txBox="1"/>
          <p:nvPr/>
        </p:nvSpPr>
        <p:spPr>
          <a:xfrm>
            <a:off x="609600" y="1828800"/>
            <a:ext cx="7924800" cy="379591"/>
          </a:xfrm>
          <a:prstGeom prst="rect">
            <a:avLst/>
          </a:prstGeom>
          <a:noFill/>
        </p:spPr>
        <p:txBody>
          <a:bodyPr wrap="square" rtlCol="0">
            <a:spAutoFit/>
          </a:bodyPr>
          <a:lstStyle/>
          <a:p>
            <a:r>
              <a:rPr lang="en-US" b="1" dirty="0" smtClean="0">
                <a:solidFill>
                  <a:srgbClr val="7030A0"/>
                </a:solidFill>
              </a:rPr>
              <a:t>New Sample Weight = Sample weight * e</a:t>
            </a:r>
            <a:r>
              <a:rPr lang="en-US" sz="2800" b="1" baseline="30000" dirty="0" smtClean="0">
                <a:solidFill>
                  <a:srgbClr val="7030A0"/>
                </a:solidFill>
              </a:rPr>
              <a:t>(Performance)</a:t>
            </a:r>
            <a:endParaRPr lang="en-US" sz="2800" b="1" baseline="30000" dirty="0">
              <a:solidFill>
                <a:srgbClr val="7030A0"/>
              </a:solidFill>
            </a:endParaRPr>
          </a:p>
        </p:txBody>
      </p:sp>
      <p:sp>
        <p:nvSpPr>
          <p:cNvPr id="4" name="TextBox 3"/>
          <p:cNvSpPr txBox="1"/>
          <p:nvPr/>
        </p:nvSpPr>
        <p:spPr>
          <a:xfrm>
            <a:off x="2590800" y="2362200"/>
            <a:ext cx="5257800" cy="379591"/>
          </a:xfrm>
          <a:prstGeom prst="rect">
            <a:avLst/>
          </a:prstGeom>
          <a:noFill/>
        </p:spPr>
        <p:txBody>
          <a:bodyPr wrap="square" rtlCol="0">
            <a:spAutoFit/>
          </a:bodyPr>
          <a:lstStyle/>
          <a:p>
            <a:r>
              <a:rPr lang="en-US" b="1" dirty="0" smtClean="0">
                <a:solidFill>
                  <a:srgbClr val="7030A0"/>
                </a:solidFill>
              </a:rPr>
              <a:t>= 1/5 * e </a:t>
            </a:r>
            <a:r>
              <a:rPr lang="en-US" sz="2800" b="1" baseline="30000" dirty="0" smtClean="0">
                <a:solidFill>
                  <a:srgbClr val="7030A0"/>
                </a:solidFill>
              </a:rPr>
              <a:t>0.693</a:t>
            </a:r>
            <a:endParaRPr lang="en-US" sz="2800" b="1" baseline="30000" dirty="0">
              <a:solidFill>
                <a:srgbClr val="7030A0"/>
              </a:solidFill>
            </a:endParaRPr>
          </a:p>
        </p:txBody>
      </p:sp>
      <p:sp>
        <p:nvSpPr>
          <p:cNvPr id="5" name="TextBox 4"/>
          <p:cNvSpPr txBox="1"/>
          <p:nvPr/>
        </p:nvSpPr>
        <p:spPr>
          <a:xfrm>
            <a:off x="2590800" y="2743200"/>
            <a:ext cx="3505200" cy="369332"/>
          </a:xfrm>
          <a:prstGeom prst="rect">
            <a:avLst/>
          </a:prstGeom>
          <a:noFill/>
        </p:spPr>
        <p:txBody>
          <a:bodyPr wrap="square" rtlCol="0">
            <a:spAutoFit/>
          </a:bodyPr>
          <a:lstStyle/>
          <a:p>
            <a:r>
              <a:rPr lang="en-US" b="1" dirty="0" smtClean="0">
                <a:solidFill>
                  <a:srgbClr val="7030A0"/>
                </a:solidFill>
              </a:rPr>
              <a:t>=0.399</a:t>
            </a:r>
            <a:endParaRPr lang="en-US" b="1" dirty="0">
              <a:solidFill>
                <a:srgbClr val="7030A0"/>
              </a:solidFill>
            </a:endParaRPr>
          </a:p>
        </p:txBody>
      </p:sp>
      <p:sp>
        <p:nvSpPr>
          <p:cNvPr id="6" name="Oval 5"/>
          <p:cNvSpPr/>
          <p:nvPr/>
        </p:nvSpPr>
        <p:spPr>
          <a:xfrm>
            <a:off x="6324600" y="1752600"/>
            <a:ext cx="2590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This is for misclassified data weight</a:t>
            </a:r>
            <a:endParaRPr lang="en-US" dirty="0">
              <a:solidFill>
                <a:srgbClr val="FFFF00"/>
              </a:solidFill>
            </a:endParaRPr>
          </a:p>
        </p:txBody>
      </p:sp>
      <p:sp>
        <p:nvSpPr>
          <p:cNvPr id="7" name="Rectangle 6"/>
          <p:cNvSpPr/>
          <p:nvPr/>
        </p:nvSpPr>
        <p:spPr>
          <a:xfrm>
            <a:off x="609600" y="3505200"/>
            <a:ext cx="807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So  for correct----&gt; Classified data weight</a:t>
            </a:r>
            <a:endParaRPr lang="en-US" dirty="0">
              <a:solidFill>
                <a:srgbClr val="FFFF00"/>
              </a:solidFill>
            </a:endParaRPr>
          </a:p>
        </p:txBody>
      </p:sp>
      <p:sp>
        <p:nvSpPr>
          <p:cNvPr id="10" name="TextBox 9"/>
          <p:cNvSpPr txBox="1"/>
          <p:nvPr/>
        </p:nvSpPr>
        <p:spPr>
          <a:xfrm>
            <a:off x="762000" y="4572000"/>
            <a:ext cx="6172200" cy="379591"/>
          </a:xfrm>
          <a:prstGeom prst="rect">
            <a:avLst/>
          </a:prstGeom>
          <a:noFill/>
        </p:spPr>
        <p:txBody>
          <a:bodyPr wrap="square" rtlCol="0">
            <a:spAutoFit/>
          </a:bodyPr>
          <a:lstStyle/>
          <a:p>
            <a:r>
              <a:rPr lang="en-US" b="1" dirty="0" smtClean="0">
                <a:solidFill>
                  <a:srgbClr val="7030A0"/>
                </a:solidFill>
              </a:rPr>
              <a:t>New Sample weight = Sample weight * e </a:t>
            </a:r>
            <a:r>
              <a:rPr lang="en-US" sz="2800" b="1" baseline="30000" dirty="0" smtClean="0">
                <a:solidFill>
                  <a:srgbClr val="7030A0"/>
                </a:solidFill>
              </a:rPr>
              <a:t>–(performance)</a:t>
            </a:r>
            <a:endParaRPr lang="en-US" sz="2800" b="1" baseline="30000" dirty="0">
              <a:solidFill>
                <a:srgbClr val="7030A0"/>
              </a:solidFill>
            </a:endParaRPr>
          </a:p>
        </p:txBody>
      </p:sp>
      <p:sp>
        <p:nvSpPr>
          <p:cNvPr id="12" name="TextBox 11"/>
          <p:cNvSpPr txBox="1"/>
          <p:nvPr/>
        </p:nvSpPr>
        <p:spPr>
          <a:xfrm>
            <a:off x="2743200" y="5105400"/>
            <a:ext cx="3124200" cy="379591"/>
          </a:xfrm>
          <a:prstGeom prst="rect">
            <a:avLst/>
          </a:prstGeom>
          <a:noFill/>
        </p:spPr>
        <p:txBody>
          <a:bodyPr wrap="square" rtlCol="0">
            <a:spAutoFit/>
          </a:bodyPr>
          <a:lstStyle/>
          <a:p>
            <a:r>
              <a:rPr lang="en-US" b="1" dirty="0" smtClean="0">
                <a:solidFill>
                  <a:srgbClr val="7030A0"/>
                </a:solidFill>
              </a:rPr>
              <a:t>= 1/5 * e</a:t>
            </a:r>
            <a:r>
              <a:rPr lang="en-US" sz="2800" b="1" baseline="30000" dirty="0" smtClean="0">
                <a:solidFill>
                  <a:srgbClr val="7030A0"/>
                </a:solidFill>
              </a:rPr>
              <a:t>-(performance)</a:t>
            </a:r>
            <a:endParaRPr lang="en-US" sz="2800" b="1" baseline="30000" dirty="0">
              <a:solidFill>
                <a:srgbClr val="7030A0"/>
              </a:solidFill>
            </a:endParaRPr>
          </a:p>
        </p:txBody>
      </p:sp>
      <p:sp>
        <p:nvSpPr>
          <p:cNvPr id="13" name="TextBox 12"/>
          <p:cNvSpPr txBox="1"/>
          <p:nvPr/>
        </p:nvSpPr>
        <p:spPr>
          <a:xfrm>
            <a:off x="2743200" y="5486400"/>
            <a:ext cx="1371600" cy="369332"/>
          </a:xfrm>
          <a:prstGeom prst="rect">
            <a:avLst/>
          </a:prstGeom>
          <a:noFill/>
        </p:spPr>
        <p:txBody>
          <a:bodyPr wrap="square" rtlCol="0">
            <a:spAutoFit/>
          </a:bodyPr>
          <a:lstStyle/>
          <a:p>
            <a:r>
              <a:rPr lang="en-US" b="1" dirty="0" smtClean="0">
                <a:solidFill>
                  <a:srgbClr val="7030A0"/>
                </a:solidFill>
              </a:rPr>
              <a:t>= 0.100</a:t>
            </a:r>
            <a:endParaRPr lang="en-US" b="1" dirty="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228600"/>
            <a:ext cx="8382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So, we can update the above values in the Table</a:t>
            </a:r>
            <a:endParaRPr lang="en-US" sz="2400" b="1" dirty="0">
              <a:solidFill>
                <a:srgbClr val="FFFF00"/>
              </a:solidFill>
            </a:endParaRPr>
          </a:p>
        </p:txBody>
      </p:sp>
      <p:graphicFrame>
        <p:nvGraphicFramePr>
          <p:cNvPr id="3" name="Table 2"/>
          <p:cNvGraphicFramePr>
            <a:graphicFrameLocks noGrp="1"/>
          </p:cNvGraphicFramePr>
          <p:nvPr/>
        </p:nvGraphicFramePr>
        <p:xfrm>
          <a:off x="228600" y="1066800"/>
          <a:ext cx="8534400" cy="5589261"/>
        </p:xfrm>
        <a:graphic>
          <a:graphicData uri="http://schemas.openxmlformats.org/drawingml/2006/table">
            <a:tbl>
              <a:tblPr firstRow="1" bandRow="1">
                <a:tableStyleId>{69C7853C-536D-4A76-A0AE-DD22124D55A5}</a:tableStyleId>
              </a:tblPr>
              <a:tblGrid>
                <a:gridCol w="914400"/>
                <a:gridCol w="1371600"/>
                <a:gridCol w="1066800"/>
                <a:gridCol w="1905000"/>
                <a:gridCol w="1790700"/>
                <a:gridCol w="1485900"/>
              </a:tblGrid>
              <a:tr h="896926">
                <a:tc>
                  <a:txBody>
                    <a:bodyPr/>
                    <a:lstStyle/>
                    <a:p>
                      <a:pPr algn="ctr"/>
                      <a:r>
                        <a:rPr lang="en-US" dirty="0" smtClean="0"/>
                        <a:t>Row</a:t>
                      </a:r>
                      <a:r>
                        <a:rPr lang="en-US" baseline="0" dirty="0" smtClean="0"/>
                        <a:t> No</a:t>
                      </a:r>
                      <a:endParaRPr lang="en-US" dirty="0"/>
                    </a:p>
                  </a:txBody>
                  <a:tcPr/>
                </a:tc>
                <a:tc>
                  <a:txBody>
                    <a:bodyPr/>
                    <a:lstStyle/>
                    <a:p>
                      <a:pPr algn="ctr"/>
                      <a:r>
                        <a:rPr lang="en-US" dirty="0" smtClean="0"/>
                        <a:t>A,B,C</a:t>
                      </a:r>
                      <a:endParaRPr lang="en-US" dirty="0"/>
                    </a:p>
                  </a:txBody>
                  <a:tcPr/>
                </a:tc>
                <a:tc>
                  <a:txBody>
                    <a:bodyPr/>
                    <a:lstStyle/>
                    <a:p>
                      <a:pPr algn="ctr"/>
                      <a:r>
                        <a:rPr lang="en-US" dirty="0" smtClean="0"/>
                        <a:t>OUTPUT</a:t>
                      </a:r>
                      <a:endParaRPr lang="en-US" dirty="0"/>
                    </a:p>
                  </a:txBody>
                  <a:tcPr/>
                </a:tc>
                <a:tc>
                  <a:txBody>
                    <a:bodyPr/>
                    <a:lstStyle/>
                    <a:p>
                      <a:pPr algn="ctr"/>
                      <a:r>
                        <a:rPr lang="en-US" dirty="0" smtClean="0"/>
                        <a:t>SAMPLE WEIGHT</a:t>
                      </a:r>
                      <a:endParaRPr lang="en-US" dirty="0"/>
                    </a:p>
                  </a:txBody>
                  <a:tcPr/>
                </a:tc>
                <a:tc>
                  <a:txBody>
                    <a:bodyPr/>
                    <a:lstStyle/>
                    <a:p>
                      <a:pPr algn="ctr"/>
                      <a:r>
                        <a:rPr lang="en-US" dirty="0" smtClean="0"/>
                        <a:t>UPDATE WEIGHT</a:t>
                      </a:r>
                      <a:endParaRPr lang="en-US" dirty="0"/>
                    </a:p>
                  </a:txBody>
                  <a:tcPr/>
                </a:tc>
                <a:tc>
                  <a:txBody>
                    <a:bodyPr/>
                    <a:lstStyle/>
                    <a:p>
                      <a:pPr algn="ctr"/>
                      <a:r>
                        <a:rPr lang="en-US" dirty="0" smtClean="0"/>
                        <a:t>NORMALIZED</a:t>
                      </a:r>
                      <a:r>
                        <a:rPr lang="en-US" baseline="0" dirty="0" smtClean="0"/>
                        <a:t> WEIGHT</a:t>
                      </a:r>
                      <a:endParaRPr lang="en-US" dirty="0"/>
                    </a:p>
                  </a:txBody>
                  <a:tcPr/>
                </a:tc>
              </a:tr>
              <a:tr h="394655">
                <a:tc>
                  <a:txBody>
                    <a:bodyPr/>
                    <a:lstStyle/>
                    <a:p>
                      <a:pPr algn="ctr"/>
                      <a:r>
                        <a:rPr lang="en-US" dirty="0" smtClean="0"/>
                        <a:t>1</a:t>
                      </a:r>
                      <a:endParaRPr lang="en-US" dirty="0"/>
                    </a:p>
                  </a:txBody>
                  <a:tcPr/>
                </a:tc>
                <a:tc>
                  <a:txBody>
                    <a:bodyPr/>
                    <a:lstStyle/>
                    <a:p>
                      <a:pPr algn="ctr"/>
                      <a:r>
                        <a:rPr lang="en-US" dirty="0" smtClean="0"/>
                        <a:t>Categorical</a:t>
                      </a:r>
                      <a:r>
                        <a:rPr lang="en-US" baseline="0" dirty="0" smtClean="0"/>
                        <a:t> data</a:t>
                      </a: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c>
                  <a:txBody>
                    <a:bodyPr/>
                    <a:lstStyle/>
                    <a:p>
                      <a:pPr algn="ctr"/>
                      <a:r>
                        <a:rPr lang="en-US" dirty="0" smtClean="0"/>
                        <a:t>0.1</a:t>
                      </a:r>
                      <a:endParaRPr lang="en-US" dirty="0"/>
                    </a:p>
                  </a:txBody>
                  <a:tcPr/>
                </a:tc>
                <a:tc>
                  <a:txBody>
                    <a:bodyPr/>
                    <a:lstStyle/>
                    <a:p>
                      <a:pPr algn="ctr"/>
                      <a:r>
                        <a:rPr lang="en-US" dirty="0" smtClean="0"/>
                        <a:t>0.13</a:t>
                      </a:r>
                      <a:endParaRPr lang="en-US" dirty="0"/>
                    </a:p>
                  </a:txBody>
                  <a:tcPr/>
                </a:tc>
              </a:tr>
              <a:tr h="394655">
                <a:tc>
                  <a:txBody>
                    <a:bodyPr/>
                    <a:lstStyle/>
                    <a:p>
                      <a:pPr algn="ctr"/>
                      <a:r>
                        <a:rPr lang="en-US"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a:t>
                      </a:r>
                    </a:p>
                    <a:p>
                      <a:pPr algn="ctr"/>
                      <a:endParaRPr lang="en-US" dirty="0"/>
                    </a:p>
                  </a:txBody>
                  <a:tcPr/>
                </a:tc>
                <a:tc>
                  <a:txBody>
                    <a:bodyPr/>
                    <a:lstStyle/>
                    <a:p>
                      <a:pPr algn="ctr"/>
                      <a:r>
                        <a:rPr lang="en-US" dirty="0" smtClean="0"/>
                        <a:t>0.399</a:t>
                      </a:r>
                      <a:endParaRPr lang="en-US" dirty="0"/>
                    </a:p>
                  </a:txBody>
                  <a:tcPr/>
                </a:tc>
                <a:tc>
                  <a:txBody>
                    <a:bodyPr/>
                    <a:lstStyle/>
                    <a:p>
                      <a:pPr algn="ctr"/>
                      <a:r>
                        <a:rPr lang="en-US" dirty="0" smtClean="0"/>
                        <a:t>0.50</a:t>
                      </a:r>
                      <a:endParaRPr lang="en-US" dirty="0"/>
                    </a:p>
                  </a:txBody>
                  <a:tcPr/>
                </a:tc>
              </a:tr>
              <a:tr h="394655">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a:t>
                      </a:r>
                    </a:p>
                    <a:p>
                      <a:pPr algn="ctr"/>
                      <a:endParaRPr lang="en-US" dirty="0"/>
                    </a:p>
                  </a:txBody>
                  <a:tcPr/>
                </a:tc>
                <a:tc>
                  <a:txBody>
                    <a:bodyPr/>
                    <a:lstStyle/>
                    <a:p>
                      <a:pPr algn="ctr"/>
                      <a:r>
                        <a:rPr lang="en-US" dirty="0" smtClean="0"/>
                        <a:t>0.1</a:t>
                      </a:r>
                      <a:endParaRPr lang="en-US" dirty="0"/>
                    </a:p>
                  </a:txBody>
                  <a:tcPr/>
                </a:tc>
                <a:tc>
                  <a:txBody>
                    <a:bodyPr/>
                    <a:lstStyle/>
                    <a:p>
                      <a:pPr algn="ctr"/>
                      <a:r>
                        <a:rPr lang="en-US" dirty="0" smtClean="0"/>
                        <a:t>0.13</a:t>
                      </a:r>
                      <a:endParaRPr lang="en-US" dirty="0"/>
                    </a:p>
                  </a:txBody>
                  <a:tcPr/>
                </a:tc>
              </a:tr>
              <a:tr h="394655">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a:t>
                      </a:r>
                    </a:p>
                    <a:p>
                      <a:pPr algn="ctr"/>
                      <a:endParaRPr lang="en-US" dirty="0"/>
                    </a:p>
                  </a:txBody>
                  <a:tcPr/>
                </a:tc>
                <a:tc>
                  <a:txBody>
                    <a:bodyPr/>
                    <a:lstStyle/>
                    <a:p>
                      <a:pPr algn="ctr"/>
                      <a:r>
                        <a:rPr lang="en-US" dirty="0" smtClean="0"/>
                        <a:t>0.1</a:t>
                      </a:r>
                      <a:endParaRPr lang="en-US" dirty="0"/>
                    </a:p>
                  </a:txBody>
                  <a:tcPr/>
                </a:tc>
                <a:tc>
                  <a:txBody>
                    <a:bodyPr/>
                    <a:lstStyle/>
                    <a:p>
                      <a:pPr algn="ctr"/>
                      <a:r>
                        <a:rPr lang="en-US" dirty="0" smtClean="0"/>
                        <a:t>0.13</a:t>
                      </a:r>
                      <a:endParaRPr lang="en-US" dirty="0"/>
                    </a:p>
                  </a:txBody>
                  <a:tcPr/>
                </a:tc>
              </a:tr>
              <a:tr h="394655">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1/5</a:t>
                      </a:r>
                    </a:p>
                    <a:p>
                      <a:pPr algn="ctr"/>
                      <a:endParaRPr lang="en-US" dirty="0"/>
                    </a:p>
                  </a:txBody>
                  <a:tcPr/>
                </a:tc>
                <a:tc>
                  <a:txBody>
                    <a:bodyPr/>
                    <a:lstStyle/>
                    <a:p>
                      <a:pPr algn="ctr"/>
                      <a:r>
                        <a:rPr lang="en-US" dirty="0" smtClean="0"/>
                        <a:t>0.1</a:t>
                      </a:r>
                      <a:endParaRPr lang="en-US" dirty="0"/>
                    </a:p>
                  </a:txBody>
                  <a:tcPr/>
                </a:tc>
                <a:tc>
                  <a:txBody>
                    <a:bodyPr/>
                    <a:lstStyle/>
                    <a:p>
                      <a:pPr algn="ctr"/>
                      <a:r>
                        <a:rPr lang="en-US" dirty="0" smtClean="0"/>
                        <a:t>0.13</a:t>
                      </a:r>
                      <a:endParaRPr lang="en-US" dirty="0"/>
                    </a:p>
                  </a:txBody>
                  <a:tcPr/>
                </a:tc>
              </a:tr>
              <a:tr h="394655">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0.799</a:t>
                      </a:r>
                      <a:endParaRPr lang="en-US" dirty="0"/>
                    </a:p>
                  </a:txBody>
                  <a:tcPr/>
                </a:tc>
                <a:tc>
                  <a:txBody>
                    <a:bodyPr/>
                    <a:lstStyle/>
                    <a:p>
                      <a:pPr algn="ctr"/>
                      <a:r>
                        <a:rPr lang="en-US" dirty="0" smtClean="0"/>
                        <a:t>1</a:t>
                      </a:r>
                      <a:endParaRPr lang="en-US" dirty="0"/>
                    </a:p>
                  </a:txBody>
                  <a:tcPr/>
                </a:tc>
              </a:tr>
            </a:tbl>
          </a:graphicData>
        </a:graphic>
      </p:graphicFrame>
      <p:sp>
        <p:nvSpPr>
          <p:cNvPr id="20" name="TextBox 19"/>
          <p:cNvSpPr txBox="1"/>
          <p:nvPr/>
        </p:nvSpPr>
        <p:spPr>
          <a:xfrm>
            <a:off x="304800" y="6324600"/>
            <a:ext cx="5181600" cy="381000"/>
          </a:xfrm>
          <a:prstGeom prst="rect">
            <a:avLst/>
          </a:prstGeom>
          <a:noFill/>
        </p:spPr>
        <p:txBody>
          <a:bodyPr wrap="square" rtlCol="0">
            <a:spAutoFit/>
          </a:bodyPr>
          <a:lstStyle/>
          <a:p>
            <a:pPr algn="ctr"/>
            <a:r>
              <a:rPr lang="en-US" b="1" dirty="0" smtClean="0">
                <a:solidFill>
                  <a:srgbClr val="FF0000"/>
                </a:solidFill>
              </a:rPr>
              <a:t>Total</a:t>
            </a:r>
            <a:endParaRPr lang="en-US" b="1" dirty="0">
              <a:solidFill>
                <a:srgbClr val="FF0000"/>
              </a:solidFill>
            </a:endParaRPr>
          </a:p>
        </p:txBody>
      </p:sp>
      <p:sp>
        <p:nvSpPr>
          <p:cNvPr id="21" name="TextBox 20"/>
          <p:cNvSpPr txBox="1"/>
          <p:nvPr/>
        </p:nvSpPr>
        <p:spPr>
          <a:xfrm>
            <a:off x="9601200" y="228600"/>
            <a:ext cx="2590800" cy="2585323"/>
          </a:xfrm>
          <a:prstGeom prst="rect">
            <a:avLst/>
          </a:prstGeom>
          <a:noFill/>
        </p:spPr>
        <p:txBody>
          <a:bodyPr wrap="square" rtlCol="0">
            <a:spAutoFit/>
          </a:bodyPr>
          <a:lstStyle/>
          <a:p>
            <a:r>
              <a:rPr lang="en-US" b="1" dirty="0" smtClean="0">
                <a:solidFill>
                  <a:srgbClr val="FFFF00"/>
                </a:solidFill>
              </a:rPr>
              <a:t>If we sum this update weight it should be give the result as 1, but here it gave the result as 0.799.</a:t>
            </a:r>
          </a:p>
          <a:p>
            <a:endParaRPr lang="en-US" b="1" dirty="0" smtClean="0">
              <a:solidFill>
                <a:srgbClr val="FFFF00"/>
              </a:solidFill>
            </a:endParaRPr>
          </a:p>
          <a:p>
            <a:r>
              <a:rPr lang="en-US" b="1" dirty="0" smtClean="0">
                <a:solidFill>
                  <a:srgbClr val="FFFF00"/>
                </a:solidFill>
              </a:rPr>
              <a:t>But, while checking in Normalized weight it gives the result as 1</a:t>
            </a:r>
            <a:endParaRPr lang="en-US" b="1" dirty="0">
              <a:solidFill>
                <a:srgbClr val="FFFF00"/>
              </a:solidFill>
            </a:endParaRPr>
          </a:p>
        </p:txBody>
      </p:sp>
      <p:sp>
        <p:nvSpPr>
          <p:cNvPr id="22" name="TextBox 21"/>
          <p:cNvSpPr txBox="1"/>
          <p:nvPr/>
        </p:nvSpPr>
        <p:spPr>
          <a:xfrm>
            <a:off x="9677400" y="3429000"/>
            <a:ext cx="2362200" cy="2677656"/>
          </a:xfrm>
          <a:prstGeom prst="rect">
            <a:avLst/>
          </a:prstGeom>
          <a:noFill/>
        </p:spPr>
        <p:txBody>
          <a:bodyPr wrap="square" rtlCol="0">
            <a:spAutoFit/>
          </a:bodyPr>
          <a:lstStyle/>
          <a:p>
            <a:r>
              <a:rPr lang="en-US" sz="2800" b="1" dirty="0" smtClean="0">
                <a:solidFill>
                  <a:srgbClr val="FFFF00"/>
                </a:solidFill>
              </a:rPr>
              <a:t>So, we are going to split the Normalized weight into Buckets</a:t>
            </a:r>
            <a:endParaRPr lang="en-US" sz="2800" b="1"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228600"/>
            <a:ext cx="8610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Here, we </a:t>
            </a:r>
            <a:r>
              <a:rPr lang="en-US" sz="2400" b="1" dirty="0" smtClean="0">
                <a:solidFill>
                  <a:srgbClr val="FFFF00"/>
                </a:solidFill>
              </a:rPr>
              <a:t>are going to split the Normalized weight into </a:t>
            </a:r>
            <a:r>
              <a:rPr lang="en-US" sz="2400" b="1" dirty="0" smtClean="0">
                <a:solidFill>
                  <a:srgbClr val="FFFF00"/>
                </a:solidFill>
              </a:rPr>
              <a:t>Buckets</a:t>
            </a:r>
            <a:endParaRPr lang="en-US" sz="2400" dirty="0"/>
          </a:p>
        </p:txBody>
      </p:sp>
      <p:sp>
        <p:nvSpPr>
          <p:cNvPr id="3" name="Oval 2"/>
          <p:cNvSpPr/>
          <p:nvPr/>
        </p:nvSpPr>
        <p:spPr>
          <a:xfrm>
            <a:off x="457200" y="1295400"/>
            <a:ext cx="6553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00"/>
                </a:solidFill>
              </a:rPr>
              <a:t>Creating New Dataset</a:t>
            </a:r>
            <a:endParaRPr lang="en-US" sz="2000" b="1" dirty="0">
              <a:solidFill>
                <a:srgbClr val="FFFF00"/>
              </a:solidFill>
            </a:endParaRPr>
          </a:p>
        </p:txBody>
      </p:sp>
      <p:graphicFrame>
        <p:nvGraphicFramePr>
          <p:cNvPr id="7" name="Table 6"/>
          <p:cNvGraphicFramePr>
            <a:graphicFrameLocks noGrp="1"/>
          </p:cNvGraphicFramePr>
          <p:nvPr/>
        </p:nvGraphicFramePr>
        <p:xfrm>
          <a:off x="685800" y="2209801"/>
          <a:ext cx="3886200" cy="2606039"/>
        </p:xfrm>
        <a:graphic>
          <a:graphicData uri="http://schemas.openxmlformats.org/drawingml/2006/table">
            <a:tbl>
              <a:tblPr firstRow="1" bandRow="1">
                <a:tableStyleId>{93296810-A885-4BE3-A3E7-6D5BEEA58F35}</a:tableStyleId>
              </a:tblPr>
              <a:tblGrid>
                <a:gridCol w="2057400"/>
                <a:gridCol w="1828800"/>
              </a:tblGrid>
              <a:tr h="428390">
                <a:tc>
                  <a:txBody>
                    <a:bodyPr/>
                    <a:lstStyle/>
                    <a:p>
                      <a:r>
                        <a:rPr lang="en-US" dirty="0" smtClean="0"/>
                        <a:t>Normalized</a:t>
                      </a:r>
                      <a:r>
                        <a:rPr lang="en-US" baseline="0" dirty="0" smtClean="0"/>
                        <a:t> Weight</a:t>
                      </a:r>
                      <a:endParaRPr lang="en-US" dirty="0"/>
                    </a:p>
                  </a:txBody>
                  <a:tcPr/>
                </a:tc>
                <a:tc>
                  <a:txBody>
                    <a:bodyPr/>
                    <a:lstStyle/>
                    <a:p>
                      <a:r>
                        <a:rPr lang="en-US" dirty="0" smtClean="0"/>
                        <a:t>Buckets</a:t>
                      </a:r>
                      <a:endParaRPr lang="en-US" dirty="0"/>
                    </a:p>
                  </a:txBody>
                  <a:tcPr/>
                </a:tc>
              </a:tr>
              <a:tr h="464089">
                <a:tc>
                  <a:txBody>
                    <a:bodyPr/>
                    <a:lstStyle/>
                    <a:p>
                      <a:r>
                        <a:rPr lang="en-US" dirty="0" smtClean="0"/>
                        <a:t>0.13</a:t>
                      </a:r>
                      <a:endParaRPr lang="en-US" dirty="0"/>
                    </a:p>
                  </a:txBody>
                  <a:tcPr/>
                </a:tc>
                <a:tc>
                  <a:txBody>
                    <a:bodyPr/>
                    <a:lstStyle/>
                    <a:p>
                      <a:r>
                        <a:rPr lang="en-US" dirty="0" smtClean="0"/>
                        <a:t>0 –  </a:t>
                      </a:r>
                      <a:r>
                        <a:rPr lang="en-US" baseline="0" dirty="0" smtClean="0"/>
                        <a:t>0.13</a:t>
                      </a:r>
                      <a:endParaRPr lang="en-US" dirty="0"/>
                    </a:p>
                  </a:txBody>
                  <a:tcPr/>
                </a:tc>
              </a:tr>
              <a:tr h="428390">
                <a:tc>
                  <a:txBody>
                    <a:bodyPr/>
                    <a:lstStyle/>
                    <a:p>
                      <a:r>
                        <a:rPr lang="en-US" dirty="0" smtClean="0"/>
                        <a:t>0.50</a:t>
                      </a:r>
                      <a:endParaRPr lang="en-US" dirty="0"/>
                    </a:p>
                  </a:txBody>
                  <a:tcPr/>
                </a:tc>
                <a:tc>
                  <a:txBody>
                    <a:bodyPr/>
                    <a:lstStyle/>
                    <a:p>
                      <a:r>
                        <a:rPr lang="en-US" dirty="0" smtClean="0"/>
                        <a:t>0.13 </a:t>
                      </a:r>
                      <a:r>
                        <a:rPr lang="en-US" dirty="0" smtClean="0"/>
                        <a:t>–</a:t>
                      </a:r>
                      <a:r>
                        <a:rPr lang="en-US" dirty="0" smtClean="0"/>
                        <a:t>0.63</a:t>
                      </a:r>
                      <a:endParaRPr lang="en-US" dirty="0"/>
                    </a:p>
                  </a:txBody>
                  <a:tcPr/>
                </a:tc>
              </a:tr>
              <a:tr h="428390">
                <a:tc>
                  <a:txBody>
                    <a:bodyPr/>
                    <a:lstStyle/>
                    <a:p>
                      <a:r>
                        <a:rPr lang="en-US" dirty="0" smtClean="0"/>
                        <a:t>0.13</a:t>
                      </a:r>
                      <a:endParaRPr lang="en-US" dirty="0"/>
                    </a:p>
                  </a:txBody>
                  <a:tcPr/>
                </a:tc>
                <a:tc>
                  <a:txBody>
                    <a:bodyPr/>
                    <a:lstStyle/>
                    <a:p>
                      <a:r>
                        <a:rPr lang="en-US" dirty="0" smtClean="0"/>
                        <a:t>0.63 – 0.76</a:t>
                      </a:r>
                      <a:endParaRPr lang="en-US" dirty="0"/>
                    </a:p>
                  </a:txBody>
                  <a:tcPr/>
                </a:tc>
              </a:tr>
              <a:tr h="428390">
                <a:tc>
                  <a:txBody>
                    <a:bodyPr/>
                    <a:lstStyle/>
                    <a:p>
                      <a:r>
                        <a:rPr lang="en-US" dirty="0" smtClean="0"/>
                        <a:t>0.13</a:t>
                      </a:r>
                      <a:endParaRPr lang="en-US" dirty="0"/>
                    </a:p>
                  </a:txBody>
                  <a:tcPr/>
                </a:tc>
                <a:tc>
                  <a:txBody>
                    <a:bodyPr/>
                    <a:lstStyle/>
                    <a:p>
                      <a:r>
                        <a:rPr lang="en-US" dirty="0" smtClean="0"/>
                        <a:t>0.76 – 0.89</a:t>
                      </a:r>
                      <a:endParaRPr lang="en-US" dirty="0"/>
                    </a:p>
                  </a:txBody>
                  <a:tcPr/>
                </a:tc>
              </a:tr>
              <a:tr h="428390">
                <a:tc>
                  <a:txBody>
                    <a:bodyPr/>
                    <a:lstStyle/>
                    <a:p>
                      <a:r>
                        <a:rPr lang="en-US" dirty="0" smtClean="0"/>
                        <a:t>0.13</a:t>
                      </a:r>
                      <a:endParaRPr lang="en-US" dirty="0"/>
                    </a:p>
                  </a:txBody>
                  <a:tcPr/>
                </a:tc>
                <a:tc>
                  <a:txBody>
                    <a:bodyPr/>
                    <a:lstStyle/>
                    <a:p>
                      <a:r>
                        <a:rPr lang="en-US" dirty="0" smtClean="0"/>
                        <a:t>0.89 – 1.02</a:t>
                      </a:r>
                      <a:endParaRPr lang="en-US" dirty="0"/>
                    </a:p>
                  </a:txBody>
                  <a:tcPr/>
                </a:tc>
              </a:tr>
            </a:tbl>
          </a:graphicData>
        </a:graphic>
      </p:graphicFrame>
      <p:sp>
        <p:nvSpPr>
          <p:cNvPr id="8" name="TextBox 7"/>
          <p:cNvSpPr txBox="1"/>
          <p:nvPr/>
        </p:nvSpPr>
        <p:spPr>
          <a:xfrm>
            <a:off x="4953000" y="2209800"/>
            <a:ext cx="4038600" cy="2862322"/>
          </a:xfrm>
          <a:prstGeom prst="rect">
            <a:avLst/>
          </a:prstGeom>
          <a:noFill/>
        </p:spPr>
        <p:txBody>
          <a:bodyPr wrap="square" rtlCol="0">
            <a:spAutoFit/>
          </a:bodyPr>
          <a:lstStyle/>
          <a:p>
            <a:r>
              <a:rPr lang="en-US" b="1" dirty="0" smtClean="0">
                <a:solidFill>
                  <a:srgbClr val="00B0F0"/>
                </a:solidFill>
              </a:rPr>
              <a:t>While iterating our data, and if we take for example random value = 0.40</a:t>
            </a:r>
          </a:p>
          <a:p>
            <a:endParaRPr lang="en-US" b="1" dirty="0" smtClean="0">
              <a:solidFill>
                <a:srgbClr val="00B0F0"/>
              </a:solidFill>
            </a:endParaRPr>
          </a:p>
          <a:p>
            <a:r>
              <a:rPr lang="en-US" b="1" dirty="0" smtClean="0">
                <a:solidFill>
                  <a:srgbClr val="00B0F0"/>
                </a:solidFill>
              </a:rPr>
              <a:t>It comes under the 2 row -</a:t>
            </a:r>
            <a:r>
              <a:rPr lang="en-US" b="1" dirty="0" smtClean="0">
                <a:solidFill>
                  <a:srgbClr val="00B0F0"/>
                </a:solidFill>
                <a:sym typeface="Wingdings" pitchFamily="2" charset="2"/>
              </a:rPr>
              <a:t> which comes under the misclassified .</a:t>
            </a:r>
          </a:p>
          <a:p>
            <a:endParaRPr lang="en-US" b="1" dirty="0" smtClean="0">
              <a:solidFill>
                <a:srgbClr val="00B0F0"/>
              </a:solidFill>
              <a:sym typeface="Wingdings" pitchFamily="2" charset="2"/>
            </a:endParaRPr>
          </a:p>
          <a:p>
            <a:r>
              <a:rPr lang="en-US" b="1" dirty="0" smtClean="0">
                <a:solidFill>
                  <a:srgbClr val="00B0F0"/>
                </a:solidFill>
                <a:sym typeface="Wingdings" pitchFamily="2" charset="2"/>
              </a:rPr>
              <a:t>So, by doing many iterations  misclassified data will be replaced, and it will build a strong model with low bias and variance</a:t>
            </a:r>
            <a:r>
              <a:rPr lang="en-US" dirty="0" smtClean="0">
                <a:sym typeface="Wingdings" pitchFamily="2" charset="2"/>
              </a:rPr>
              <a:t>.</a:t>
            </a:r>
            <a:endParaRPr lang="en-US" dirty="0"/>
          </a:p>
        </p:txBody>
      </p:sp>
      <p:sp>
        <p:nvSpPr>
          <p:cNvPr id="10" name="Down Arrow 9"/>
          <p:cNvSpPr/>
          <p:nvPr/>
        </p:nvSpPr>
        <p:spPr>
          <a:xfrm>
            <a:off x="3048000" y="19050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3048000" y="990600"/>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29000" y="990600"/>
            <a:ext cx="1219200" cy="369332"/>
          </a:xfrm>
          <a:prstGeom prst="rect">
            <a:avLst/>
          </a:prstGeom>
          <a:noFill/>
        </p:spPr>
        <p:txBody>
          <a:bodyPr wrap="square" rtlCol="0">
            <a:spAutoFit/>
          </a:bodyPr>
          <a:lstStyle/>
          <a:p>
            <a:r>
              <a:rPr lang="en-US" b="1" dirty="0" smtClean="0">
                <a:solidFill>
                  <a:srgbClr val="0070C0"/>
                </a:solidFill>
              </a:rPr>
              <a:t>By</a:t>
            </a:r>
            <a:endParaRPr lang="en-US" b="1"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686800" cy="2971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b="1" dirty="0" smtClean="0">
                <a:solidFill>
                  <a:srgbClr val="7030A0"/>
                </a:solidFill>
              </a:rPr>
              <a:t>AdaBoost, or Adaptive Boosting, is a popular ensemble method used in machine learning. It is a meta-algorithm that combines several weak learners to create a strong learner. </a:t>
            </a:r>
          </a:p>
          <a:p>
            <a:pPr>
              <a:buFont typeface="Wingdings" pitchFamily="2" charset="2"/>
              <a:buChar char="Ø"/>
            </a:pPr>
            <a:endParaRPr lang="en-US" b="1" dirty="0" smtClean="0">
              <a:solidFill>
                <a:srgbClr val="7030A0"/>
              </a:solidFill>
            </a:endParaRPr>
          </a:p>
          <a:p>
            <a:pPr>
              <a:buFont typeface="Wingdings" pitchFamily="2" charset="2"/>
              <a:buChar char="Ø"/>
            </a:pPr>
            <a:r>
              <a:rPr lang="en-US" b="1" dirty="0" smtClean="0">
                <a:solidFill>
                  <a:srgbClr val="7030A0"/>
                </a:solidFill>
              </a:rPr>
              <a:t>AdaBoost is particularly effective for binary classification problems, but it can also be applied to other types of problems. In this chapter, we will discuss the AdaBoost algorithm, its variants, and its application in machine learning.</a:t>
            </a:r>
          </a:p>
          <a:p>
            <a:pPr>
              <a:buFont typeface="Wingdings" pitchFamily="2" charset="2"/>
              <a:buChar char="Ø"/>
            </a:pPr>
            <a:r>
              <a:rPr lang="en-US" b="1" dirty="0" smtClean="0">
                <a:solidFill>
                  <a:srgbClr val="7030A0"/>
                </a:solidFill>
              </a:rPr>
              <a:t>AdaBoost</a:t>
            </a:r>
            <a:endParaRPr lang="en-US" b="1" dirty="0" smtClean="0">
              <a:solidFill>
                <a:srgbClr val="7030A0"/>
              </a:solidFill>
            </a:endParaRPr>
          </a:p>
        </p:txBody>
      </p:sp>
      <p:sp>
        <p:nvSpPr>
          <p:cNvPr id="3" name="Rounded Rectangle 2"/>
          <p:cNvSpPr/>
          <p:nvPr/>
        </p:nvSpPr>
        <p:spPr>
          <a:xfrm>
            <a:off x="228600" y="3276600"/>
            <a:ext cx="8763000" cy="3581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b="1" dirty="0" smtClean="0">
                <a:solidFill>
                  <a:srgbClr val="7030A0"/>
                </a:solidFill>
              </a:rPr>
              <a:t>AdaBoost Algorithm</a:t>
            </a:r>
          </a:p>
          <a:p>
            <a:pPr>
              <a:buFont typeface="Wingdings" pitchFamily="2" charset="2"/>
              <a:buChar char="Ø"/>
            </a:pPr>
            <a:r>
              <a:rPr lang="en-US" b="1" dirty="0" smtClean="0">
                <a:solidFill>
                  <a:srgbClr val="7030A0"/>
                </a:solidFill>
              </a:rPr>
              <a:t>The AdaBoost algorithm is an iterative process that combines multiple weak classifiers to create a strong classifier. </a:t>
            </a:r>
          </a:p>
          <a:p>
            <a:pPr>
              <a:buFont typeface="Wingdings" pitchFamily="2" charset="2"/>
              <a:buChar char="Ø"/>
            </a:pPr>
            <a:endParaRPr lang="en-US" b="1" dirty="0" smtClean="0">
              <a:solidFill>
                <a:srgbClr val="7030A0"/>
              </a:solidFill>
            </a:endParaRPr>
          </a:p>
          <a:p>
            <a:pPr>
              <a:buFont typeface="Wingdings" pitchFamily="2" charset="2"/>
              <a:buChar char="Ø"/>
            </a:pPr>
            <a:r>
              <a:rPr lang="en-US" b="1" dirty="0" smtClean="0">
                <a:solidFill>
                  <a:srgbClr val="7030A0"/>
                </a:solidFill>
              </a:rPr>
              <a:t>The weak classifiers are typically simple decision trees or other types of classifiers that are trained on a subset of the data. </a:t>
            </a:r>
          </a:p>
          <a:p>
            <a:pPr>
              <a:buFont typeface="Wingdings" pitchFamily="2" charset="2"/>
              <a:buChar char="Ø"/>
            </a:pPr>
            <a:endParaRPr lang="en-US" b="1" dirty="0" smtClean="0">
              <a:solidFill>
                <a:srgbClr val="7030A0"/>
              </a:solidFill>
            </a:endParaRPr>
          </a:p>
          <a:p>
            <a:pPr>
              <a:buFont typeface="Wingdings" pitchFamily="2" charset="2"/>
              <a:buChar char="Ø"/>
            </a:pPr>
            <a:r>
              <a:rPr lang="en-US" b="1" dirty="0" smtClean="0">
                <a:solidFill>
                  <a:srgbClr val="7030A0"/>
                </a:solidFill>
              </a:rPr>
              <a:t>The AdaBoost algorithm assigns weights to each training example, with misclassified examples receiving higher weights. In the next iteration, the algorithm selects a new weak classifier and adjusts the weights of the training examples again. </a:t>
            </a:r>
          </a:p>
          <a:p>
            <a:pPr>
              <a:buFont typeface="Wingdings" pitchFamily="2" charset="2"/>
              <a:buChar char="Ø"/>
            </a:pPr>
            <a:endParaRPr lang="en-US" b="1" dirty="0" smtClean="0">
              <a:solidFill>
                <a:srgbClr val="7030A0"/>
              </a:solidFill>
            </a:endParaRPr>
          </a:p>
          <a:p>
            <a:pPr>
              <a:buFont typeface="Wingdings" pitchFamily="2" charset="2"/>
              <a:buChar char="Ø"/>
            </a:pPr>
            <a:r>
              <a:rPr lang="en-US" b="1" dirty="0" smtClean="0">
                <a:solidFill>
                  <a:srgbClr val="7030A0"/>
                </a:solidFill>
              </a:rPr>
              <a:t>This process is repeated until a predetermined number of classifiers have been created</a:t>
            </a:r>
            <a:r>
              <a:rPr lang="en-US" dirty="0" smtClean="0">
                <a:solidFill>
                  <a:srgbClr val="7030A0"/>
                </a:solidFill>
              </a:rPr>
              <a:t>.</a:t>
            </a:r>
            <a:endParaRPr lang="en-US"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304800"/>
            <a:ext cx="7162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rgbClr val="FFFF00"/>
                </a:solidFill>
              </a:rPr>
              <a:t>Advantages of AdaBoost</a:t>
            </a:r>
          </a:p>
          <a:p>
            <a:pPr algn="ctr"/>
            <a:r>
              <a:rPr lang="en-US" dirty="0" smtClean="0"/>
              <a:t/>
            </a:r>
            <a:br>
              <a:rPr lang="en-US" dirty="0" smtClean="0"/>
            </a:br>
            <a:endParaRPr lang="en-US" dirty="0"/>
          </a:p>
        </p:txBody>
      </p:sp>
      <p:sp>
        <p:nvSpPr>
          <p:cNvPr id="3" name="Rounded Rectangle 2"/>
          <p:cNvSpPr/>
          <p:nvPr/>
        </p:nvSpPr>
        <p:spPr>
          <a:xfrm>
            <a:off x="381000" y="1295400"/>
            <a:ext cx="8458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b="1" dirty="0" smtClean="0">
                <a:solidFill>
                  <a:srgbClr val="FFC000"/>
                </a:solidFill>
              </a:rPr>
              <a:t>Can handle binary and multi-class classification problems.</a:t>
            </a:r>
          </a:p>
          <a:p>
            <a:pPr>
              <a:buFont typeface="Wingdings" pitchFamily="2" charset="2"/>
              <a:buChar char="Ø"/>
            </a:pPr>
            <a:r>
              <a:rPr lang="en-US" b="1" dirty="0" smtClean="0">
                <a:solidFill>
                  <a:srgbClr val="FFC000"/>
                </a:solidFill>
              </a:rPr>
              <a:t>Can handle noisy data and outliers.</a:t>
            </a:r>
          </a:p>
          <a:p>
            <a:pPr>
              <a:buFont typeface="Wingdings" pitchFamily="2" charset="2"/>
              <a:buChar char="Ø"/>
            </a:pPr>
            <a:r>
              <a:rPr lang="en-US" b="1" dirty="0" smtClean="0">
                <a:solidFill>
                  <a:srgbClr val="FFC000"/>
                </a:solidFill>
              </a:rPr>
              <a:t>Has a high degree of interpretability, since it relies on simple weak classifiers that can be easily understood.</a:t>
            </a:r>
          </a:p>
          <a:p>
            <a:pPr>
              <a:buFont typeface="Wingdings" pitchFamily="2" charset="2"/>
              <a:buChar char="Ø"/>
            </a:pPr>
            <a:r>
              <a:rPr lang="en-US" b="1" dirty="0" smtClean="0">
                <a:solidFill>
                  <a:srgbClr val="FFC000"/>
                </a:solidFill>
              </a:rPr>
              <a:t>Often results in high accuracy and outperforms other algorithms in many scenarios</a:t>
            </a:r>
            <a:r>
              <a:rPr lang="en-US" dirty="0" smtClean="0"/>
              <a:t>.</a:t>
            </a:r>
            <a:endParaRPr lang="en-US" dirty="0"/>
          </a:p>
        </p:txBody>
      </p:sp>
      <p:sp>
        <p:nvSpPr>
          <p:cNvPr id="4" name="Rounded Rectangle 3"/>
          <p:cNvSpPr/>
          <p:nvPr/>
        </p:nvSpPr>
        <p:spPr>
          <a:xfrm>
            <a:off x="609600" y="4038600"/>
            <a:ext cx="7162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rgbClr val="FFFF00"/>
                </a:solidFill>
              </a:rPr>
              <a:t>Disadvantages </a:t>
            </a:r>
            <a:r>
              <a:rPr lang="en-US" sz="2400" b="1" dirty="0" smtClean="0">
                <a:solidFill>
                  <a:srgbClr val="FFFF00"/>
                </a:solidFill>
              </a:rPr>
              <a:t>of AdaBoost</a:t>
            </a:r>
          </a:p>
          <a:p>
            <a:pPr algn="ctr"/>
            <a:r>
              <a:rPr lang="en-US" dirty="0" smtClean="0"/>
              <a:t/>
            </a:r>
            <a:br>
              <a:rPr lang="en-US" dirty="0" smtClean="0"/>
            </a:br>
            <a:endParaRPr lang="en-US" dirty="0"/>
          </a:p>
        </p:txBody>
      </p:sp>
      <p:sp>
        <p:nvSpPr>
          <p:cNvPr id="5" name="Rounded Rectangle 4"/>
          <p:cNvSpPr/>
          <p:nvPr/>
        </p:nvSpPr>
        <p:spPr>
          <a:xfrm>
            <a:off x="533400" y="5181600"/>
            <a:ext cx="83058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b="1" dirty="0" smtClean="0">
                <a:solidFill>
                  <a:srgbClr val="FFC000"/>
                </a:solidFill>
              </a:rPr>
              <a:t>Sensitive to noisy data and outliers that are not properly preprocessed.</a:t>
            </a:r>
          </a:p>
          <a:p>
            <a:pPr>
              <a:buFont typeface="Wingdings" pitchFamily="2" charset="2"/>
              <a:buChar char="Ø"/>
            </a:pPr>
            <a:r>
              <a:rPr lang="en-US" b="1" dirty="0" smtClean="0">
                <a:solidFill>
                  <a:srgbClr val="FFC000"/>
                </a:solidFill>
              </a:rPr>
              <a:t>Can be computationally expensive, especially with large datasets.</a:t>
            </a:r>
          </a:p>
          <a:p>
            <a:pPr>
              <a:buFont typeface="Wingdings" pitchFamily="2" charset="2"/>
              <a:buChar char="Ø"/>
            </a:pPr>
            <a:r>
              <a:rPr lang="en-US" b="1" dirty="0" smtClean="0">
                <a:solidFill>
                  <a:srgbClr val="FFC000"/>
                </a:solidFill>
              </a:rPr>
              <a:t>Can lead to overfitting if the weak classifiers are too complex or if the number of boosting iterations is too high.</a:t>
            </a:r>
          </a:p>
          <a:p>
            <a:pPr>
              <a:buFont typeface="Wingdings" pitchFamily="2" charset="2"/>
              <a:buChar char="Ø"/>
            </a:pPr>
            <a:r>
              <a:rPr lang="en-US" b="1" dirty="0" smtClean="0">
                <a:solidFill>
                  <a:srgbClr val="FFC000"/>
                </a:solidFill>
              </a:rPr>
              <a:t>Requires careful parameter tuning to achieve optimal performance.</a:t>
            </a:r>
            <a:endParaRPr lang="en-US" b="1"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aBoost Regression [19]"/>
          <p:cNvPicPr>
            <a:picLocks noChangeAspect="1" noChangeArrowheads="1"/>
          </p:cNvPicPr>
          <p:nvPr/>
        </p:nvPicPr>
        <p:blipFill>
          <a:blip r:embed="rId2"/>
          <a:srcRect/>
          <a:stretch>
            <a:fillRect/>
          </a:stretch>
        </p:blipFill>
        <p:spPr bwMode="auto">
          <a:xfrm>
            <a:off x="209254" y="381000"/>
            <a:ext cx="8682652" cy="6172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848600" cy="2133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Ø"/>
            </a:pPr>
            <a:r>
              <a:rPr lang="en-US" dirty="0" smtClean="0">
                <a:solidFill>
                  <a:srgbClr val="FF0000"/>
                </a:solidFill>
              </a:rPr>
              <a:t>Ada boost follows Ensemble method in Machine learning.</a:t>
            </a:r>
          </a:p>
          <a:p>
            <a:pPr algn="just">
              <a:buFont typeface="Wingdings" pitchFamily="2" charset="2"/>
              <a:buChar char="Ø"/>
            </a:pPr>
            <a:r>
              <a:rPr lang="en-US" dirty="0" smtClean="0">
                <a:solidFill>
                  <a:srgbClr val="FF0000"/>
                </a:solidFill>
              </a:rPr>
              <a:t>Reassign weight to each instance</a:t>
            </a:r>
          </a:p>
          <a:p>
            <a:pPr algn="just">
              <a:buFont typeface="Wingdings" pitchFamily="2" charset="2"/>
              <a:buChar char="Ø"/>
            </a:pPr>
            <a:r>
              <a:rPr lang="en-US" dirty="0" smtClean="0">
                <a:solidFill>
                  <a:srgbClr val="FF0000"/>
                </a:solidFill>
              </a:rPr>
              <a:t>Higher weights for incorrectly classified</a:t>
            </a:r>
          </a:p>
          <a:p>
            <a:pPr algn="just">
              <a:buFont typeface="Wingdings" pitchFamily="2" charset="2"/>
              <a:buChar char="Ø"/>
            </a:pPr>
            <a:r>
              <a:rPr lang="en-US" dirty="0" smtClean="0">
                <a:solidFill>
                  <a:srgbClr val="FF0000"/>
                </a:solidFill>
              </a:rPr>
              <a:t>Reduce bias and Variance</a:t>
            </a:r>
          </a:p>
          <a:p>
            <a:pPr algn="just">
              <a:buFont typeface="Wingdings" pitchFamily="2" charset="2"/>
              <a:buChar char="Ø"/>
            </a:pPr>
            <a:r>
              <a:rPr lang="en-US" dirty="0" smtClean="0">
                <a:solidFill>
                  <a:srgbClr val="FF0000"/>
                </a:solidFill>
              </a:rPr>
              <a:t>Ada boost uses Stump as Base learners.</a:t>
            </a:r>
            <a:endParaRPr lang="en-US" dirty="0">
              <a:solidFill>
                <a:srgbClr val="FF0000"/>
              </a:solidFill>
            </a:endParaRPr>
          </a:p>
        </p:txBody>
      </p:sp>
      <p:sp>
        <p:nvSpPr>
          <p:cNvPr id="3" name="Rectangle 2"/>
          <p:cNvSpPr/>
          <p:nvPr/>
        </p:nvSpPr>
        <p:spPr>
          <a:xfrm>
            <a:off x="3657600" y="3886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node</a:t>
            </a:r>
            <a:endParaRPr lang="en-US" dirty="0"/>
          </a:p>
        </p:txBody>
      </p:sp>
      <p:sp>
        <p:nvSpPr>
          <p:cNvPr id="4" name="Rectangle 3"/>
          <p:cNvSpPr/>
          <p:nvPr/>
        </p:nvSpPr>
        <p:spPr>
          <a:xfrm>
            <a:off x="5867400" y="5486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a:t>
            </a:r>
            <a:endParaRPr lang="en-US" dirty="0"/>
          </a:p>
        </p:txBody>
      </p:sp>
      <p:sp>
        <p:nvSpPr>
          <p:cNvPr id="5" name="Rectangle 4"/>
          <p:cNvSpPr/>
          <p:nvPr/>
        </p:nvSpPr>
        <p:spPr>
          <a:xfrm>
            <a:off x="2286000" y="55626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a:t>
            </a:r>
            <a:endParaRPr lang="en-US" dirty="0"/>
          </a:p>
        </p:txBody>
      </p:sp>
      <p:cxnSp>
        <p:nvCxnSpPr>
          <p:cNvPr id="7" name="Straight Arrow Connector 6"/>
          <p:cNvCxnSpPr>
            <a:stCxn id="3" idx="1"/>
            <a:endCxn id="5" idx="0"/>
          </p:cNvCxnSpPr>
          <p:nvPr/>
        </p:nvCxnSpPr>
        <p:spPr>
          <a:xfrm rot="10800000" flipV="1">
            <a:off x="2933700" y="4267200"/>
            <a:ext cx="7239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4" idx="0"/>
          </p:cNvCxnSpPr>
          <p:nvPr/>
        </p:nvCxnSpPr>
        <p:spPr>
          <a:xfrm>
            <a:off x="4953000" y="4267200"/>
            <a:ext cx="15621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10200" y="44196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858000" y="40386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r>
              <a:rPr lang="en-US" dirty="0" smtClean="0">
                <a:solidFill>
                  <a:srgbClr val="FFFF00"/>
                </a:solidFill>
              </a:rPr>
              <a:t>tump</a:t>
            </a:r>
            <a:endParaRPr lang="en-US"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0"/>
            <a:ext cx="8153400" cy="838200"/>
          </a:xfrm>
          <a:prstGeom prst="rect">
            <a:avLst/>
          </a:prstGeom>
          <a:solidFill>
            <a:srgbClr val="00B0F0"/>
          </a:solidFill>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8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How  boosting works</a:t>
            </a:r>
            <a:endParaRPr lang="en-US" sz="4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graphicFrame>
        <p:nvGraphicFramePr>
          <p:cNvPr id="3" name="Table 2"/>
          <p:cNvGraphicFramePr>
            <a:graphicFrameLocks noGrp="1"/>
          </p:cNvGraphicFramePr>
          <p:nvPr/>
        </p:nvGraphicFramePr>
        <p:xfrm>
          <a:off x="0" y="1447800"/>
          <a:ext cx="2971800" cy="1447800"/>
        </p:xfrm>
        <a:graphic>
          <a:graphicData uri="http://schemas.openxmlformats.org/drawingml/2006/table">
            <a:tbl>
              <a:tblPr firstRow="1" bandRow="1">
                <a:tableStyleId>{5C22544A-7EE6-4342-B048-85BDC9FD1C3A}</a:tableStyleId>
              </a:tblPr>
              <a:tblGrid>
                <a:gridCol w="594360"/>
                <a:gridCol w="594360"/>
                <a:gridCol w="594360"/>
                <a:gridCol w="594360"/>
                <a:gridCol w="594360"/>
              </a:tblGrid>
              <a:tr h="4826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826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482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4" name="Rectangle 3"/>
          <p:cNvSpPr/>
          <p:nvPr/>
        </p:nvSpPr>
        <p:spPr>
          <a:xfrm>
            <a:off x="3352800" y="3733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BL1</a:t>
            </a:r>
            <a:endParaRPr lang="en-US" dirty="0"/>
          </a:p>
        </p:txBody>
      </p:sp>
      <p:sp>
        <p:nvSpPr>
          <p:cNvPr id="5" name="Rectangle 4"/>
          <p:cNvSpPr/>
          <p:nvPr/>
        </p:nvSpPr>
        <p:spPr>
          <a:xfrm>
            <a:off x="5715000" y="3733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BL3</a:t>
            </a:r>
            <a:endParaRPr lang="en-US" dirty="0"/>
          </a:p>
        </p:txBody>
      </p:sp>
      <p:sp>
        <p:nvSpPr>
          <p:cNvPr id="6" name="Rectangle 5"/>
          <p:cNvSpPr/>
          <p:nvPr/>
        </p:nvSpPr>
        <p:spPr>
          <a:xfrm>
            <a:off x="4495800" y="3733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BL2</a:t>
            </a:r>
            <a:endParaRPr lang="en-US" dirty="0"/>
          </a:p>
        </p:txBody>
      </p:sp>
      <p:cxnSp>
        <p:nvCxnSpPr>
          <p:cNvPr id="8" name="Shape 7"/>
          <p:cNvCxnSpPr>
            <a:endCxn id="4" idx="1"/>
          </p:cNvCxnSpPr>
          <p:nvPr/>
        </p:nvCxnSpPr>
        <p:spPr>
          <a:xfrm rot="16200000" flipH="1">
            <a:off x="2152650" y="2876550"/>
            <a:ext cx="2019300" cy="38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4114800" y="4076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5" idx="1"/>
          </p:cNvCxnSpPr>
          <p:nvPr/>
        </p:nvCxnSpPr>
        <p:spPr>
          <a:xfrm>
            <a:off x="5257800" y="40767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3"/>
          </p:cNvCxnSpPr>
          <p:nvPr/>
        </p:nvCxnSpPr>
        <p:spPr>
          <a:xfrm>
            <a:off x="4114800" y="40767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0" y="3962400"/>
            <a:ext cx="762000" cy="369332"/>
          </a:xfrm>
          <a:prstGeom prst="rect">
            <a:avLst/>
          </a:prstGeom>
          <a:noFill/>
        </p:spPr>
        <p:txBody>
          <a:bodyPr wrap="square" rtlCol="0">
            <a:spAutoFit/>
          </a:bodyPr>
          <a:lstStyle/>
          <a:p>
            <a:r>
              <a:rPr lang="en-US" dirty="0" smtClean="0"/>
              <a:t>O/P</a:t>
            </a:r>
            <a:endParaRPr lang="en-US" dirty="0"/>
          </a:p>
        </p:txBody>
      </p:sp>
      <p:sp>
        <p:nvSpPr>
          <p:cNvPr id="44" name="Rectangle 43"/>
          <p:cNvSpPr/>
          <p:nvPr/>
        </p:nvSpPr>
        <p:spPr>
          <a:xfrm>
            <a:off x="914400" y="39624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node</a:t>
            </a:r>
            <a:endParaRPr lang="en-US" dirty="0"/>
          </a:p>
        </p:txBody>
      </p:sp>
      <p:sp>
        <p:nvSpPr>
          <p:cNvPr id="47" name="Rectangle 46"/>
          <p:cNvSpPr/>
          <p:nvPr/>
        </p:nvSpPr>
        <p:spPr>
          <a:xfrm>
            <a:off x="1905000" y="51816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a:t>
            </a:r>
            <a:endParaRPr lang="en-US" dirty="0"/>
          </a:p>
        </p:txBody>
      </p:sp>
      <p:sp>
        <p:nvSpPr>
          <p:cNvPr id="48" name="Rectangle 47"/>
          <p:cNvSpPr/>
          <p:nvPr/>
        </p:nvSpPr>
        <p:spPr>
          <a:xfrm>
            <a:off x="0" y="51816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a:t>
            </a:r>
            <a:endParaRPr lang="en-US" dirty="0"/>
          </a:p>
        </p:txBody>
      </p:sp>
      <p:cxnSp>
        <p:nvCxnSpPr>
          <p:cNvPr id="50" name="Straight Connector 49"/>
          <p:cNvCxnSpPr>
            <a:stCxn id="44" idx="2"/>
            <a:endCxn id="48" idx="0"/>
          </p:cNvCxnSpPr>
          <p:nvPr/>
        </p:nvCxnSpPr>
        <p:spPr>
          <a:xfrm rot="5400000">
            <a:off x="533400" y="4381500"/>
            <a:ext cx="685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47" idx="0"/>
          </p:cNvCxnSpPr>
          <p:nvPr/>
        </p:nvCxnSpPr>
        <p:spPr>
          <a:xfrm rot="16200000" flipH="1">
            <a:off x="1485900" y="4343400"/>
            <a:ext cx="6858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66800" y="60198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STUMP</a:t>
            </a:r>
            <a:endParaRPr lang="en-US" dirty="0">
              <a:solidFill>
                <a:srgbClr val="FFFF00"/>
              </a:solidFill>
            </a:endParaRPr>
          </a:p>
        </p:txBody>
      </p:sp>
      <p:cxnSp>
        <p:nvCxnSpPr>
          <p:cNvPr id="58" name="Straight Connector 57"/>
          <p:cNvCxnSpPr/>
          <p:nvPr/>
        </p:nvCxnSpPr>
        <p:spPr>
          <a:xfrm rot="16200000" flipH="1">
            <a:off x="571500" y="5219700"/>
            <a:ext cx="1143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1104900" y="5295900"/>
            <a:ext cx="1219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3048000" y="5791200"/>
            <a:ext cx="5867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Ø"/>
            </a:pPr>
            <a:r>
              <a:rPr lang="en-US" sz="2400" dirty="0" smtClean="0">
                <a:solidFill>
                  <a:srgbClr val="FFFF00"/>
                </a:solidFill>
              </a:rPr>
              <a:t>Ada boost uses Stump as Base learners</a:t>
            </a:r>
            <a:r>
              <a:rPr lang="en-US" dirty="0" smtClean="0">
                <a:solidFill>
                  <a:srgbClr val="FF0000"/>
                </a:solidFill>
              </a:rPr>
              <a:t>.</a:t>
            </a:r>
            <a:endParaRPr lang="en-US" dirty="0">
              <a:solidFill>
                <a:srgbClr val="FF0000"/>
              </a:solidFill>
            </a:endParaRPr>
          </a:p>
        </p:txBody>
      </p:sp>
      <p:sp>
        <p:nvSpPr>
          <p:cNvPr id="62" name="Oval 61"/>
          <p:cNvSpPr/>
          <p:nvPr/>
        </p:nvSpPr>
        <p:spPr>
          <a:xfrm>
            <a:off x="3810000" y="1371600"/>
            <a:ext cx="2743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BL1,BL2,BL3 ARE BASE LEARNERS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38200" y="609600"/>
            <a:ext cx="7239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smtClean="0">
                <a:solidFill>
                  <a:srgbClr val="FFFF00"/>
                </a:solidFill>
              </a:rPr>
              <a:t>ADA Boost with example</a:t>
            </a:r>
          </a:p>
          <a:p>
            <a:pPr algn="ctr"/>
            <a:endParaRPr lang="en-US" sz="3200" b="1" dirty="0">
              <a:solidFill>
                <a:srgbClr val="FFFF00"/>
              </a:solidFill>
            </a:endParaRPr>
          </a:p>
        </p:txBody>
      </p:sp>
      <p:graphicFrame>
        <p:nvGraphicFramePr>
          <p:cNvPr id="8" name="Table 7"/>
          <p:cNvGraphicFramePr>
            <a:graphicFrameLocks noGrp="1"/>
          </p:cNvGraphicFramePr>
          <p:nvPr/>
        </p:nvGraphicFramePr>
        <p:xfrm>
          <a:off x="1219200" y="1676400"/>
          <a:ext cx="4724400" cy="3995138"/>
        </p:xfrm>
        <a:graphic>
          <a:graphicData uri="http://schemas.openxmlformats.org/drawingml/2006/table">
            <a:tbl>
              <a:tblPr firstRow="1" bandRow="1">
                <a:tableStyleId>{69C7853C-536D-4A76-A0AE-DD22124D55A5}</a:tableStyleId>
              </a:tblPr>
              <a:tblGrid>
                <a:gridCol w="685800"/>
                <a:gridCol w="1828800"/>
                <a:gridCol w="1219200"/>
                <a:gridCol w="990600"/>
              </a:tblGrid>
              <a:tr h="226343">
                <a:tc>
                  <a:txBody>
                    <a:bodyPr/>
                    <a:lstStyle/>
                    <a:p>
                      <a:pPr algn="ctr"/>
                      <a:r>
                        <a:rPr lang="en-US" dirty="0" smtClean="0"/>
                        <a:t>Row no</a:t>
                      </a:r>
                      <a:endParaRPr lang="en-US" dirty="0"/>
                    </a:p>
                  </a:txBody>
                  <a:tcPr/>
                </a:tc>
                <a:tc>
                  <a:txBody>
                    <a:bodyPr/>
                    <a:lstStyle/>
                    <a:p>
                      <a:pPr algn="ctr"/>
                      <a:r>
                        <a:rPr lang="en-US" dirty="0" smtClean="0"/>
                        <a:t>A,B,C</a:t>
                      </a:r>
                      <a:endParaRPr lang="en-US" dirty="0"/>
                    </a:p>
                  </a:txBody>
                  <a:tcPr/>
                </a:tc>
                <a:tc>
                  <a:txBody>
                    <a:bodyPr/>
                    <a:lstStyle/>
                    <a:p>
                      <a:pPr algn="ctr"/>
                      <a:r>
                        <a:rPr lang="en-US" dirty="0" smtClean="0"/>
                        <a:t>0UTPUT</a:t>
                      </a:r>
                      <a:endParaRPr lang="en-US" dirty="0"/>
                    </a:p>
                  </a:txBody>
                  <a:tcPr/>
                </a:tc>
                <a:tc>
                  <a:txBody>
                    <a:bodyPr/>
                    <a:lstStyle/>
                    <a:p>
                      <a:pPr algn="ctr"/>
                      <a:r>
                        <a:rPr lang="en-US" dirty="0" smtClean="0"/>
                        <a:t>SAMPLE</a:t>
                      </a:r>
                      <a:r>
                        <a:rPr lang="en-US" baseline="0" dirty="0" smtClean="0"/>
                        <a:t> WEIGHT</a:t>
                      </a:r>
                      <a:endParaRPr lang="en-US" dirty="0"/>
                    </a:p>
                  </a:txBody>
                  <a:tcPr/>
                </a:tc>
              </a:tr>
              <a:tr h="513644">
                <a:tc>
                  <a:txBody>
                    <a:bodyPr/>
                    <a:lstStyle/>
                    <a:p>
                      <a:pPr algn="ctr"/>
                      <a:r>
                        <a:rPr lang="en-US" dirty="0" smtClean="0"/>
                        <a:t>1</a:t>
                      </a:r>
                      <a:endParaRPr lang="en-US" dirty="0"/>
                    </a:p>
                  </a:txBody>
                  <a:tcPr/>
                </a:tc>
                <a:tc>
                  <a:txBody>
                    <a:bodyPr/>
                    <a:lstStyle/>
                    <a:p>
                      <a:pPr algn="ctr"/>
                      <a:r>
                        <a:rPr lang="en-US" dirty="0" smtClean="0"/>
                        <a:t>Categorical</a:t>
                      </a:r>
                      <a:r>
                        <a:rPr lang="en-US" baseline="0" dirty="0" smtClean="0"/>
                        <a:t> data</a:t>
                      </a: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r>
              <a:tr h="733778">
                <a:tc>
                  <a:txBody>
                    <a:bodyPr/>
                    <a:lstStyle/>
                    <a:p>
                      <a:pPr algn="ctr"/>
                      <a:r>
                        <a:rPr lang="en-US"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r>
              <a:tr h="733778">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algn="ctr"/>
                      <a:r>
                        <a:rPr lang="en-US" dirty="0" smtClean="0"/>
                        <a:t>1/5</a:t>
                      </a:r>
                      <a:endParaRPr lang="en-US" dirty="0"/>
                    </a:p>
                  </a:txBody>
                  <a:tcPr/>
                </a:tc>
              </a:tr>
              <a:tr h="733778">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algn="ctr"/>
                      <a:r>
                        <a:rPr lang="en-US" dirty="0" smtClean="0"/>
                        <a:t>1/5</a:t>
                      </a:r>
                      <a:endParaRPr lang="en-US" dirty="0"/>
                    </a:p>
                  </a:txBody>
                  <a:tcPr/>
                </a:tc>
              </a:tr>
              <a:tr h="302542">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r>
            </a:tbl>
          </a:graphicData>
        </a:graphic>
      </p:graphicFrame>
      <p:sp>
        <p:nvSpPr>
          <p:cNvPr id="9" name="Rectangle 8"/>
          <p:cNvSpPr/>
          <p:nvPr/>
        </p:nvSpPr>
        <p:spPr>
          <a:xfrm>
            <a:off x="6553200" y="1828800"/>
            <a:ext cx="2362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00"/>
                </a:solidFill>
              </a:rPr>
              <a:t>W=1/N, </a:t>
            </a:r>
            <a:endParaRPr lang="en-US" sz="2000" b="1" dirty="0" smtClean="0">
              <a:solidFill>
                <a:srgbClr val="FFFF00"/>
              </a:solidFill>
            </a:endParaRPr>
          </a:p>
          <a:p>
            <a:pPr algn="ctr"/>
            <a:r>
              <a:rPr lang="en-US" sz="2000" b="1" dirty="0" smtClean="0">
                <a:solidFill>
                  <a:srgbClr val="FFFF00"/>
                </a:solidFill>
              </a:rPr>
              <a:t>Where </a:t>
            </a:r>
            <a:r>
              <a:rPr lang="en-US" sz="2000" b="1" dirty="0" smtClean="0">
                <a:solidFill>
                  <a:srgbClr val="FFFF00"/>
                </a:solidFill>
              </a:rPr>
              <a:t>N= No of observations, </a:t>
            </a:r>
            <a:endParaRPr lang="en-US" sz="2000" b="1" dirty="0" smtClean="0">
              <a:solidFill>
                <a:srgbClr val="FFFF00"/>
              </a:solidFill>
            </a:endParaRPr>
          </a:p>
          <a:p>
            <a:pPr algn="ctr"/>
            <a:r>
              <a:rPr lang="en-US" sz="2000" b="1" dirty="0" smtClean="0">
                <a:solidFill>
                  <a:srgbClr val="FFFF00"/>
                </a:solidFill>
              </a:rPr>
              <a:t>here </a:t>
            </a:r>
            <a:r>
              <a:rPr lang="en-US" sz="2000" b="1" dirty="0" smtClean="0">
                <a:solidFill>
                  <a:srgbClr val="FFFF00"/>
                </a:solidFill>
              </a:rPr>
              <a:t>no of rows =5, so N=1/5</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rPr>
              <a:t>Step 1: Creating first Base Learner</a:t>
            </a:r>
            <a:endParaRPr lang="en-US" sz="3200" b="1" dirty="0">
              <a:solidFill>
                <a:srgbClr val="FFFF00"/>
              </a:solidFill>
            </a:endParaRPr>
          </a:p>
        </p:txBody>
      </p:sp>
      <p:sp>
        <p:nvSpPr>
          <p:cNvPr id="3" name="Rectangle 2"/>
          <p:cNvSpPr/>
          <p:nvPr/>
        </p:nvSpPr>
        <p:spPr>
          <a:xfrm>
            <a:off x="1066800" y="182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 name="Rectangle 3"/>
          <p:cNvSpPr/>
          <p:nvPr/>
        </p:nvSpPr>
        <p:spPr>
          <a:xfrm>
            <a:off x="533400" y="2590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6400" y="2590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182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Rectangle 6"/>
          <p:cNvSpPr/>
          <p:nvPr/>
        </p:nvSpPr>
        <p:spPr>
          <a:xfrm>
            <a:off x="5562600" y="25146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182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4343400" y="25146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2590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05600" y="25146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8" idx="2"/>
            <a:endCxn id="7" idx="0"/>
          </p:cNvCxnSpPr>
          <p:nvPr/>
        </p:nvCxnSpPr>
        <p:spPr>
          <a:xfrm rot="5400000">
            <a:off x="6019800" y="20955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1" idx="0"/>
          </p:cNvCxnSpPr>
          <p:nvPr/>
        </p:nvCxnSpPr>
        <p:spPr>
          <a:xfrm rot="16200000" flipH="1">
            <a:off x="6591300" y="2057400"/>
            <a:ext cx="304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2"/>
            <a:endCxn id="4" idx="0"/>
          </p:cNvCxnSpPr>
          <p:nvPr/>
        </p:nvCxnSpPr>
        <p:spPr>
          <a:xfrm rot="5400000">
            <a:off x="952500" y="21336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 idx="2"/>
            <a:endCxn id="5" idx="0"/>
          </p:cNvCxnSpPr>
          <p:nvPr/>
        </p:nvCxnSpPr>
        <p:spPr>
          <a:xfrm rot="16200000" flipH="1">
            <a:off x="1524000" y="2095500"/>
            <a:ext cx="381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0" idx="0"/>
          </p:cNvCxnSpPr>
          <p:nvPr/>
        </p:nvCxnSpPr>
        <p:spPr>
          <a:xfrm rot="5400000">
            <a:off x="3619500" y="21336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9" idx="0"/>
          </p:cNvCxnSpPr>
          <p:nvPr/>
        </p:nvCxnSpPr>
        <p:spPr>
          <a:xfrm rot="16200000" flipH="1">
            <a:off x="4229100" y="2057400"/>
            <a:ext cx="304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6781800" y="1981200"/>
            <a:ext cx="685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67600" y="1828800"/>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F3</a:t>
            </a:r>
            <a:endParaRPr lang="en-US" dirty="0"/>
          </a:p>
        </p:txBody>
      </p:sp>
      <p:sp>
        <p:nvSpPr>
          <p:cNvPr id="36" name="Right Arrow 35"/>
          <p:cNvSpPr/>
          <p:nvPr/>
        </p:nvSpPr>
        <p:spPr>
          <a:xfrm>
            <a:off x="4419600" y="19812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648200" y="1828800"/>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F2</a:t>
            </a:r>
            <a:endParaRPr lang="en-US" dirty="0"/>
          </a:p>
        </p:txBody>
      </p:sp>
      <p:sp>
        <p:nvSpPr>
          <p:cNvPr id="41" name="Oval 40"/>
          <p:cNvSpPr/>
          <p:nvPr/>
        </p:nvSpPr>
        <p:spPr>
          <a:xfrm>
            <a:off x="2209800" y="1828800"/>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F1</a:t>
            </a:r>
            <a:endParaRPr lang="en-US" dirty="0"/>
          </a:p>
        </p:txBody>
      </p:sp>
      <p:sp>
        <p:nvSpPr>
          <p:cNvPr id="42" name="Right Arrow 41"/>
          <p:cNvSpPr/>
          <p:nvPr/>
        </p:nvSpPr>
        <p:spPr>
          <a:xfrm>
            <a:off x="1752600" y="1981200"/>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nvGraphicFramePr>
        <p:xfrm>
          <a:off x="152400" y="3139441"/>
          <a:ext cx="5181599" cy="3566160"/>
        </p:xfrm>
        <a:graphic>
          <a:graphicData uri="http://schemas.openxmlformats.org/drawingml/2006/table">
            <a:tbl>
              <a:tblPr firstRow="1" bandRow="1">
                <a:tableStyleId>{69C7853C-536D-4A76-A0AE-DD22124D55A5}</a:tableStyleId>
              </a:tblPr>
              <a:tblGrid>
                <a:gridCol w="915405"/>
                <a:gridCol w="2045507"/>
                <a:gridCol w="1036320"/>
                <a:gridCol w="1184367"/>
              </a:tblGrid>
              <a:tr h="626403">
                <a:tc>
                  <a:txBody>
                    <a:bodyPr/>
                    <a:lstStyle/>
                    <a:p>
                      <a:pPr algn="ctr"/>
                      <a:r>
                        <a:rPr lang="en-US" dirty="0" smtClean="0"/>
                        <a:t>Row</a:t>
                      </a:r>
                      <a:r>
                        <a:rPr lang="en-US" baseline="0" dirty="0" smtClean="0"/>
                        <a:t> No</a:t>
                      </a:r>
                      <a:endParaRPr lang="en-US" dirty="0"/>
                    </a:p>
                  </a:txBody>
                  <a:tcPr/>
                </a:tc>
                <a:tc>
                  <a:txBody>
                    <a:bodyPr/>
                    <a:lstStyle/>
                    <a:p>
                      <a:pPr algn="ctr"/>
                      <a:r>
                        <a:rPr lang="en-US" dirty="0" smtClean="0"/>
                        <a:t>A,B,C</a:t>
                      </a:r>
                      <a:endParaRPr lang="en-US" dirty="0"/>
                    </a:p>
                  </a:txBody>
                  <a:tcPr/>
                </a:tc>
                <a:tc>
                  <a:txBody>
                    <a:bodyPr/>
                    <a:lstStyle/>
                    <a:p>
                      <a:pPr algn="ctr"/>
                      <a:r>
                        <a:rPr lang="en-US" dirty="0" smtClean="0"/>
                        <a:t>OUTPUT</a:t>
                      </a:r>
                      <a:endParaRPr lang="en-US" dirty="0"/>
                    </a:p>
                  </a:txBody>
                  <a:tcPr/>
                </a:tc>
                <a:tc>
                  <a:txBody>
                    <a:bodyPr/>
                    <a:lstStyle/>
                    <a:p>
                      <a:pPr algn="ctr"/>
                      <a:r>
                        <a:rPr lang="en-US" dirty="0" smtClean="0"/>
                        <a:t>SAMPLE WEIGHT</a:t>
                      </a:r>
                      <a:endParaRPr lang="en-US" dirty="0"/>
                    </a:p>
                  </a:txBody>
                  <a:tcPr/>
                </a:tc>
              </a:tr>
              <a:tr h="357945">
                <a:tc>
                  <a:txBody>
                    <a:bodyPr/>
                    <a:lstStyle/>
                    <a:p>
                      <a:pPr algn="ctr"/>
                      <a:r>
                        <a:rPr lang="en-US" dirty="0" smtClean="0"/>
                        <a:t>1</a:t>
                      </a:r>
                      <a:endParaRPr lang="en-US" dirty="0"/>
                    </a:p>
                  </a:txBody>
                  <a:tcPr/>
                </a:tc>
                <a:tc>
                  <a:txBody>
                    <a:bodyPr/>
                    <a:lstStyle/>
                    <a:p>
                      <a:pPr algn="ctr"/>
                      <a:r>
                        <a:rPr lang="en-US" dirty="0" smtClean="0"/>
                        <a:t>Categorical</a:t>
                      </a:r>
                      <a:r>
                        <a:rPr lang="en-US" baseline="0" dirty="0" smtClean="0"/>
                        <a:t> data</a:t>
                      </a: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r>
              <a:tr h="626403">
                <a:tc>
                  <a:txBody>
                    <a:bodyPr/>
                    <a:lstStyle/>
                    <a:p>
                      <a:pPr algn="ctr"/>
                      <a:r>
                        <a:rPr lang="en-US"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solidFill>
                      <a:srgbClr val="FF0000"/>
                    </a:solidFill>
                  </a:tcPr>
                </a:tc>
                <a:tc>
                  <a:txBody>
                    <a:bodyPr/>
                    <a:lstStyle/>
                    <a:p>
                      <a:pPr algn="ctr"/>
                      <a:r>
                        <a:rPr lang="en-US" dirty="0" smtClean="0"/>
                        <a:t>1/5</a:t>
                      </a:r>
                      <a:endParaRPr lang="en-US" dirty="0"/>
                    </a:p>
                  </a:txBody>
                  <a:tcPr>
                    <a:solidFill>
                      <a:srgbClr val="FF0000"/>
                    </a:solidFill>
                  </a:tcPr>
                </a:tc>
              </a:tr>
              <a:tr h="626403">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algn="ctr"/>
                      <a:r>
                        <a:rPr lang="en-US" dirty="0" smtClean="0"/>
                        <a:t>1/5</a:t>
                      </a:r>
                      <a:endParaRPr lang="en-US" dirty="0"/>
                    </a:p>
                  </a:txBody>
                  <a:tcPr/>
                </a:tc>
              </a:tr>
              <a:tr h="626403">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N</a:t>
                      </a:r>
                      <a:endParaRPr lang="en-US" dirty="0"/>
                    </a:p>
                  </a:txBody>
                  <a:tcPr/>
                </a:tc>
                <a:tc>
                  <a:txBody>
                    <a:bodyPr/>
                    <a:lstStyle/>
                    <a:p>
                      <a:pPr algn="ctr"/>
                      <a:r>
                        <a:rPr lang="en-US" dirty="0" smtClean="0"/>
                        <a:t>1/5</a:t>
                      </a:r>
                      <a:endParaRPr lang="en-US" dirty="0"/>
                    </a:p>
                  </a:txBody>
                  <a:tcPr/>
                </a:tc>
              </a:tr>
              <a:tr h="626403">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Categorical</a:t>
                      </a:r>
                      <a:r>
                        <a:rPr lang="en-US" baseline="0" dirty="0" smtClean="0"/>
                        <a:t> data</a:t>
                      </a:r>
                      <a:endParaRPr lang="en-US" dirty="0" smtClean="0"/>
                    </a:p>
                    <a:p>
                      <a:pPr algn="ctr"/>
                      <a:endParaRPr lang="en-US" dirty="0"/>
                    </a:p>
                  </a:txBody>
                  <a:tcPr/>
                </a:tc>
                <a:tc>
                  <a:txBody>
                    <a:bodyPr/>
                    <a:lstStyle/>
                    <a:p>
                      <a:pPr algn="ctr"/>
                      <a:r>
                        <a:rPr lang="en-US" dirty="0" smtClean="0"/>
                        <a:t>Y</a:t>
                      </a:r>
                      <a:endParaRPr lang="en-US" dirty="0"/>
                    </a:p>
                  </a:txBody>
                  <a:tcPr/>
                </a:tc>
                <a:tc>
                  <a:txBody>
                    <a:bodyPr/>
                    <a:lstStyle/>
                    <a:p>
                      <a:pPr algn="ctr"/>
                      <a:r>
                        <a:rPr lang="en-US" dirty="0" smtClean="0"/>
                        <a:t>1/5</a:t>
                      </a:r>
                      <a:endParaRPr lang="en-US" dirty="0"/>
                    </a:p>
                  </a:txBody>
                  <a:tcPr/>
                </a:tc>
              </a:tr>
            </a:tbl>
          </a:graphicData>
        </a:graphic>
      </p:graphicFrame>
      <p:sp>
        <p:nvSpPr>
          <p:cNvPr id="44" name="TextBox 43"/>
          <p:cNvSpPr txBox="1"/>
          <p:nvPr/>
        </p:nvSpPr>
        <p:spPr>
          <a:xfrm>
            <a:off x="5715000" y="3352800"/>
            <a:ext cx="3200400" cy="2585323"/>
          </a:xfrm>
          <a:prstGeom prst="rect">
            <a:avLst/>
          </a:prstGeom>
          <a:noFill/>
        </p:spPr>
        <p:txBody>
          <a:bodyPr wrap="square" rtlCol="0">
            <a:spAutoFit/>
          </a:bodyPr>
          <a:lstStyle/>
          <a:p>
            <a:pPr marL="342900" indent="-342900">
              <a:buAutoNum type="arabicPeriod"/>
            </a:pPr>
            <a:r>
              <a:rPr lang="en-US" b="1" dirty="0" smtClean="0">
                <a:solidFill>
                  <a:srgbClr val="7030A0"/>
                </a:solidFill>
              </a:rPr>
              <a:t>Here in this F1,F2,F3, we need to take the best stump, using entropy and gini index </a:t>
            </a:r>
          </a:p>
          <a:p>
            <a:pPr marL="342900" indent="-342900">
              <a:buAutoNum type="arabicPeriod"/>
            </a:pPr>
            <a:r>
              <a:rPr lang="en-US" b="1" dirty="0" smtClean="0">
                <a:solidFill>
                  <a:srgbClr val="7030A0"/>
                </a:solidFill>
              </a:rPr>
              <a:t>In this table we know that except the 2 row all are correct, but the 2 row is having misclassified samples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381000"/>
            <a:ext cx="7924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rPr>
              <a:t>Step 2: Calculate the total error</a:t>
            </a:r>
            <a:endParaRPr lang="en-US" sz="3200" b="1" dirty="0">
              <a:solidFill>
                <a:srgbClr val="FFFF00"/>
              </a:solidFill>
            </a:endParaRPr>
          </a:p>
        </p:txBody>
      </p:sp>
      <p:sp>
        <p:nvSpPr>
          <p:cNvPr id="3" name="TextBox 2"/>
          <p:cNvSpPr txBox="1"/>
          <p:nvPr/>
        </p:nvSpPr>
        <p:spPr>
          <a:xfrm>
            <a:off x="533400" y="2133600"/>
            <a:ext cx="8305800" cy="646331"/>
          </a:xfrm>
          <a:prstGeom prst="rect">
            <a:avLst/>
          </a:prstGeom>
          <a:noFill/>
        </p:spPr>
        <p:txBody>
          <a:bodyPr wrap="square" rtlCol="0">
            <a:spAutoFit/>
          </a:bodyPr>
          <a:lstStyle/>
          <a:p>
            <a:r>
              <a:rPr lang="en-US" b="1" dirty="0" smtClean="0">
                <a:solidFill>
                  <a:srgbClr val="7030A0"/>
                </a:solidFill>
              </a:rPr>
              <a:t>Total Error (TE) = 1/5</a:t>
            </a:r>
          </a:p>
          <a:p>
            <a:endParaRPr lang="en-US" b="1" dirty="0">
              <a:solidFill>
                <a:srgbClr val="7030A0"/>
              </a:solidFill>
            </a:endParaRPr>
          </a:p>
        </p:txBody>
      </p:sp>
      <p:sp>
        <p:nvSpPr>
          <p:cNvPr id="5" name="Rounded Rectangle 4"/>
          <p:cNvSpPr/>
          <p:nvPr/>
        </p:nvSpPr>
        <p:spPr>
          <a:xfrm>
            <a:off x="609600" y="2590800"/>
            <a:ext cx="7924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rPr>
              <a:t>Step 3: Calculate the performance of the stump</a:t>
            </a:r>
            <a:endParaRPr lang="en-US" sz="3200" b="1" dirty="0">
              <a:solidFill>
                <a:srgbClr val="FFFF00"/>
              </a:solidFill>
            </a:endParaRPr>
          </a:p>
        </p:txBody>
      </p:sp>
      <p:sp>
        <p:nvSpPr>
          <p:cNvPr id="6" name="TextBox 5"/>
          <p:cNvSpPr txBox="1"/>
          <p:nvPr/>
        </p:nvSpPr>
        <p:spPr>
          <a:xfrm>
            <a:off x="609600" y="4419600"/>
            <a:ext cx="7239000" cy="369332"/>
          </a:xfrm>
          <a:prstGeom prst="rect">
            <a:avLst/>
          </a:prstGeom>
          <a:noFill/>
        </p:spPr>
        <p:txBody>
          <a:bodyPr wrap="square" rtlCol="0">
            <a:spAutoFit/>
          </a:bodyPr>
          <a:lstStyle/>
          <a:p>
            <a:r>
              <a:rPr lang="en-US" b="1" dirty="0" smtClean="0">
                <a:solidFill>
                  <a:srgbClr val="7030A0"/>
                </a:solidFill>
              </a:rPr>
              <a:t>Performance of the Stump= 1\2 l</a:t>
            </a:r>
            <a:r>
              <a:rPr lang="en-US" b="1" baseline="-25000" dirty="0" smtClean="0">
                <a:solidFill>
                  <a:srgbClr val="7030A0"/>
                </a:solidFill>
              </a:rPr>
              <a:t>n</a:t>
            </a:r>
            <a:r>
              <a:rPr lang="en-US" b="1" dirty="0" smtClean="0">
                <a:solidFill>
                  <a:srgbClr val="7030A0"/>
                </a:solidFill>
              </a:rPr>
              <a:t>  (1-T</a:t>
            </a:r>
            <a:r>
              <a:rPr lang="en-US" b="1" baseline="-25000" dirty="0" smtClean="0">
                <a:solidFill>
                  <a:srgbClr val="7030A0"/>
                </a:solidFill>
              </a:rPr>
              <a:t>e</a:t>
            </a:r>
            <a:r>
              <a:rPr lang="en-US" b="1" dirty="0" smtClean="0">
                <a:solidFill>
                  <a:srgbClr val="7030A0"/>
                </a:solidFill>
              </a:rPr>
              <a:t> )/T</a:t>
            </a:r>
            <a:r>
              <a:rPr lang="en-US" b="1" baseline="-25000" dirty="0" smtClean="0">
                <a:solidFill>
                  <a:srgbClr val="7030A0"/>
                </a:solidFill>
              </a:rPr>
              <a:t>e </a:t>
            </a:r>
            <a:r>
              <a:rPr lang="en-US" b="1" dirty="0" smtClean="0">
                <a:solidFill>
                  <a:srgbClr val="7030A0"/>
                </a:solidFill>
              </a:rPr>
              <a:t> =1\2l</a:t>
            </a:r>
            <a:r>
              <a:rPr lang="en-US" b="1" baseline="-25000" dirty="0" smtClean="0">
                <a:solidFill>
                  <a:srgbClr val="7030A0"/>
                </a:solidFill>
              </a:rPr>
              <a:t>n </a:t>
            </a:r>
            <a:r>
              <a:rPr lang="en-US" b="1" dirty="0" smtClean="0">
                <a:solidFill>
                  <a:srgbClr val="7030A0"/>
                </a:solidFill>
              </a:rPr>
              <a:t> (1-1/5)/1/5=0.693</a:t>
            </a:r>
            <a:endParaRPr lang="en-US" b="1" baseline="-25000"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824</Words>
  <Application>Microsoft Office PowerPoint</Application>
  <PresentationFormat>On-screen Show (4:3)</PresentationFormat>
  <Paragraphs>193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41</cp:revision>
  <dcterms:created xsi:type="dcterms:W3CDTF">2024-10-01T18:58:29Z</dcterms:created>
  <dcterms:modified xsi:type="dcterms:W3CDTF">2024-10-03T04:47:57Z</dcterms:modified>
</cp:coreProperties>
</file>