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7FD147-BDA0-4270-833A-70E76205528E}"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40267-F4B5-4613-85C9-40A9F473C03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7FD147-BDA0-4270-833A-70E76205528E}"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40267-F4B5-4613-85C9-40A9F473C03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7FD147-BDA0-4270-833A-70E76205528E}"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40267-F4B5-4613-85C9-40A9F473C03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7FD147-BDA0-4270-833A-70E76205528E}"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40267-F4B5-4613-85C9-40A9F473C03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7FD147-BDA0-4270-833A-70E76205528E}"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40267-F4B5-4613-85C9-40A9F473C03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7FD147-BDA0-4270-833A-70E76205528E}" type="datetimeFigureOut">
              <a:rPr lang="en-US" smtClean="0"/>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40267-F4B5-4613-85C9-40A9F473C03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7FD147-BDA0-4270-833A-70E76205528E}" type="datetimeFigureOut">
              <a:rPr lang="en-US" smtClean="0"/>
              <a:t>10/2/2024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E40267-F4B5-4613-85C9-40A9F473C03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7FD147-BDA0-4270-833A-70E76205528E}" type="datetimeFigureOut">
              <a:rPr lang="en-US" smtClean="0"/>
              <a:t>10/2/2024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E40267-F4B5-4613-85C9-40A9F473C03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7FD147-BDA0-4270-833A-70E76205528E}" type="datetimeFigureOut">
              <a:rPr lang="en-US" smtClean="0"/>
              <a:t>10/2/2024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E40267-F4B5-4613-85C9-40A9F473C03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7FD147-BDA0-4270-833A-70E76205528E}" type="datetimeFigureOut">
              <a:rPr lang="en-US" smtClean="0"/>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40267-F4B5-4613-85C9-40A9F473C03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7FD147-BDA0-4270-833A-70E76205528E}" type="datetimeFigureOut">
              <a:rPr lang="en-US" smtClean="0"/>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40267-F4B5-4613-85C9-40A9F473C03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7FD147-BDA0-4270-833A-70E76205528E}" type="datetimeFigureOut">
              <a:rPr lang="en-US" smtClean="0"/>
              <a:t>10/2/2024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E40267-F4B5-4613-85C9-40A9F473C03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38200" y="228600"/>
            <a:ext cx="7543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FF00"/>
                </a:solidFill>
              </a:rPr>
              <a:t>XG BOOST ALGORITHM</a:t>
            </a:r>
            <a:endParaRPr lang="en-US" sz="2800" b="1" dirty="0">
              <a:solidFill>
                <a:srgbClr val="FFFF00"/>
              </a:solidFill>
            </a:endParaRPr>
          </a:p>
        </p:txBody>
      </p:sp>
      <p:sp>
        <p:nvSpPr>
          <p:cNvPr id="3" name="Rounded Rectangle 2"/>
          <p:cNvSpPr/>
          <p:nvPr/>
        </p:nvSpPr>
        <p:spPr>
          <a:xfrm>
            <a:off x="533400" y="1752600"/>
            <a:ext cx="8305800" cy="487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Wingdings" pitchFamily="2" charset="2"/>
              <a:buChar char="Ø"/>
            </a:pPr>
            <a:r>
              <a:rPr lang="en-US" dirty="0">
                <a:solidFill>
                  <a:srgbClr val="FFFF00"/>
                </a:solidFill>
              </a:rPr>
              <a:t>XGBoost is a powerful approach for building supervised regression models. </a:t>
            </a:r>
            <a:endParaRPr lang="en-US" dirty="0" smtClean="0">
              <a:solidFill>
                <a:srgbClr val="FFFF00"/>
              </a:solidFill>
            </a:endParaRPr>
          </a:p>
          <a:p>
            <a:pPr algn="ctr">
              <a:buFont typeface="Wingdings" pitchFamily="2" charset="2"/>
              <a:buChar char="Ø"/>
            </a:pPr>
            <a:r>
              <a:rPr lang="en-US" dirty="0" smtClean="0">
                <a:solidFill>
                  <a:srgbClr val="FFFF00"/>
                </a:solidFill>
              </a:rPr>
              <a:t>The </a:t>
            </a:r>
            <a:r>
              <a:rPr lang="en-US" dirty="0">
                <a:solidFill>
                  <a:srgbClr val="FFFF00"/>
                </a:solidFill>
              </a:rPr>
              <a:t>validity of this statement can be inferred by knowing about its (XGBoost) objective function and base learners. </a:t>
            </a:r>
            <a:endParaRPr lang="en-US" dirty="0" smtClean="0">
              <a:solidFill>
                <a:srgbClr val="FFFF00"/>
              </a:solidFill>
            </a:endParaRPr>
          </a:p>
          <a:p>
            <a:pPr algn="ctr">
              <a:buFont typeface="Wingdings" pitchFamily="2" charset="2"/>
              <a:buChar char="Ø"/>
            </a:pPr>
            <a:r>
              <a:rPr lang="en-US" dirty="0" smtClean="0">
                <a:solidFill>
                  <a:srgbClr val="FFFF00"/>
                </a:solidFill>
              </a:rPr>
              <a:t>The </a:t>
            </a:r>
            <a:r>
              <a:rPr lang="en-US" dirty="0">
                <a:solidFill>
                  <a:srgbClr val="FFFF00"/>
                </a:solidFill>
              </a:rPr>
              <a:t>objective function contains loss function and a regularization term</a:t>
            </a:r>
            <a:r>
              <a:rPr lang="en-US" dirty="0" smtClean="0">
                <a:solidFill>
                  <a:srgbClr val="FFFF00"/>
                </a:solidFill>
              </a:rPr>
              <a:t>.</a:t>
            </a:r>
          </a:p>
          <a:p>
            <a:pPr algn="ctr">
              <a:buFont typeface="Wingdings" pitchFamily="2" charset="2"/>
              <a:buChar char="Ø"/>
            </a:pPr>
            <a:r>
              <a:rPr lang="en-US" dirty="0" smtClean="0">
                <a:solidFill>
                  <a:srgbClr val="FFFF00"/>
                </a:solidFill>
              </a:rPr>
              <a:t> </a:t>
            </a:r>
            <a:r>
              <a:rPr lang="en-US" dirty="0">
                <a:solidFill>
                  <a:srgbClr val="FFFF00"/>
                </a:solidFill>
              </a:rPr>
              <a:t>It tells about the difference between actual values and predicted values, i.e how far the model results are from the real values. </a:t>
            </a:r>
            <a:endParaRPr lang="en-US" dirty="0" smtClean="0">
              <a:solidFill>
                <a:srgbClr val="FFFF00"/>
              </a:solidFill>
            </a:endParaRPr>
          </a:p>
          <a:p>
            <a:pPr algn="ctr">
              <a:buFont typeface="Wingdings" pitchFamily="2" charset="2"/>
              <a:buChar char="Ø"/>
            </a:pPr>
            <a:r>
              <a:rPr lang="en-US" dirty="0" smtClean="0">
                <a:solidFill>
                  <a:srgbClr val="FFFF00"/>
                </a:solidFill>
              </a:rPr>
              <a:t>The </a:t>
            </a:r>
            <a:r>
              <a:rPr lang="en-US" dirty="0">
                <a:solidFill>
                  <a:srgbClr val="FFFF00"/>
                </a:solidFill>
              </a:rPr>
              <a:t>most common loss functions in XGBoost for regression problems is reg:linear, and that for binary classification is reg:logistics. </a:t>
            </a:r>
            <a:endParaRPr lang="en-US" dirty="0" smtClean="0">
              <a:solidFill>
                <a:srgbClr val="FFFF00"/>
              </a:solidFill>
            </a:endParaRPr>
          </a:p>
          <a:p>
            <a:pPr algn="ctr">
              <a:buFont typeface="Wingdings" pitchFamily="2" charset="2"/>
              <a:buChar char="Ø"/>
            </a:pPr>
            <a:r>
              <a:rPr lang="en-US" dirty="0" smtClean="0">
                <a:solidFill>
                  <a:srgbClr val="FFFF00"/>
                </a:solidFill>
              </a:rPr>
              <a:t>Ensemble </a:t>
            </a:r>
            <a:r>
              <a:rPr lang="en-US" dirty="0">
                <a:solidFill>
                  <a:srgbClr val="FFFF00"/>
                </a:solidFill>
              </a:rPr>
              <a:t>learning involves training and combining individual models (known as base learners) to get a single prediction, and XGBoost is one of the ensemble learning methods. </a:t>
            </a:r>
            <a:endParaRPr lang="en-US" dirty="0" smtClean="0">
              <a:solidFill>
                <a:srgbClr val="FFFF00"/>
              </a:solidFill>
            </a:endParaRPr>
          </a:p>
          <a:p>
            <a:pPr algn="ctr">
              <a:buFont typeface="Wingdings" pitchFamily="2" charset="2"/>
              <a:buChar char="Ø"/>
            </a:pPr>
            <a:r>
              <a:rPr lang="en-US" dirty="0" smtClean="0">
                <a:solidFill>
                  <a:srgbClr val="FFFF00"/>
                </a:solidFill>
              </a:rPr>
              <a:t>XGBoost </a:t>
            </a:r>
            <a:r>
              <a:rPr lang="en-US" dirty="0">
                <a:solidFill>
                  <a:srgbClr val="FFFF00"/>
                </a:solidFill>
              </a:rPr>
              <a:t>expects to have the base learners which are uniformly bad at the remainder so that when all the predictions are combined, bad predictions cancels out and better one sums up to form final good predictions.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04800" y="381000"/>
            <a:ext cx="8534400" cy="6477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a:t>
            </a:r>
            <a:r>
              <a:rPr lang="en-US" b="1" dirty="0" smtClean="0">
                <a:solidFill>
                  <a:srgbClr val="FFFF00"/>
                </a:solidFill>
              </a:rPr>
              <a:t>t is same as the Gradient boosting, but has additional functionality.</a:t>
            </a:r>
          </a:p>
          <a:p>
            <a:pPr algn="ctr"/>
            <a:r>
              <a:rPr lang="en-US" b="1" dirty="0" smtClean="0">
                <a:solidFill>
                  <a:srgbClr val="FFFF00"/>
                </a:solidFill>
              </a:rPr>
              <a:t>DISTRIBUTED MACHINE LEARNING PROCESS</a:t>
            </a:r>
          </a:p>
          <a:p>
            <a:pPr algn="ctr"/>
            <a:r>
              <a:rPr lang="en-US" b="1" dirty="0" smtClean="0">
                <a:solidFill>
                  <a:srgbClr val="FFFF00"/>
                </a:solidFill>
              </a:rPr>
              <a:t>Example:  We need to fill a swimming pool with full of water, using a pipe. By using a single pipe it will be taking very much time.</a:t>
            </a:r>
          </a:p>
          <a:p>
            <a:pPr algn="ctr"/>
            <a:r>
              <a:rPr lang="en-US" b="1" dirty="0" smtClean="0">
                <a:solidFill>
                  <a:srgbClr val="FFFF00"/>
                </a:solidFill>
              </a:rPr>
              <a:t>But while using multiple pipes it can be filled with less time.</a:t>
            </a:r>
          </a:p>
          <a:p>
            <a:pPr algn="ctr"/>
            <a:r>
              <a:rPr lang="en-US" b="1" dirty="0" smtClean="0">
                <a:solidFill>
                  <a:srgbClr val="FFFF00"/>
                </a:solidFill>
              </a:rPr>
              <a:t>So in ML</a:t>
            </a:r>
            <a:r>
              <a:rPr lang="en-US" b="1" dirty="0" smtClean="0">
                <a:solidFill>
                  <a:srgbClr val="FFFF00"/>
                </a:solidFill>
                <a:sym typeface="Wingdings" pitchFamily="2" charset="2"/>
              </a:rPr>
              <a:t> Training process (High) with Highest accuracy </a:t>
            </a:r>
            <a:r>
              <a:rPr lang="en-US" dirty="0" smtClean="0">
                <a:sym typeface="Wingdings" pitchFamily="2" charset="2"/>
              </a:rPr>
              <a:t>.</a:t>
            </a:r>
            <a:endParaRPr lang="en-US" dirty="0" smtClean="0"/>
          </a:p>
          <a:p>
            <a:pPr algn="ctr"/>
            <a:endParaRPr lang="en-US" dirty="0" smtClean="0"/>
          </a:p>
          <a:p>
            <a:pPr algn="ctr"/>
            <a:endParaRPr lang="en-US" dirty="0"/>
          </a:p>
        </p:txBody>
      </p:sp>
      <p:sp>
        <p:nvSpPr>
          <p:cNvPr id="7" name="Oval 6"/>
          <p:cNvSpPr/>
          <p:nvPr/>
        </p:nvSpPr>
        <p:spPr>
          <a:xfrm>
            <a:off x="1219200" y="4724400"/>
            <a:ext cx="1447800" cy="10668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Single pipe</a:t>
            </a:r>
            <a:endParaRPr lang="en-US" dirty="0"/>
          </a:p>
        </p:txBody>
      </p:sp>
      <p:sp>
        <p:nvSpPr>
          <p:cNvPr id="9" name="Right Arrow 8"/>
          <p:cNvSpPr/>
          <p:nvPr/>
        </p:nvSpPr>
        <p:spPr>
          <a:xfrm>
            <a:off x="609600" y="4495800"/>
            <a:ext cx="7620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096000" y="5029200"/>
            <a:ext cx="1371600" cy="762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Multiple pipe</a:t>
            </a:r>
            <a:endParaRPr lang="en-US" dirty="0">
              <a:solidFill>
                <a:srgbClr val="FF0000"/>
              </a:solidFill>
            </a:endParaRPr>
          </a:p>
        </p:txBody>
      </p:sp>
      <p:sp>
        <p:nvSpPr>
          <p:cNvPr id="11" name="Right Arrow 10"/>
          <p:cNvSpPr/>
          <p:nvPr/>
        </p:nvSpPr>
        <p:spPr>
          <a:xfrm>
            <a:off x="5562600" y="54102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6705600" y="4572000"/>
            <a:ext cx="3048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Arrow 12"/>
          <p:cNvSpPr/>
          <p:nvPr/>
        </p:nvSpPr>
        <p:spPr>
          <a:xfrm>
            <a:off x="7467600" y="5334000"/>
            <a:ext cx="6096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 Arrow 13"/>
          <p:cNvSpPr/>
          <p:nvPr/>
        </p:nvSpPr>
        <p:spPr>
          <a:xfrm>
            <a:off x="6781800" y="5791200"/>
            <a:ext cx="381000" cy="533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srcRect/>
          <a:stretch>
            <a:fillRect/>
          </a:stretch>
        </p:blipFill>
        <p:spPr bwMode="auto">
          <a:xfrm>
            <a:off x="1023938" y="1266825"/>
            <a:ext cx="7096125" cy="432435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33400" y="533400"/>
            <a:ext cx="7772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FF00"/>
                </a:solidFill>
              </a:rPr>
              <a:t>Advantages of XG Boost</a:t>
            </a:r>
            <a:endParaRPr lang="en-US" sz="2800" b="1" dirty="0">
              <a:solidFill>
                <a:srgbClr val="FFFF00"/>
              </a:solidFill>
            </a:endParaRPr>
          </a:p>
        </p:txBody>
      </p:sp>
      <p:sp>
        <p:nvSpPr>
          <p:cNvPr id="3" name="Rounded Rectangle 2"/>
          <p:cNvSpPr/>
          <p:nvPr/>
        </p:nvSpPr>
        <p:spPr>
          <a:xfrm>
            <a:off x="228600" y="1828800"/>
            <a:ext cx="8534400" cy="502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fontAlgn="base">
              <a:buFont typeface="+mj-lt"/>
              <a:buAutoNum type="arabicPeriod"/>
            </a:pPr>
            <a:r>
              <a:rPr lang="en-US" b="1" dirty="0">
                <a:solidFill>
                  <a:srgbClr val="FFFF00"/>
                </a:solidFill>
              </a:rPr>
              <a:t>High accuracy</a:t>
            </a:r>
            <a:r>
              <a:rPr lang="en-US" b="1" dirty="0"/>
              <a:t>:</a:t>
            </a:r>
            <a:r>
              <a:rPr lang="en-US" dirty="0"/>
              <a:t> XGBoost is known for its high accuracy, making it a popular choice for machine learning tasks that require high precision. It works by combining multiple decision trees to make more accurate predictions, making it effective for tasks such as image and speech recognition, natural language processing, and recommendation systems</a:t>
            </a:r>
            <a:r>
              <a:rPr lang="en-US" dirty="0" smtClean="0"/>
              <a:t>.</a:t>
            </a:r>
          </a:p>
          <a:p>
            <a:pPr marL="342900" indent="-342900" fontAlgn="base">
              <a:buFont typeface="+mj-lt"/>
              <a:buAutoNum type="arabicPeriod"/>
            </a:pPr>
            <a:r>
              <a:rPr lang="en-US" b="1" dirty="0">
                <a:solidFill>
                  <a:srgbClr val="FFFF00"/>
                </a:solidFill>
              </a:rPr>
              <a:t>Speed</a:t>
            </a:r>
            <a:r>
              <a:rPr lang="en-US" b="1" dirty="0"/>
              <a:t>:</a:t>
            </a:r>
            <a:r>
              <a:rPr lang="en-US" dirty="0"/>
              <a:t> XGBoost is designed to be fast and efficient, even for large datasets. It is optimized for both single- and multi-core processing, making it an excellent choice for tasks that require fast predictions</a:t>
            </a:r>
            <a:r>
              <a:rPr lang="en-US" dirty="0" smtClean="0"/>
              <a:t>.</a:t>
            </a:r>
          </a:p>
          <a:p>
            <a:pPr marL="342900" indent="-342900" fontAlgn="base">
              <a:buFont typeface="+mj-lt"/>
              <a:buAutoNum type="arabicPeriod"/>
            </a:pPr>
            <a:r>
              <a:rPr lang="en-US" b="1" dirty="0">
                <a:solidFill>
                  <a:srgbClr val="FFFF00"/>
                </a:solidFill>
              </a:rPr>
              <a:t>Regularization</a:t>
            </a:r>
            <a:r>
              <a:rPr lang="en-US" b="1" dirty="0"/>
              <a:t>:</a:t>
            </a:r>
            <a:r>
              <a:rPr lang="en-US" dirty="0"/>
              <a:t> XGBoost includes regularization techniques that help to prevent overfitting, which is a common problem in machine learning. It uses a combination of L1 and L2 regularization to reduce the complexity of the model, resulting in more robust and accurate predictions.</a:t>
            </a:r>
          </a:p>
          <a:p>
            <a:pPr marL="342900" indent="-342900" fontAlgn="base">
              <a:buFont typeface="+mj-lt"/>
              <a:buAutoNum type="arabicPeriod"/>
            </a:pPr>
            <a:r>
              <a:rPr lang="en-US" b="1" dirty="0">
                <a:solidFill>
                  <a:srgbClr val="FFFF00"/>
                </a:solidFill>
              </a:rPr>
              <a:t>Flexibility</a:t>
            </a:r>
            <a:r>
              <a:rPr lang="en-US" b="1" dirty="0"/>
              <a:t>:</a:t>
            </a:r>
            <a:r>
              <a:rPr lang="en-US" dirty="0"/>
              <a:t> XGBoost is a flexible algorithm that can be used for a variety of machine-learning tasks, including classification, regression, and ranking. It is also compatible with a wide range of programming languages, including Python, R, and Java.</a:t>
            </a:r>
          </a:p>
          <a:p>
            <a:pPr fontAlgn="base"/>
            <a:endParaRPr lang="en-US" dirty="0"/>
          </a:p>
          <a:p>
            <a:pPr fontAlgn="base"/>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33400" y="381000"/>
            <a:ext cx="83058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FF00"/>
                </a:solidFill>
              </a:rPr>
              <a:t>Disadvantages of Xg Boost</a:t>
            </a:r>
            <a:endParaRPr lang="en-US" sz="2800" b="1" dirty="0">
              <a:solidFill>
                <a:srgbClr val="FFFF00"/>
              </a:solidFill>
            </a:endParaRPr>
          </a:p>
        </p:txBody>
      </p:sp>
      <p:sp>
        <p:nvSpPr>
          <p:cNvPr id="3" name="Rounded Rectangle 2"/>
          <p:cNvSpPr/>
          <p:nvPr/>
        </p:nvSpPr>
        <p:spPr>
          <a:xfrm>
            <a:off x="228600" y="1676400"/>
            <a:ext cx="8686800" cy="502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fontAlgn="base">
              <a:buFont typeface="+mj-lt"/>
              <a:buAutoNum type="arabicPeriod"/>
            </a:pPr>
            <a:r>
              <a:rPr lang="en-US" b="1" dirty="0">
                <a:solidFill>
                  <a:srgbClr val="FFFF00"/>
                </a:solidFill>
              </a:rPr>
              <a:t>Complexity</a:t>
            </a:r>
            <a:r>
              <a:rPr lang="en-US" b="1" dirty="0"/>
              <a:t>:</a:t>
            </a:r>
            <a:r>
              <a:rPr lang="en-US" dirty="0"/>
              <a:t> XGBoost is a complex algorithm that requires some degree of technical expertise to implement and optimize effectively. It can be challenging to configure and tune the many </a:t>
            </a:r>
            <a:r>
              <a:rPr lang="en-US" dirty="0" smtClean="0"/>
              <a:t>hyper parameters </a:t>
            </a:r>
            <a:r>
              <a:rPr lang="en-US" dirty="0"/>
              <a:t>that are involved, which can make it time-consuming to work with</a:t>
            </a:r>
            <a:r>
              <a:rPr lang="en-US" dirty="0" smtClean="0"/>
              <a:t>.</a:t>
            </a:r>
          </a:p>
          <a:p>
            <a:pPr marL="342900" indent="-342900" fontAlgn="base">
              <a:buFont typeface="+mj-lt"/>
              <a:buAutoNum type="arabicPeriod"/>
            </a:pPr>
            <a:r>
              <a:rPr lang="en-US" b="1" dirty="0">
                <a:solidFill>
                  <a:srgbClr val="FFFF00"/>
                </a:solidFill>
              </a:rPr>
              <a:t>Overfitting</a:t>
            </a:r>
            <a:r>
              <a:rPr lang="en-US" b="1" dirty="0"/>
              <a:t>:</a:t>
            </a:r>
            <a:r>
              <a:rPr lang="en-US" dirty="0"/>
              <a:t> While XGBoost includes regularization techniques to prevent overfitting, it is still possible for the algorithm to </a:t>
            </a:r>
            <a:r>
              <a:rPr lang="en-US" dirty="0" smtClean="0"/>
              <a:t>over fit </a:t>
            </a:r>
            <a:r>
              <a:rPr lang="en-US" dirty="0"/>
              <a:t>the training data. This can lead to inaccurate predictions of new data</a:t>
            </a:r>
            <a:r>
              <a:rPr lang="en-US" dirty="0" smtClean="0"/>
              <a:t>.</a:t>
            </a:r>
          </a:p>
          <a:p>
            <a:pPr marL="342900" indent="-342900" fontAlgn="base">
              <a:buFont typeface="+mj-lt"/>
              <a:buAutoNum type="arabicPeriod"/>
            </a:pPr>
            <a:r>
              <a:rPr lang="en-US" b="1" dirty="0">
                <a:solidFill>
                  <a:srgbClr val="FFFF00"/>
                </a:solidFill>
              </a:rPr>
              <a:t>Memory usage</a:t>
            </a:r>
            <a:r>
              <a:rPr lang="en-US" b="1" dirty="0"/>
              <a:t>: X</a:t>
            </a:r>
            <a:r>
              <a:rPr lang="en-US" dirty="0"/>
              <a:t>GBoost can be memory-intensive, especially for large datasets. This can make it challenging to run on computers with limited memory, leading to slower performance.</a:t>
            </a:r>
          </a:p>
          <a:p>
            <a:pPr marL="342900" indent="-342900" fontAlgn="base">
              <a:buFont typeface="+mj-lt"/>
              <a:buAutoNum type="arabicPeriod"/>
            </a:pPr>
            <a:r>
              <a:rPr lang="en-US" b="1" dirty="0">
                <a:solidFill>
                  <a:srgbClr val="FFFF00"/>
                </a:solidFill>
              </a:rPr>
              <a:t>Lack of transparency</a:t>
            </a:r>
            <a:r>
              <a:rPr lang="en-US" dirty="0"/>
              <a:t>: XGBoost has often been considered a "black box" algorithm, which means that it can be difficult to interpret and understand how it arrives at its predictions. This can make it challenging to troubleshoot and fine-tune.</a:t>
            </a:r>
          </a:p>
          <a:p>
            <a:pPr fontAlgn="base"/>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589</Words>
  <Application>Microsoft Office PowerPoint</Application>
  <PresentationFormat>On-screen Show (4:3)</PresentationFormat>
  <Paragraphs>25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Slide 1</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5</cp:revision>
  <dcterms:created xsi:type="dcterms:W3CDTF">2024-10-03T02:41:39Z</dcterms:created>
  <dcterms:modified xsi:type="dcterms:W3CDTF">2024-10-03T04:47:52Z</dcterms:modified>
</cp:coreProperties>
</file>