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8" r:id="rId3"/>
    <p:sldId id="260" r:id="rId4"/>
    <p:sldId id="264" r:id="rId5"/>
    <p:sldId id="273" r:id="rId6"/>
    <p:sldId id="275" r:id="rId7"/>
    <p:sldId id="274" r:id="rId8"/>
    <p:sldId id="277" r:id="rId9"/>
    <p:sldId id="265" r:id="rId10"/>
    <p:sldId id="266" r:id="rId11"/>
    <p:sldId id="269" r:id="rId12"/>
    <p:sldId id="267" r:id="rId13"/>
    <p:sldId id="270" r:id="rId14"/>
    <p:sldId id="271" r:id="rId15"/>
    <p:sldId id="272" r:id="rId16"/>
    <p:sldId id="281" r:id="rId17"/>
    <p:sldId id="262" r:id="rId18"/>
    <p:sldId id="263" r:id="rId19"/>
    <p:sldId id="279"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snapToGrid="0">
      <p:cViewPr varScale="1">
        <p:scale>
          <a:sx n="82" d="100"/>
          <a:sy n="82"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ED5F44-324B-45EB-B8E9-515D1574DF3D}"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65F05-4457-41EB-8F64-0281AE5CAC44}" type="slidenum">
              <a:rPr lang="en-IN" smtClean="0"/>
              <a:t>‹#›</a:t>
            </a:fld>
            <a:endParaRPr lang="en-IN"/>
          </a:p>
        </p:txBody>
      </p:sp>
    </p:spTree>
    <p:extLst>
      <p:ext uri="{BB962C8B-B14F-4D97-AF65-F5344CB8AC3E}">
        <p14:creationId xmlns:p14="http://schemas.microsoft.com/office/powerpoint/2010/main" val="1573992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ED5F44-324B-45EB-B8E9-515D1574DF3D}" type="datetimeFigureOut">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565F05-4457-41EB-8F64-0281AE5CAC44}" type="slidenum">
              <a:rPr lang="en-IN" smtClean="0"/>
              <a:t>‹#›</a:t>
            </a:fld>
            <a:endParaRPr lang="en-IN"/>
          </a:p>
        </p:txBody>
      </p:sp>
    </p:spTree>
    <p:extLst>
      <p:ext uri="{BB962C8B-B14F-4D97-AF65-F5344CB8AC3E}">
        <p14:creationId xmlns:p14="http://schemas.microsoft.com/office/powerpoint/2010/main" val="138020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ED5F44-324B-45EB-B8E9-515D1574DF3D}"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65F05-4457-41EB-8F64-0281AE5CAC44}" type="slidenum">
              <a:rPr lang="en-IN" smtClean="0"/>
              <a:t>‹#›</a:t>
            </a:fld>
            <a:endParaRPr lang="en-IN"/>
          </a:p>
        </p:txBody>
      </p:sp>
    </p:spTree>
    <p:extLst>
      <p:ext uri="{BB962C8B-B14F-4D97-AF65-F5344CB8AC3E}">
        <p14:creationId xmlns:p14="http://schemas.microsoft.com/office/powerpoint/2010/main" val="2665880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ED5F44-324B-45EB-B8E9-515D1574DF3D}"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65F05-4457-41EB-8F64-0281AE5CAC4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8947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ED5F44-324B-45EB-B8E9-515D1574DF3D}"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65F05-4457-41EB-8F64-0281AE5CAC44}" type="slidenum">
              <a:rPr lang="en-IN" smtClean="0"/>
              <a:t>‹#›</a:t>
            </a:fld>
            <a:endParaRPr lang="en-IN"/>
          </a:p>
        </p:txBody>
      </p:sp>
    </p:spTree>
    <p:extLst>
      <p:ext uri="{BB962C8B-B14F-4D97-AF65-F5344CB8AC3E}">
        <p14:creationId xmlns:p14="http://schemas.microsoft.com/office/powerpoint/2010/main" val="661713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ED5F44-324B-45EB-B8E9-515D1574DF3D}" type="datetimeFigureOut">
              <a:rPr lang="en-IN" smtClean="0"/>
              <a:t>28-11-2022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65F05-4457-41EB-8F64-0281AE5CAC44}" type="slidenum">
              <a:rPr lang="en-IN" smtClean="0"/>
              <a:t>‹#›</a:t>
            </a:fld>
            <a:endParaRPr lang="en-IN"/>
          </a:p>
        </p:txBody>
      </p:sp>
    </p:spTree>
    <p:extLst>
      <p:ext uri="{BB962C8B-B14F-4D97-AF65-F5344CB8AC3E}">
        <p14:creationId xmlns:p14="http://schemas.microsoft.com/office/powerpoint/2010/main" val="1993970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ED5F44-324B-45EB-B8E9-515D1574DF3D}" type="datetimeFigureOut">
              <a:rPr lang="en-IN" smtClean="0"/>
              <a:t>28-11-2022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65F05-4457-41EB-8F64-0281AE5CAC44}" type="slidenum">
              <a:rPr lang="en-IN" smtClean="0"/>
              <a:t>‹#›</a:t>
            </a:fld>
            <a:endParaRPr lang="en-IN"/>
          </a:p>
        </p:txBody>
      </p:sp>
    </p:spTree>
    <p:extLst>
      <p:ext uri="{BB962C8B-B14F-4D97-AF65-F5344CB8AC3E}">
        <p14:creationId xmlns:p14="http://schemas.microsoft.com/office/powerpoint/2010/main" val="974503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ED5F44-324B-45EB-B8E9-515D1574DF3D}"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65F05-4457-41EB-8F64-0281AE5CAC44}" type="slidenum">
              <a:rPr lang="en-IN" smtClean="0"/>
              <a:t>‹#›</a:t>
            </a:fld>
            <a:endParaRPr lang="en-IN"/>
          </a:p>
        </p:txBody>
      </p:sp>
    </p:spTree>
    <p:extLst>
      <p:ext uri="{BB962C8B-B14F-4D97-AF65-F5344CB8AC3E}">
        <p14:creationId xmlns:p14="http://schemas.microsoft.com/office/powerpoint/2010/main" val="463753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ED5F44-324B-45EB-B8E9-515D1574DF3D}"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65F05-4457-41EB-8F64-0281AE5CAC44}" type="slidenum">
              <a:rPr lang="en-IN" smtClean="0"/>
              <a:t>‹#›</a:t>
            </a:fld>
            <a:endParaRPr lang="en-IN"/>
          </a:p>
        </p:txBody>
      </p:sp>
    </p:spTree>
    <p:extLst>
      <p:ext uri="{BB962C8B-B14F-4D97-AF65-F5344CB8AC3E}">
        <p14:creationId xmlns:p14="http://schemas.microsoft.com/office/powerpoint/2010/main" val="1473608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AED5F44-324B-45EB-B8E9-515D1574DF3D}"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65F05-4457-41EB-8F64-0281AE5CAC44}" type="slidenum">
              <a:rPr lang="en-IN" smtClean="0"/>
              <a:t>‹#›</a:t>
            </a:fld>
            <a:endParaRPr lang="en-IN"/>
          </a:p>
        </p:txBody>
      </p:sp>
    </p:spTree>
    <p:extLst>
      <p:ext uri="{BB962C8B-B14F-4D97-AF65-F5344CB8AC3E}">
        <p14:creationId xmlns:p14="http://schemas.microsoft.com/office/powerpoint/2010/main" val="308752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ED5F44-324B-45EB-B8E9-515D1574DF3D}"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65F05-4457-41EB-8F64-0281AE5CAC44}" type="slidenum">
              <a:rPr lang="en-IN" smtClean="0"/>
              <a:t>‹#›</a:t>
            </a:fld>
            <a:endParaRPr lang="en-IN"/>
          </a:p>
        </p:txBody>
      </p:sp>
    </p:spTree>
    <p:extLst>
      <p:ext uri="{BB962C8B-B14F-4D97-AF65-F5344CB8AC3E}">
        <p14:creationId xmlns:p14="http://schemas.microsoft.com/office/powerpoint/2010/main" val="573622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ED5F44-324B-45EB-B8E9-515D1574DF3D}" type="datetimeFigureOut">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565F05-4457-41EB-8F64-0281AE5CAC44}" type="slidenum">
              <a:rPr lang="en-IN" smtClean="0"/>
              <a:t>‹#›</a:t>
            </a:fld>
            <a:endParaRPr lang="en-IN"/>
          </a:p>
        </p:txBody>
      </p:sp>
    </p:spTree>
    <p:extLst>
      <p:ext uri="{BB962C8B-B14F-4D97-AF65-F5344CB8AC3E}">
        <p14:creationId xmlns:p14="http://schemas.microsoft.com/office/powerpoint/2010/main" val="3066547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ED5F44-324B-45EB-B8E9-515D1574DF3D}" type="datetimeFigureOut">
              <a:rPr lang="en-IN" smtClean="0"/>
              <a:t>28-11-2022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565F05-4457-41EB-8F64-0281AE5CAC44}" type="slidenum">
              <a:rPr lang="en-IN" smtClean="0"/>
              <a:t>‹#›</a:t>
            </a:fld>
            <a:endParaRPr lang="en-IN"/>
          </a:p>
        </p:txBody>
      </p:sp>
    </p:spTree>
    <p:extLst>
      <p:ext uri="{BB962C8B-B14F-4D97-AF65-F5344CB8AC3E}">
        <p14:creationId xmlns:p14="http://schemas.microsoft.com/office/powerpoint/2010/main" val="259213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AED5F44-324B-45EB-B8E9-515D1574DF3D}" type="datetimeFigureOut">
              <a:rPr lang="en-IN" smtClean="0"/>
              <a:t>28-11-2022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0565F05-4457-41EB-8F64-0281AE5CAC44}" type="slidenum">
              <a:rPr lang="en-IN" smtClean="0"/>
              <a:t>‹#›</a:t>
            </a:fld>
            <a:endParaRPr lang="en-IN"/>
          </a:p>
        </p:txBody>
      </p:sp>
    </p:spTree>
    <p:extLst>
      <p:ext uri="{BB962C8B-B14F-4D97-AF65-F5344CB8AC3E}">
        <p14:creationId xmlns:p14="http://schemas.microsoft.com/office/powerpoint/2010/main" val="3128059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AED5F44-324B-45EB-B8E9-515D1574DF3D}" type="datetimeFigureOut">
              <a:rPr lang="en-IN" smtClean="0"/>
              <a:t>28-11-2022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0565F05-4457-41EB-8F64-0281AE5CAC44}" type="slidenum">
              <a:rPr lang="en-IN" smtClean="0"/>
              <a:t>‹#›</a:t>
            </a:fld>
            <a:endParaRPr lang="en-IN"/>
          </a:p>
        </p:txBody>
      </p:sp>
    </p:spTree>
    <p:extLst>
      <p:ext uri="{BB962C8B-B14F-4D97-AF65-F5344CB8AC3E}">
        <p14:creationId xmlns:p14="http://schemas.microsoft.com/office/powerpoint/2010/main" val="23786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AED5F44-324B-45EB-B8E9-515D1574DF3D}" type="datetimeFigureOut">
              <a:rPr lang="en-IN" smtClean="0"/>
              <a:t>28-11-2022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0565F05-4457-41EB-8F64-0281AE5CAC44}" type="slidenum">
              <a:rPr lang="en-IN" smtClean="0"/>
              <a:t>‹#›</a:t>
            </a:fld>
            <a:endParaRPr lang="en-IN"/>
          </a:p>
        </p:txBody>
      </p:sp>
    </p:spTree>
    <p:extLst>
      <p:ext uri="{BB962C8B-B14F-4D97-AF65-F5344CB8AC3E}">
        <p14:creationId xmlns:p14="http://schemas.microsoft.com/office/powerpoint/2010/main" val="1822139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ED5F44-324B-45EB-B8E9-515D1574DF3D}" type="datetimeFigureOut">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565F05-4457-41EB-8F64-0281AE5CAC44}" type="slidenum">
              <a:rPr lang="en-IN" smtClean="0"/>
              <a:t>‹#›</a:t>
            </a:fld>
            <a:endParaRPr lang="en-IN"/>
          </a:p>
        </p:txBody>
      </p:sp>
    </p:spTree>
    <p:extLst>
      <p:ext uri="{BB962C8B-B14F-4D97-AF65-F5344CB8AC3E}">
        <p14:creationId xmlns:p14="http://schemas.microsoft.com/office/powerpoint/2010/main" val="3963018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AED5F44-324B-45EB-B8E9-515D1574DF3D}" type="datetimeFigureOut">
              <a:rPr lang="en-IN" smtClean="0"/>
              <a:t>28-11-2022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0565F05-4457-41EB-8F64-0281AE5CAC44}" type="slidenum">
              <a:rPr lang="en-IN" smtClean="0"/>
              <a:t>‹#›</a:t>
            </a:fld>
            <a:endParaRPr lang="en-IN"/>
          </a:p>
        </p:txBody>
      </p:sp>
    </p:spTree>
    <p:extLst>
      <p:ext uri="{BB962C8B-B14F-4D97-AF65-F5344CB8AC3E}">
        <p14:creationId xmlns:p14="http://schemas.microsoft.com/office/powerpoint/2010/main" val="7492562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Tablet_computer" TargetMode="External"/><Relationship Id="rId3" Type="http://schemas.openxmlformats.org/officeDocument/2006/relationships/hyperlink" Target="https://en.wikipedia.org/wiki/Digital_data" TargetMode="External"/><Relationship Id="rId7" Type="http://schemas.openxmlformats.org/officeDocument/2006/relationships/hyperlink" Target="https://en.wikipedia.org/wiki/Laptop" TargetMode="External"/><Relationship Id="rId2" Type="http://schemas.openxmlformats.org/officeDocument/2006/relationships/hyperlink" Target="https://en.wikipedia.org/wiki/Book" TargetMode="External"/><Relationship Id="rId1" Type="http://schemas.openxmlformats.org/officeDocument/2006/relationships/slideLayout" Target="../slideLayouts/slideLayout2.xml"/><Relationship Id="rId6" Type="http://schemas.openxmlformats.org/officeDocument/2006/relationships/hyperlink" Target="https://en.wikipedia.org/wiki/Desktop_computer" TargetMode="External"/><Relationship Id="rId11" Type="http://schemas.openxmlformats.org/officeDocument/2006/relationships/image" Target="../media/image6.png"/><Relationship Id="rId5" Type="http://schemas.openxmlformats.org/officeDocument/2006/relationships/hyperlink" Target="https://en.wikipedia.org/wiki/E-reader" TargetMode="External"/><Relationship Id="rId10" Type="http://schemas.openxmlformats.org/officeDocument/2006/relationships/image" Target="../media/image7.jpg"/><Relationship Id="rId4" Type="http://schemas.openxmlformats.org/officeDocument/2006/relationships/hyperlink" Target="https://en.wikipedia.org/wiki/Flat-panel_display" TargetMode="External"/><Relationship Id="rId9" Type="http://schemas.openxmlformats.org/officeDocument/2006/relationships/hyperlink" Target="https://en.wikipedia.org/wiki/Smartphon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435D-65D0-DE01-A3A7-78CF94BE0651}"/>
              </a:ext>
            </a:extLst>
          </p:cNvPr>
          <p:cNvSpPr>
            <a:spLocks noGrp="1"/>
          </p:cNvSpPr>
          <p:nvPr>
            <p:ph type="title"/>
          </p:nvPr>
        </p:nvSpPr>
        <p:spPr/>
        <p:txBody>
          <a:bodyPr/>
          <a:lstStyle/>
          <a:p>
            <a:r>
              <a:rPr lang="en-US" b="0" i="0" dirty="0">
                <a:solidFill>
                  <a:schemeClr val="accent4">
                    <a:lumMod val="60000"/>
                    <a:lumOff val="40000"/>
                  </a:schemeClr>
                </a:solidFill>
                <a:effectLst/>
                <a:latin typeface="Times New Roman" panose="02020603050405020304" pitchFamily="18" charset="0"/>
                <a:cs typeface="Times New Roman" panose="02020603050405020304" pitchFamily="18" charset="0"/>
              </a:rPr>
              <a:t>E2E-Novelvista-Systems</a:t>
            </a:r>
            <a:r>
              <a:rPr lang="en-US" b="0" i="0" dirty="0">
                <a:solidFill>
                  <a:schemeClr val="accent4">
                    <a:lumMod val="60000"/>
                    <a:lumOff val="40000"/>
                  </a:schemeClr>
                </a:solidFill>
                <a:effectLst/>
                <a:latin typeface="Roboto" panose="02000000000000000000" pitchFamily="2" charset="0"/>
              </a:rPr>
              <a:t>_C CPP Linux Programming Sep 20th Batch _ Group 1</a:t>
            </a:r>
            <a:endParaRPr lang="en-IN" dirty="0">
              <a:solidFill>
                <a:schemeClr val="accent4">
                  <a:lumMod val="60000"/>
                  <a:lumOff val="40000"/>
                </a:schemeClr>
              </a:solidFill>
            </a:endParaRPr>
          </a:p>
        </p:txBody>
      </p:sp>
      <p:sp>
        <p:nvSpPr>
          <p:cNvPr id="3" name="Subtitle 2">
            <a:extLst>
              <a:ext uri="{FF2B5EF4-FFF2-40B4-BE49-F238E27FC236}">
                <a16:creationId xmlns:a16="http://schemas.microsoft.com/office/drawing/2014/main" id="{683D81D4-2C21-A748-4897-FD7173DE89A1}"/>
              </a:ext>
            </a:extLst>
          </p:cNvPr>
          <p:cNvSpPr>
            <a:spLocks noGrp="1"/>
          </p:cNvSpPr>
          <p:nvPr>
            <p:ph type="body" sz="half" idx="2"/>
          </p:nvPr>
        </p:nvSpPr>
        <p:spPr>
          <a:xfrm>
            <a:off x="1154954" y="4038598"/>
            <a:ext cx="8825659" cy="1981201"/>
          </a:xfrm>
        </p:spPr>
        <p:txBody>
          <a:bodyPr>
            <a:normAutofit fontScale="92500" lnSpcReduction="20000"/>
          </a:bodyPr>
          <a:lstStyle/>
          <a:p>
            <a:r>
              <a:rPr lang="en-US" dirty="0"/>
              <a:t>												P. Vigneshwar</a:t>
            </a:r>
          </a:p>
          <a:p>
            <a:r>
              <a:rPr lang="en-US" dirty="0"/>
              <a:t>												D. </a:t>
            </a:r>
            <a:r>
              <a:rPr lang="en-US" dirty="0">
                <a:latin typeface="Times New Roman" panose="02020603050405020304" pitchFamily="18" charset="0"/>
                <a:cs typeface="Times New Roman" panose="02020603050405020304" pitchFamily="18" charset="0"/>
              </a:rPr>
              <a:t>Sunil</a:t>
            </a:r>
            <a:r>
              <a:rPr lang="en-US" dirty="0"/>
              <a:t> Kumar</a:t>
            </a:r>
          </a:p>
          <a:p>
            <a:r>
              <a:rPr lang="en-US" dirty="0"/>
              <a:t>												G.V.V. Priyanka</a:t>
            </a:r>
          </a:p>
          <a:p>
            <a:r>
              <a:rPr lang="en-US" dirty="0"/>
              <a:t>												P. Lakshmi Priya</a:t>
            </a:r>
          </a:p>
          <a:p>
            <a:r>
              <a:rPr lang="en-US" dirty="0"/>
              <a:t>												G. Siva Priya Reddy</a:t>
            </a:r>
          </a:p>
          <a:p>
            <a:r>
              <a:rPr lang="en-US" dirty="0"/>
              <a:t>									</a:t>
            </a:r>
            <a:endParaRPr lang="en-IN" dirty="0"/>
          </a:p>
        </p:txBody>
      </p:sp>
      <p:pic>
        <p:nvPicPr>
          <p:cNvPr id="5" name="Picture 4">
            <a:extLst>
              <a:ext uri="{FF2B5EF4-FFF2-40B4-BE49-F238E27FC236}">
                <a16:creationId xmlns:a16="http://schemas.microsoft.com/office/drawing/2014/main" id="{B73101D0-7E97-72B1-265B-DD79550287DE}"/>
              </a:ext>
            </a:extLst>
          </p:cNvPr>
          <p:cNvPicPr>
            <a:picLocks noChangeAspect="1"/>
          </p:cNvPicPr>
          <p:nvPr/>
        </p:nvPicPr>
        <p:blipFill>
          <a:blip r:embed="rId2"/>
          <a:stretch>
            <a:fillRect/>
          </a:stretch>
        </p:blipFill>
        <p:spPr>
          <a:xfrm>
            <a:off x="77787" y="71440"/>
            <a:ext cx="876369" cy="880282"/>
          </a:xfrm>
          <a:prstGeom prst="rect">
            <a:avLst/>
          </a:prstGeom>
        </p:spPr>
      </p:pic>
    </p:spTree>
    <p:extLst>
      <p:ext uri="{BB962C8B-B14F-4D97-AF65-F5344CB8AC3E}">
        <p14:creationId xmlns:p14="http://schemas.microsoft.com/office/powerpoint/2010/main" val="3347239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9C804-E99B-FE16-E158-AFC9CE0448B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Concepts involved in E-LMS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dirty="0">
                <a:solidFill>
                  <a:schemeClr val="bg2">
                    <a:lumMod val="40000"/>
                    <a:lumOff val="60000"/>
                  </a:schemeClr>
                </a:solidFill>
                <a:latin typeface="Times New Roman" panose="02020603050405020304" pitchFamily="18" charset="0"/>
                <a:cs typeface="Times New Roman" panose="02020603050405020304" pitchFamily="18" charset="0"/>
              </a:rPr>
              <a:t>File Handling</a:t>
            </a:r>
            <a:br>
              <a:rPr lang="en-US" sz="2400" dirty="0">
                <a:solidFill>
                  <a:schemeClr val="bg2">
                    <a:lumMod val="40000"/>
                    <a:lumOff val="60000"/>
                  </a:schemeClr>
                </a:solidFill>
                <a:latin typeface="Times New Roman" panose="02020603050405020304" pitchFamily="18" charset="0"/>
                <a:cs typeface="Times New Roman" panose="02020603050405020304" pitchFamily="18" charset="0"/>
              </a:rPr>
            </a:br>
            <a:br>
              <a:rPr lang="en-US" sz="2400" dirty="0">
                <a:solidFill>
                  <a:schemeClr val="bg2">
                    <a:lumMod val="40000"/>
                    <a:lumOff val="60000"/>
                  </a:schemeClr>
                </a:solidFill>
                <a:latin typeface="Times New Roman" panose="02020603050405020304" pitchFamily="18" charset="0"/>
                <a:cs typeface="Times New Roman" panose="02020603050405020304" pitchFamily="18" charset="0"/>
              </a:rPr>
            </a:br>
            <a:endParaRPr lang="en-IN" sz="2400" dirty="0">
              <a:solidFill>
                <a:schemeClr val="bg2">
                  <a:lumMod val="40000"/>
                  <a:lumOff val="6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17050A-98DD-DA56-7CBA-06ED12CC0568}"/>
              </a:ext>
            </a:extLst>
          </p:cNvPr>
          <p:cNvSpPr>
            <a:spLocks noGrp="1"/>
          </p:cNvSpPr>
          <p:nvPr>
            <p:ph idx="1"/>
          </p:nvPr>
        </p:nvSpPr>
        <p:spPr>
          <a:xfrm>
            <a:off x="699899" y="2286000"/>
            <a:ext cx="8946541" cy="3762729"/>
          </a:xfrm>
        </p:spPr>
        <p:txBody>
          <a:bodyPr/>
          <a:lstStyle/>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File Handling is used to create file to store user login credentials</a:t>
            </a:r>
          </a:p>
          <a:p>
            <a:pPr algn="just"/>
            <a:r>
              <a:rPr lang="en-US" dirty="0">
                <a:latin typeface="Times New Roman" panose="02020603050405020304" pitchFamily="18" charset="0"/>
                <a:cs typeface="Times New Roman" panose="02020603050405020304" pitchFamily="18" charset="0"/>
              </a:rPr>
              <a:t>Append() – Append is used to update file with newly registered user credentials</a:t>
            </a:r>
          </a:p>
          <a:p>
            <a:pPr algn="just"/>
            <a:r>
              <a:rPr lang="en-US" dirty="0">
                <a:latin typeface="Times New Roman" panose="02020603050405020304" pitchFamily="18" charset="0"/>
                <a:cs typeface="Times New Roman" panose="02020603050405020304" pitchFamily="18" charset="0"/>
              </a:rPr>
              <a:t>Search() – To compare the appended credentials with user entered credentials whenever logged in</a:t>
            </a:r>
          </a:p>
          <a:p>
            <a:pPr algn="just"/>
            <a:r>
              <a:rPr lang="en-US" dirty="0">
                <a:latin typeface="Times New Roman" panose="02020603050405020304" pitchFamily="18" charset="0"/>
                <a:cs typeface="Times New Roman" panose="02020603050405020304" pitchFamily="18" charset="0"/>
              </a:rPr>
              <a:t>Read() – To read user credentials and compare with file data for login process</a:t>
            </a:r>
          </a:p>
          <a:p>
            <a:pPr algn="just"/>
            <a:r>
              <a:rPr lang="en-US" dirty="0">
                <a:latin typeface="Times New Roman" panose="02020603050405020304" pitchFamily="18" charset="0"/>
                <a:cs typeface="Times New Roman" panose="02020603050405020304" pitchFamily="18" charset="0"/>
              </a:rPr>
              <a:t>Write() – To store user credentials to file whenever registered</a:t>
            </a:r>
          </a:p>
          <a:p>
            <a:pPr algn="just"/>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CF0207A-F322-4C8F-CEF1-061BD8332265}"/>
              </a:ext>
            </a:extLst>
          </p:cNvPr>
          <p:cNvPicPr>
            <a:picLocks noChangeAspect="1"/>
          </p:cNvPicPr>
          <p:nvPr/>
        </p:nvPicPr>
        <p:blipFill>
          <a:blip r:embed="rId2"/>
          <a:stretch>
            <a:fillRect/>
          </a:stretch>
        </p:blipFill>
        <p:spPr>
          <a:xfrm>
            <a:off x="130629" y="110629"/>
            <a:ext cx="737118" cy="740409"/>
          </a:xfrm>
          <a:prstGeom prst="rect">
            <a:avLst/>
          </a:prstGeom>
        </p:spPr>
      </p:pic>
    </p:spTree>
    <p:extLst>
      <p:ext uri="{BB962C8B-B14F-4D97-AF65-F5344CB8AC3E}">
        <p14:creationId xmlns:p14="http://schemas.microsoft.com/office/powerpoint/2010/main" val="3236043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C0CBC-E50F-AEA9-0D77-283349CDAFD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EXECV family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615E25-60B8-58B7-4848-02881F5B3B69}"/>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EXECV family replaces the current running process with a new process and ignores remaining part of the program</a:t>
            </a:r>
          </a:p>
          <a:p>
            <a:pPr algn="just"/>
            <a:r>
              <a:rPr lang="en-US" dirty="0">
                <a:latin typeface="Times New Roman" panose="02020603050405020304" pitchFamily="18" charset="0"/>
                <a:cs typeface="Times New Roman" panose="02020603050405020304" pitchFamily="18" charset="0"/>
              </a:rPr>
              <a:t>Argv is a null terminator array of character pointer</a:t>
            </a:r>
          </a:p>
          <a:p>
            <a:pPr algn="just"/>
            <a:r>
              <a:rPr lang="en-US" dirty="0">
                <a:latin typeface="Times New Roman" panose="02020603050405020304" pitchFamily="18" charset="0"/>
                <a:cs typeface="Times New Roman" panose="02020603050405020304" pitchFamily="18" charset="0"/>
              </a:rPr>
              <a:t>Execv is used in customer support to access client by admin and server by user codes to provide communication between user and admin. </a:t>
            </a:r>
          </a:p>
          <a:p>
            <a:pPr algn="just"/>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1B53F9F-E0FD-0579-9C04-06536F6D87CF}"/>
              </a:ext>
            </a:extLst>
          </p:cNvPr>
          <p:cNvPicPr>
            <a:picLocks noChangeAspect="1"/>
          </p:cNvPicPr>
          <p:nvPr/>
        </p:nvPicPr>
        <p:blipFill>
          <a:blip r:embed="rId2"/>
          <a:stretch>
            <a:fillRect/>
          </a:stretch>
        </p:blipFill>
        <p:spPr>
          <a:xfrm>
            <a:off x="111967" y="127421"/>
            <a:ext cx="811763" cy="815387"/>
          </a:xfrm>
          <a:prstGeom prst="rect">
            <a:avLst/>
          </a:prstGeom>
        </p:spPr>
      </p:pic>
    </p:spTree>
    <p:extLst>
      <p:ext uri="{BB962C8B-B14F-4D97-AF65-F5344CB8AC3E}">
        <p14:creationId xmlns:p14="http://schemas.microsoft.com/office/powerpoint/2010/main" val="4171898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8304-18C1-41D2-9CD4-32AFE2660C6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Sockets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E1E4AB-9EA2-AE0A-86BE-155CA6728797}"/>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Allows to exchange information between processes on the same machine or across a network</a:t>
            </a:r>
          </a:p>
          <a:p>
            <a:pPr algn="just"/>
            <a:r>
              <a:rPr lang="en-US" dirty="0">
                <a:latin typeface="Times New Roman" panose="02020603050405020304" pitchFamily="18" charset="0"/>
                <a:cs typeface="Times New Roman" panose="02020603050405020304" pitchFamily="18" charset="0"/>
              </a:rPr>
              <a:t>Socket provides bidirectional FIFO communication facility over the networks.</a:t>
            </a:r>
          </a:p>
          <a:p>
            <a:pPr algn="just"/>
            <a:r>
              <a:rPr lang="en-US" dirty="0">
                <a:latin typeface="Times New Roman" panose="02020603050405020304" pitchFamily="18" charset="0"/>
                <a:cs typeface="Times New Roman" panose="02020603050405020304" pitchFamily="18" charset="0"/>
              </a:rPr>
              <a:t>Each socket has a specific address. This address is composed of an IP address and a port number.</a:t>
            </a:r>
          </a:p>
          <a:p>
            <a:pPr algn="just"/>
            <a:r>
              <a:rPr lang="en-US" dirty="0">
                <a:latin typeface="Times New Roman" panose="02020603050405020304" pitchFamily="18" charset="0"/>
                <a:cs typeface="Times New Roman" panose="02020603050405020304" pitchFamily="18" charset="0"/>
              </a:rPr>
              <a:t>Sockets are generally employed in client server application.</a:t>
            </a:r>
          </a:p>
          <a:p>
            <a:pPr algn="just"/>
            <a:r>
              <a:rPr lang="en-IN" dirty="0">
                <a:latin typeface="Times New Roman" panose="02020603050405020304" pitchFamily="18" charset="0"/>
                <a:cs typeface="Times New Roman" panose="02020603050405020304" pitchFamily="18" charset="0"/>
              </a:rPr>
              <a:t>In this demo project sockets are used to establish communication between admin and user.</a:t>
            </a:r>
          </a:p>
          <a:p>
            <a:pPr algn="just"/>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5E94885-04A2-4226-E01D-EC47DD7ADD1F}"/>
              </a:ext>
            </a:extLst>
          </p:cNvPr>
          <p:cNvPicPr>
            <a:picLocks noChangeAspect="1"/>
          </p:cNvPicPr>
          <p:nvPr/>
        </p:nvPicPr>
        <p:blipFill>
          <a:blip r:embed="rId2"/>
          <a:stretch>
            <a:fillRect/>
          </a:stretch>
        </p:blipFill>
        <p:spPr>
          <a:xfrm>
            <a:off x="83976" y="80769"/>
            <a:ext cx="895739" cy="899738"/>
          </a:xfrm>
          <a:prstGeom prst="rect">
            <a:avLst/>
          </a:prstGeom>
        </p:spPr>
      </p:pic>
    </p:spTree>
    <p:extLst>
      <p:ext uri="{BB962C8B-B14F-4D97-AF65-F5344CB8AC3E}">
        <p14:creationId xmlns:p14="http://schemas.microsoft.com/office/powerpoint/2010/main" val="2684027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ECC7-AA44-D173-5FAF-B1281FE7BF36}"/>
              </a:ext>
            </a:extLst>
          </p:cNvPr>
          <p:cNvSpPr>
            <a:spLocks noGrp="1"/>
          </p:cNvSpPr>
          <p:nvPr>
            <p:ph type="title"/>
          </p:nvPr>
        </p:nvSpPr>
        <p:spPr>
          <a:xfrm>
            <a:off x="646111" y="452718"/>
            <a:ext cx="5449889" cy="1400530"/>
          </a:xfrm>
        </p:spPr>
        <p:txBody>
          <a:bodyPr/>
          <a:lstStyle/>
          <a:p>
            <a:r>
              <a:rPr lang="en-IN" dirty="0">
                <a:latin typeface="Times New Roman" panose="02020603050405020304" pitchFamily="18" charset="0"/>
                <a:cs typeface="Times New Roman" panose="02020603050405020304" pitchFamily="18" charset="0"/>
              </a:rPr>
              <a:t>    Server-Client model </a:t>
            </a:r>
          </a:p>
        </p:txBody>
      </p:sp>
      <p:sp>
        <p:nvSpPr>
          <p:cNvPr id="3" name="Text Placeholder 2">
            <a:extLst>
              <a:ext uri="{FF2B5EF4-FFF2-40B4-BE49-F238E27FC236}">
                <a16:creationId xmlns:a16="http://schemas.microsoft.com/office/drawing/2014/main" id="{7431AA53-0828-249E-4ED8-229A6E3974BE}"/>
              </a:ext>
            </a:extLst>
          </p:cNvPr>
          <p:cNvSpPr>
            <a:spLocks noGrp="1"/>
          </p:cNvSpPr>
          <p:nvPr>
            <p:ph type="body" idx="1"/>
          </p:nvPr>
        </p:nvSpPr>
        <p:spPr>
          <a:xfrm>
            <a:off x="1103312" y="1905000"/>
            <a:ext cx="5934095" cy="576262"/>
          </a:xfrm>
        </p:spPr>
        <p:txBody>
          <a:bodyPr/>
          <a:lstStyle/>
          <a:p>
            <a:r>
              <a:rPr lang="en-IN" dirty="0"/>
              <a:t>Server side Function calls</a:t>
            </a:r>
          </a:p>
        </p:txBody>
      </p:sp>
      <p:sp>
        <p:nvSpPr>
          <p:cNvPr id="4" name="Content Placeholder 3">
            <a:extLst>
              <a:ext uri="{FF2B5EF4-FFF2-40B4-BE49-F238E27FC236}">
                <a16:creationId xmlns:a16="http://schemas.microsoft.com/office/drawing/2014/main" id="{F76C9435-9B9A-0CE4-B2F4-F68139F008F2}"/>
              </a:ext>
            </a:extLst>
          </p:cNvPr>
          <p:cNvSpPr>
            <a:spLocks noGrp="1"/>
          </p:cNvSpPr>
          <p:nvPr>
            <p:ph sz="half" idx="2"/>
          </p:nvPr>
        </p:nvSpPr>
        <p:spPr>
          <a:xfrm>
            <a:off x="1103312" y="2514600"/>
            <a:ext cx="5934095" cy="3741738"/>
          </a:xfrm>
        </p:spPr>
        <p:txBody>
          <a:bodyPr>
            <a:noAutofit/>
          </a:bodyPr>
          <a:lstStyle/>
          <a:p>
            <a:pPr algn="just"/>
            <a:r>
              <a:rPr lang="en-IN" sz="2000" dirty="0">
                <a:latin typeface="Times New Roman" panose="02020603050405020304" pitchFamily="18" charset="0"/>
                <a:cs typeface="Times New Roman" panose="02020603050405020304" pitchFamily="18" charset="0"/>
              </a:rPr>
              <a:t>Create() – to create socket.</a:t>
            </a:r>
          </a:p>
          <a:p>
            <a:pPr algn="just"/>
            <a:r>
              <a:rPr lang="en-IN" sz="2000" dirty="0">
                <a:latin typeface="Times New Roman" panose="02020603050405020304" pitchFamily="18" charset="0"/>
                <a:cs typeface="Times New Roman" panose="02020603050405020304" pitchFamily="18" charset="0"/>
              </a:rPr>
              <a:t>Bind() – after socket creation bind function will binds the socket to the address and port number specified in addr.</a:t>
            </a:r>
          </a:p>
          <a:p>
            <a:pPr algn="just"/>
            <a:r>
              <a:rPr lang="en-IN" sz="2000" dirty="0">
                <a:latin typeface="Times New Roman" panose="02020603050405020304" pitchFamily="18" charset="0"/>
                <a:cs typeface="Times New Roman" panose="02020603050405020304" pitchFamily="18" charset="0"/>
              </a:rPr>
              <a:t>Listen() – it puts the server in passive mode, where it waits for the client to approach server to make a connection. </a:t>
            </a:r>
          </a:p>
          <a:p>
            <a:pPr algn="just"/>
            <a:r>
              <a:rPr lang="en-IN" sz="2000" dirty="0">
                <a:latin typeface="Times New Roman" panose="02020603050405020304" pitchFamily="18" charset="0"/>
                <a:cs typeface="Times New Roman" panose="02020603050405020304" pitchFamily="18" charset="0"/>
              </a:rPr>
              <a:t>Accept() – it extracts the first connection request on the queue and returns a new file descriptor referring to that socket. At this point of time client server connection is established, and are ready to transfer data.</a:t>
            </a:r>
          </a:p>
          <a:p>
            <a:pPr algn="just"/>
            <a:endParaRPr lang="en-IN" sz="20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CB9A2422-14F8-3309-2189-8D6A91E9FE7B}"/>
              </a:ext>
            </a:extLst>
          </p:cNvPr>
          <p:cNvSpPr>
            <a:spLocks noGrp="1"/>
          </p:cNvSpPr>
          <p:nvPr>
            <p:ph type="body" sz="quarter" idx="3"/>
          </p:nvPr>
        </p:nvSpPr>
        <p:spPr>
          <a:xfrm>
            <a:off x="7309855" y="1938338"/>
            <a:ext cx="4396339" cy="576262"/>
          </a:xfrm>
        </p:spPr>
        <p:txBody>
          <a:bodyPr/>
          <a:lstStyle/>
          <a:p>
            <a:endParaRPr lang="en-IN"/>
          </a:p>
        </p:txBody>
      </p:sp>
      <p:pic>
        <p:nvPicPr>
          <p:cNvPr id="1026" name="Picture 2">
            <a:extLst>
              <a:ext uri="{FF2B5EF4-FFF2-40B4-BE49-F238E27FC236}">
                <a16:creationId xmlns:a16="http://schemas.microsoft.com/office/drawing/2014/main" id="{F9D6D15D-5A65-8860-DBAF-85DE2CEB1364}"/>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7309855" y="1905000"/>
            <a:ext cx="4395788" cy="420539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43ED5FA-D703-C91E-187D-1F880028294F}"/>
              </a:ext>
            </a:extLst>
          </p:cNvPr>
          <p:cNvPicPr>
            <a:picLocks noChangeAspect="1"/>
          </p:cNvPicPr>
          <p:nvPr/>
        </p:nvPicPr>
        <p:blipFill>
          <a:blip r:embed="rId3"/>
          <a:stretch>
            <a:fillRect/>
          </a:stretch>
        </p:blipFill>
        <p:spPr>
          <a:xfrm>
            <a:off x="93306" y="136751"/>
            <a:ext cx="802060" cy="805641"/>
          </a:xfrm>
          <a:prstGeom prst="rect">
            <a:avLst/>
          </a:prstGeom>
        </p:spPr>
      </p:pic>
    </p:spTree>
    <p:extLst>
      <p:ext uri="{BB962C8B-B14F-4D97-AF65-F5344CB8AC3E}">
        <p14:creationId xmlns:p14="http://schemas.microsoft.com/office/powerpoint/2010/main" val="3788337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38E99-44D7-073E-4588-B4FEB371780D}"/>
              </a:ext>
            </a:extLst>
          </p:cNvPr>
          <p:cNvSpPr>
            <a:spLocks noGrp="1"/>
          </p:cNvSpPr>
          <p:nvPr>
            <p:ph type="title"/>
          </p:nvPr>
        </p:nvSpPr>
        <p:spPr/>
        <p:txBody>
          <a:bodyPr/>
          <a:lstStyle/>
          <a:p>
            <a:br>
              <a:rPr lang="en-IN" sz="2400" dirty="0">
                <a:solidFill>
                  <a:schemeClr val="bg2">
                    <a:lumMod val="60000"/>
                    <a:lumOff val="40000"/>
                  </a:schemeClr>
                </a:solidFill>
              </a:rPr>
            </a:br>
            <a:br>
              <a:rPr lang="en-IN" sz="2400" dirty="0">
                <a:solidFill>
                  <a:schemeClr val="bg2">
                    <a:lumMod val="60000"/>
                    <a:lumOff val="40000"/>
                  </a:schemeClr>
                </a:solidFill>
              </a:rPr>
            </a:br>
            <a:br>
              <a:rPr lang="en-IN" sz="2400" dirty="0">
                <a:solidFill>
                  <a:schemeClr val="bg2">
                    <a:lumMod val="60000"/>
                    <a:lumOff val="40000"/>
                  </a:schemeClr>
                </a:solidFill>
              </a:rPr>
            </a:br>
            <a:r>
              <a:rPr lang="en-IN" sz="2400" dirty="0">
                <a:solidFill>
                  <a:schemeClr val="bg2">
                    <a:lumMod val="60000"/>
                    <a:lumOff val="40000"/>
                  </a:schemeClr>
                </a:solidFill>
              </a:rPr>
              <a:t>    </a:t>
            </a:r>
            <a:r>
              <a:rPr lang="en-IN" sz="2400" dirty="0">
                <a:solidFill>
                  <a:schemeClr val="bg2">
                    <a:lumMod val="60000"/>
                    <a:lumOff val="40000"/>
                  </a:schemeClr>
                </a:solidFill>
                <a:latin typeface="Times New Roman" panose="02020603050405020304" pitchFamily="18" charset="0"/>
                <a:cs typeface="Times New Roman" panose="02020603050405020304" pitchFamily="18" charset="0"/>
              </a:rPr>
              <a:t>Client side Function calls</a:t>
            </a:r>
            <a:br>
              <a:rPr lang="en-IN" dirty="0"/>
            </a:br>
            <a:endParaRPr lang="en-IN" dirty="0"/>
          </a:p>
        </p:txBody>
      </p:sp>
      <p:sp>
        <p:nvSpPr>
          <p:cNvPr id="3" name="Content Placeholder 2">
            <a:extLst>
              <a:ext uri="{FF2B5EF4-FFF2-40B4-BE49-F238E27FC236}">
                <a16:creationId xmlns:a16="http://schemas.microsoft.com/office/drawing/2014/main" id="{6888FE6D-6C66-3AF9-B401-40862B8F7B81}"/>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Create () – it creates socket on client side.</a:t>
            </a:r>
          </a:p>
          <a:p>
            <a:pPr algn="just"/>
            <a:r>
              <a:rPr lang="en-IN" dirty="0">
                <a:latin typeface="Times New Roman" panose="02020603050405020304" pitchFamily="18" charset="0"/>
                <a:cs typeface="Times New Roman" panose="02020603050405020304" pitchFamily="18" charset="0"/>
              </a:rPr>
              <a:t>Connect()- the connect system call connects the socket referred to by  the  file descriptor sockfd to the address specified by addr</a:t>
            </a:r>
          </a:p>
          <a:p>
            <a:pPr algn="just"/>
            <a:r>
              <a:rPr lang="en-IN" dirty="0">
                <a:latin typeface="Times New Roman" panose="02020603050405020304" pitchFamily="18" charset="0"/>
                <a:cs typeface="Times New Roman" panose="02020603050405020304" pitchFamily="18" charset="0"/>
              </a:rPr>
              <a:t>Write ()- to send data from client to server and vice versa.</a:t>
            </a:r>
          </a:p>
          <a:p>
            <a:pPr algn="just"/>
            <a:r>
              <a:rPr lang="en-IN" dirty="0">
                <a:latin typeface="Times New Roman" panose="02020603050405020304" pitchFamily="18" charset="0"/>
                <a:cs typeface="Times New Roman" panose="02020603050405020304" pitchFamily="18" charset="0"/>
              </a:rPr>
              <a:t>read() – to receive data from either client or server</a:t>
            </a:r>
          </a:p>
          <a:p>
            <a:pPr algn="just"/>
            <a:r>
              <a:rPr lang="en-IN" dirty="0">
                <a:latin typeface="Times New Roman" panose="02020603050405020304" pitchFamily="18" charset="0"/>
                <a:cs typeface="Times New Roman" panose="02020603050405020304" pitchFamily="18" charset="0"/>
              </a:rPr>
              <a:t>Close() – to close a connection. </a:t>
            </a:r>
          </a:p>
        </p:txBody>
      </p:sp>
      <p:pic>
        <p:nvPicPr>
          <p:cNvPr id="4" name="Picture 3">
            <a:extLst>
              <a:ext uri="{FF2B5EF4-FFF2-40B4-BE49-F238E27FC236}">
                <a16:creationId xmlns:a16="http://schemas.microsoft.com/office/drawing/2014/main" id="{50D88DE8-E078-F5E6-D9F2-C30FAF1E0F53}"/>
              </a:ext>
            </a:extLst>
          </p:cNvPr>
          <p:cNvPicPr>
            <a:picLocks noChangeAspect="1"/>
          </p:cNvPicPr>
          <p:nvPr/>
        </p:nvPicPr>
        <p:blipFill>
          <a:blip r:embed="rId2"/>
          <a:stretch>
            <a:fillRect/>
          </a:stretch>
        </p:blipFill>
        <p:spPr>
          <a:xfrm>
            <a:off x="102637" y="63769"/>
            <a:ext cx="774441" cy="777898"/>
          </a:xfrm>
          <a:prstGeom prst="rect">
            <a:avLst/>
          </a:prstGeom>
        </p:spPr>
      </p:pic>
    </p:spTree>
    <p:extLst>
      <p:ext uri="{BB962C8B-B14F-4D97-AF65-F5344CB8AC3E}">
        <p14:creationId xmlns:p14="http://schemas.microsoft.com/office/powerpoint/2010/main" val="3319018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C215A-4CFD-0A18-0C03-B918AED43AC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SIGNALS</a:t>
            </a:r>
          </a:p>
        </p:txBody>
      </p:sp>
      <p:sp>
        <p:nvSpPr>
          <p:cNvPr id="3" name="Content Placeholder 2">
            <a:extLst>
              <a:ext uri="{FF2B5EF4-FFF2-40B4-BE49-F238E27FC236}">
                <a16:creationId xmlns:a16="http://schemas.microsoft.com/office/drawing/2014/main" id="{9FA08B34-A95D-409D-999A-834707BA5BE3}"/>
              </a:ext>
            </a:extLst>
          </p:cNvPr>
          <p:cNvSpPr>
            <a:spLocks noGrp="1"/>
          </p:cNvSpPr>
          <p:nvPr>
            <p:ph idx="1"/>
          </p:nvPr>
        </p:nvSpPr>
        <p:spPr>
          <a:xfrm>
            <a:off x="1103312" y="2052918"/>
            <a:ext cx="10371512" cy="4195481"/>
          </a:xfrm>
        </p:spPr>
        <p:txBody>
          <a:bodyPr/>
          <a:lstStyle/>
          <a:p>
            <a:pPr algn="just"/>
            <a:r>
              <a:rPr lang="en-IN" dirty="0">
                <a:latin typeface="Times New Roman" panose="02020603050405020304" pitchFamily="18" charset="0"/>
                <a:cs typeface="Times New Roman" panose="02020603050405020304" pitchFamily="18" charset="0"/>
              </a:rPr>
              <a:t>Signal is a software generated interrupt that is sent to a process by os.</a:t>
            </a:r>
          </a:p>
          <a:p>
            <a:pPr algn="just"/>
            <a:r>
              <a:rPr lang="en-IN" dirty="0">
                <a:latin typeface="Times New Roman" panose="02020603050405020304" pitchFamily="18" charset="0"/>
                <a:cs typeface="Times New Roman" panose="02020603050405020304" pitchFamily="18" charset="0"/>
              </a:rPr>
              <a:t>A process can replace the default signal handler for almost all signals by it’s user own handler function.</a:t>
            </a:r>
          </a:p>
          <a:p>
            <a:pPr algn="just"/>
            <a:r>
              <a:rPr lang="en-US" b="0" i="0" dirty="0">
                <a:solidFill>
                  <a:schemeClr val="tx1">
                    <a:lumMod val="95000"/>
                  </a:schemeClr>
                </a:solidFill>
                <a:effectLst/>
                <a:latin typeface="Times New Roman" panose="02020603050405020304" pitchFamily="18" charset="0"/>
                <a:cs typeface="Times New Roman" panose="02020603050405020304" pitchFamily="18" charset="0"/>
              </a:rPr>
              <a:t>There are fix set of signals that can be sent to a process. signal are identified by integers.</a:t>
            </a:r>
            <a:endParaRPr lang="en-US"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b="0" i="0" dirty="0">
                <a:solidFill>
                  <a:schemeClr val="tx1">
                    <a:lumMod val="95000"/>
                  </a:schemeClr>
                </a:solidFill>
                <a:effectLst/>
                <a:latin typeface="Times New Roman" panose="02020603050405020304" pitchFamily="18" charset="0"/>
                <a:cs typeface="Times New Roman" panose="02020603050405020304" pitchFamily="18" charset="0"/>
              </a:rPr>
              <a:t>Signal number have symbolic names</a:t>
            </a:r>
            <a:r>
              <a:rPr lang="en-IN" dirty="0">
                <a:latin typeface="Times New Roman" panose="02020603050405020304" pitchFamily="18" charset="0"/>
                <a:cs typeface="Times New Roman" panose="02020603050405020304" pitchFamily="18" charset="0"/>
              </a:rPr>
              <a:t>.</a:t>
            </a: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7A7806C-5BBB-4106-09FD-B9A9B7F8DB37}"/>
              </a:ext>
            </a:extLst>
          </p:cNvPr>
          <p:cNvPicPr>
            <a:picLocks noChangeAspect="1"/>
          </p:cNvPicPr>
          <p:nvPr/>
        </p:nvPicPr>
        <p:blipFill>
          <a:blip r:embed="rId2"/>
          <a:stretch>
            <a:fillRect/>
          </a:stretch>
        </p:blipFill>
        <p:spPr>
          <a:xfrm>
            <a:off x="65316" y="80769"/>
            <a:ext cx="858416" cy="862248"/>
          </a:xfrm>
          <a:prstGeom prst="rect">
            <a:avLst/>
          </a:prstGeom>
        </p:spPr>
      </p:pic>
    </p:spTree>
    <p:extLst>
      <p:ext uri="{BB962C8B-B14F-4D97-AF65-F5344CB8AC3E}">
        <p14:creationId xmlns:p14="http://schemas.microsoft.com/office/powerpoint/2010/main" val="3423277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4ADFB-5CB4-D2D1-2D8F-F6B022F3B40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SIGNALS</a:t>
            </a:r>
          </a:p>
        </p:txBody>
      </p:sp>
      <p:sp>
        <p:nvSpPr>
          <p:cNvPr id="3" name="Content Placeholder 2">
            <a:extLst>
              <a:ext uri="{FF2B5EF4-FFF2-40B4-BE49-F238E27FC236}">
                <a16:creationId xmlns:a16="http://schemas.microsoft.com/office/drawing/2014/main" id="{029D3847-1DD9-9491-2AB0-7E8EB8DA902C}"/>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In this project if the user enters the wrong menu by mistake, then the CTRL+C signal calls the sigint_handler function and returns to the main menu.</a:t>
            </a:r>
          </a:p>
          <a:p>
            <a:pPr algn="just"/>
            <a:r>
              <a:rPr lang="en-US" dirty="0">
                <a:latin typeface="Times New Roman" panose="02020603050405020304" pitchFamily="18" charset="0"/>
                <a:cs typeface="Times New Roman" panose="02020603050405020304" pitchFamily="18" charset="0"/>
              </a:rPr>
              <a:t>if the user wants to exit from the program , then the CTRL+Z signal calls the sigtstp_handler function and exits from the program.</a:t>
            </a:r>
          </a:p>
          <a:p>
            <a:pPr algn="just"/>
            <a:r>
              <a:rPr lang="en-US" dirty="0">
                <a:latin typeface="Times New Roman" panose="02020603050405020304" pitchFamily="18" charset="0"/>
                <a:cs typeface="Times New Roman" panose="02020603050405020304" pitchFamily="18" charset="0"/>
              </a:rPr>
              <a:t>if the user wants to close the connection or exit from the chat box, they can press CTRL+Z and this signal send  a exit command to admin and close the connection and exit from the program and vice versa.</a:t>
            </a:r>
          </a:p>
          <a:p>
            <a:pPr algn="just"/>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76F9ACE-86A8-120A-AE01-C7ADE3AC3D4B}"/>
              </a:ext>
            </a:extLst>
          </p:cNvPr>
          <p:cNvPicPr>
            <a:picLocks noChangeAspect="1"/>
          </p:cNvPicPr>
          <p:nvPr/>
        </p:nvPicPr>
        <p:blipFill>
          <a:blip r:embed="rId2"/>
          <a:stretch>
            <a:fillRect/>
          </a:stretch>
        </p:blipFill>
        <p:spPr>
          <a:xfrm>
            <a:off x="102637" y="73141"/>
            <a:ext cx="755780" cy="759154"/>
          </a:xfrm>
          <a:prstGeom prst="rect">
            <a:avLst/>
          </a:prstGeom>
        </p:spPr>
      </p:pic>
    </p:spTree>
    <p:extLst>
      <p:ext uri="{BB962C8B-B14F-4D97-AF65-F5344CB8AC3E}">
        <p14:creationId xmlns:p14="http://schemas.microsoft.com/office/powerpoint/2010/main" val="3182117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4D7C-F25F-AA9C-F0E3-E367A291363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Goals and Objectives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4AC725-A4C3-C97A-8F56-FBDFC11A6DFC}"/>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Storing book URLs by creating library using database </a:t>
            </a:r>
          </a:p>
          <a:p>
            <a:pPr algn="just"/>
            <a:r>
              <a:rPr lang="en-US" dirty="0">
                <a:latin typeface="Times New Roman" panose="02020603050405020304" pitchFamily="18" charset="0"/>
                <a:cs typeface="Times New Roman" panose="02020603050405020304" pitchFamily="18" charset="0"/>
              </a:rPr>
              <a:t>To enable Admin to Insert/Retrieve/Delete information over Database in which books details are stored</a:t>
            </a:r>
          </a:p>
          <a:p>
            <a:pPr algn="just"/>
            <a:r>
              <a:rPr lang="en-US" dirty="0">
                <a:latin typeface="Times New Roman" panose="02020603050405020304" pitchFamily="18" charset="0"/>
                <a:cs typeface="Times New Roman" panose="02020603050405020304" pitchFamily="18" charset="0"/>
              </a:rPr>
              <a:t>To enable user to retrieve information from database with proper registration and valis login credentials</a:t>
            </a:r>
          </a:p>
          <a:p>
            <a:pPr algn="just"/>
            <a:r>
              <a:rPr lang="en-US" dirty="0">
                <a:latin typeface="Times New Roman" panose="02020603050405020304" pitchFamily="18" charset="0"/>
                <a:cs typeface="Times New Roman" panose="02020603050405020304" pitchFamily="18" charset="0"/>
              </a:rPr>
              <a:t>Enables customer support using sockets</a:t>
            </a:r>
          </a:p>
        </p:txBody>
      </p:sp>
      <p:pic>
        <p:nvPicPr>
          <p:cNvPr id="4" name="Picture 3">
            <a:extLst>
              <a:ext uri="{FF2B5EF4-FFF2-40B4-BE49-F238E27FC236}">
                <a16:creationId xmlns:a16="http://schemas.microsoft.com/office/drawing/2014/main" id="{122DA13D-3DF7-3C3E-0C40-DC7C45DA5ADF}"/>
              </a:ext>
            </a:extLst>
          </p:cNvPr>
          <p:cNvPicPr>
            <a:picLocks noChangeAspect="1"/>
          </p:cNvPicPr>
          <p:nvPr/>
        </p:nvPicPr>
        <p:blipFill>
          <a:blip r:embed="rId2"/>
          <a:stretch>
            <a:fillRect/>
          </a:stretch>
        </p:blipFill>
        <p:spPr>
          <a:xfrm>
            <a:off x="111968" y="127420"/>
            <a:ext cx="765110" cy="768525"/>
          </a:xfrm>
          <a:prstGeom prst="rect">
            <a:avLst/>
          </a:prstGeom>
        </p:spPr>
      </p:pic>
    </p:spTree>
    <p:extLst>
      <p:ext uri="{BB962C8B-B14F-4D97-AF65-F5344CB8AC3E}">
        <p14:creationId xmlns:p14="http://schemas.microsoft.com/office/powerpoint/2010/main" val="3473777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0B6B-E502-4CFD-483E-9D10BB03082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Our Target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959E7A-08D3-FDD5-B0DD-964DEC802CAE}"/>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Library to store books in digital format is achieved</a:t>
            </a:r>
          </a:p>
          <a:p>
            <a:pPr algn="just"/>
            <a:r>
              <a:rPr lang="en-US" dirty="0">
                <a:latin typeface="Times New Roman" panose="02020603050405020304" pitchFamily="18" charset="0"/>
                <a:cs typeface="Times New Roman" panose="02020603050405020304" pitchFamily="18" charset="0"/>
              </a:rPr>
              <a:t>Admin access over database is achieved</a:t>
            </a:r>
          </a:p>
          <a:p>
            <a:pPr algn="just"/>
            <a:r>
              <a:rPr lang="en-US" dirty="0">
                <a:latin typeface="Times New Roman" panose="02020603050405020304" pitchFamily="18" charset="0"/>
                <a:cs typeface="Times New Roman" panose="02020603050405020304" pitchFamily="18" charset="0"/>
              </a:rPr>
              <a:t>Easy information retrieval for user with valid login credentials is achieved</a:t>
            </a:r>
          </a:p>
          <a:p>
            <a:pPr algn="just"/>
            <a:r>
              <a:rPr lang="en-US" dirty="0">
                <a:latin typeface="Times New Roman" panose="02020603050405020304" pitchFamily="18" charset="0"/>
                <a:cs typeface="Times New Roman" panose="02020603050405020304" pitchFamily="18" charset="0"/>
              </a:rPr>
              <a:t>Customer support is achieved</a:t>
            </a: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4755F19-0439-7E27-C808-753A7A27A219}"/>
              </a:ext>
            </a:extLst>
          </p:cNvPr>
          <p:cNvPicPr>
            <a:picLocks noChangeAspect="1"/>
          </p:cNvPicPr>
          <p:nvPr/>
        </p:nvPicPr>
        <p:blipFill>
          <a:blip r:embed="rId2"/>
          <a:stretch>
            <a:fillRect/>
          </a:stretch>
        </p:blipFill>
        <p:spPr>
          <a:xfrm>
            <a:off x="93307" y="91885"/>
            <a:ext cx="774440" cy="777897"/>
          </a:xfrm>
          <a:prstGeom prst="rect">
            <a:avLst/>
          </a:prstGeom>
        </p:spPr>
      </p:pic>
    </p:spTree>
    <p:extLst>
      <p:ext uri="{BB962C8B-B14F-4D97-AF65-F5344CB8AC3E}">
        <p14:creationId xmlns:p14="http://schemas.microsoft.com/office/powerpoint/2010/main" val="2944823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D6FC8-88D4-3480-622D-739C41C16C5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Conclusion</a:t>
            </a:r>
          </a:p>
        </p:txBody>
      </p:sp>
      <p:sp>
        <p:nvSpPr>
          <p:cNvPr id="3" name="Content Placeholder 2">
            <a:extLst>
              <a:ext uri="{FF2B5EF4-FFF2-40B4-BE49-F238E27FC236}">
                <a16:creationId xmlns:a16="http://schemas.microsoft.com/office/drawing/2014/main" id="{81449610-B499-1115-9C77-6FED3FBBF4A8}"/>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Online library management system facilitates user to read books digitally.</a:t>
            </a:r>
          </a:p>
          <a:p>
            <a:pPr algn="just"/>
            <a:r>
              <a:rPr lang="en-IN" dirty="0">
                <a:latin typeface="Times New Roman" panose="02020603050405020304" pitchFamily="18" charset="0"/>
                <a:cs typeface="Times New Roman" panose="02020603050405020304" pitchFamily="18" charset="0"/>
              </a:rPr>
              <a:t>It also facilitates admin to manage library books and other data through online.</a:t>
            </a:r>
          </a:p>
          <a:p>
            <a:pPr algn="just"/>
            <a:r>
              <a:rPr lang="en-IN" dirty="0">
                <a:latin typeface="Times New Roman" panose="02020603050405020304" pitchFamily="18" charset="0"/>
                <a:cs typeface="Times New Roman" panose="02020603050405020304" pitchFamily="18" charset="0"/>
              </a:rPr>
              <a:t>It also provides live support through customer support option when user encounters problem at any level.</a:t>
            </a:r>
          </a:p>
        </p:txBody>
      </p:sp>
      <p:pic>
        <p:nvPicPr>
          <p:cNvPr id="4" name="Picture 3">
            <a:extLst>
              <a:ext uri="{FF2B5EF4-FFF2-40B4-BE49-F238E27FC236}">
                <a16:creationId xmlns:a16="http://schemas.microsoft.com/office/drawing/2014/main" id="{11450C20-D75D-93EC-99ED-1947B7FA2818}"/>
              </a:ext>
            </a:extLst>
          </p:cNvPr>
          <p:cNvPicPr>
            <a:picLocks noChangeAspect="1"/>
          </p:cNvPicPr>
          <p:nvPr/>
        </p:nvPicPr>
        <p:blipFill>
          <a:blip r:embed="rId2"/>
          <a:stretch>
            <a:fillRect/>
          </a:stretch>
        </p:blipFill>
        <p:spPr>
          <a:xfrm>
            <a:off x="93306" y="118090"/>
            <a:ext cx="811763" cy="815387"/>
          </a:xfrm>
          <a:prstGeom prst="rect">
            <a:avLst/>
          </a:prstGeom>
        </p:spPr>
      </p:pic>
    </p:spTree>
    <p:extLst>
      <p:ext uri="{BB962C8B-B14F-4D97-AF65-F5344CB8AC3E}">
        <p14:creationId xmlns:p14="http://schemas.microsoft.com/office/powerpoint/2010/main" val="285000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F26AB-4430-3C66-B7D5-82095C3B3695}"/>
              </a:ext>
            </a:extLst>
          </p:cNvPr>
          <p:cNvSpPr>
            <a:spLocks noGrp="1"/>
          </p:cNvSpPr>
          <p:nvPr>
            <p:ph type="title"/>
          </p:nvPr>
        </p:nvSpPr>
        <p:spPr>
          <a:xfrm>
            <a:off x="779929" y="2850776"/>
            <a:ext cx="11412071" cy="672352"/>
          </a:xfrm>
        </p:spPr>
        <p:txBody>
          <a:bodyPr/>
          <a:lstStyle/>
          <a:p>
            <a:pPr algn="ctr"/>
            <a:r>
              <a:rPr lang="en-IN" sz="3200" dirty="0">
                <a:latin typeface="Times New Roman" panose="02020603050405020304" pitchFamily="18" charset="0"/>
                <a:cs typeface="Times New Roman" panose="02020603050405020304" pitchFamily="18" charset="0"/>
              </a:rPr>
              <a:t>SECURE SOCKET IMPLEMENTATION FOR DATA MANAGEMENT</a:t>
            </a:r>
          </a:p>
        </p:txBody>
      </p:sp>
      <p:sp>
        <p:nvSpPr>
          <p:cNvPr id="3" name="Text Placeholder 2">
            <a:extLst>
              <a:ext uri="{FF2B5EF4-FFF2-40B4-BE49-F238E27FC236}">
                <a16:creationId xmlns:a16="http://schemas.microsoft.com/office/drawing/2014/main" id="{09CB066B-9040-94FA-99C2-CECB879D4C1A}"/>
              </a:ext>
            </a:extLst>
          </p:cNvPr>
          <p:cNvSpPr>
            <a:spLocks noGrp="1"/>
          </p:cNvSpPr>
          <p:nvPr>
            <p:ph type="body" sz="half" idx="2"/>
          </p:nvPr>
        </p:nvSpPr>
        <p:spPr>
          <a:xfrm>
            <a:off x="3227294" y="3762103"/>
            <a:ext cx="8662801" cy="870857"/>
          </a:xfrm>
        </p:spPr>
        <p:txBody>
          <a:bodyPr>
            <a:normAutofit/>
          </a:bodyPr>
          <a:lstStyle/>
          <a:p>
            <a:r>
              <a:rPr lang="en-IN" sz="2000" dirty="0">
                <a:latin typeface="Times New Roman" panose="02020603050405020304" pitchFamily="18" charset="0"/>
                <a:cs typeface="Times New Roman" panose="02020603050405020304" pitchFamily="18" charset="0"/>
              </a:rPr>
              <a:t>           (ONLINE LIBRARY MANAGEMENT SYSTEM)</a:t>
            </a:r>
          </a:p>
        </p:txBody>
      </p:sp>
      <p:pic>
        <p:nvPicPr>
          <p:cNvPr id="4" name="Picture 3">
            <a:extLst>
              <a:ext uri="{FF2B5EF4-FFF2-40B4-BE49-F238E27FC236}">
                <a16:creationId xmlns:a16="http://schemas.microsoft.com/office/drawing/2014/main" id="{BF3B6E38-D413-C81F-D690-C9DD6529E172}"/>
              </a:ext>
            </a:extLst>
          </p:cNvPr>
          <p:cNvPicPr>
            <a:picLocks noChangeAspect="1"/>
          </p:cNvPicPr>
          <p:nvPr/>
        </p:nvPicPr>
        <p:blipFill>
          <a:blip r:embed="rId2"/>
          <a:stretch>
            <a:fillRect/>
          </a:stretch>
        </p:blipFill>
        <p:spPr>
          <a:xfrm>
            <a:off x="102637" y="108760"/>
            <a:ext cx="969265" cy="973592"/>
          </a:xfrm>
          <a:prstGeom prst="rect">
            <a:avLst/>
          </a:prstGeom>
        </p:spPr>
      </p:pic>
    </p:spTree>
    <p:extLst>
      <p:ext uri="{BB962C8B-B14F-4D97-AF65-F5344CB8AC3E}">
        <p14:creationId xmlns:p14="http://schemas.microsoft.com/office/powerpoint/2010/main" val="1200747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55739-9F08-82F4-6094-F356806EA11D}"/>
              </a:ext>
            </a:extLst>
          </p:cNvPr>
          <p:cNvSpPr>
            <a:spLocks noGrp="1"/>
          </p:cNvSpPr>
          <p:nvPr>
            <p:ph type="title"/>
          </p:nvPr>
        </p:nvSpPr>
        <p:spPr>
          <a:xfrm>
            <a:off x="4016189" y="2855260"/>
            <a:ext cx="6886293" cy="1400530"/>
          </a:xfrm>
        </p:spPr>
        <p:txBody>
          <a:bodyPr/>
          <a:lstStyle/>
          <a:p>
            <a:endParaRPr lang="en-IN" sz="3600" dirty="0"/>
          </a:p>
        </p:txBody>
      </p:sp>
      <p:pic>
        <p:nvPicPr>
          <p:cNvPr id="3" name="Picture 2">
            <a:extLst>
              <a:ext uri="{FF2B5EF4-FFF2-40B4-BE49-F238E27FC236}">
                <a16:creationId xmlns:a16="http://schemas.microsoft.com/office/drawing/2014/main" id="{FCDD502F-B203-3C68-0397-4DED78143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902" y="1121320"/>
            <a:ext cx="10274195" cy="5152639"/>
          </a:xfrm>
          <a:prstGeom prst="rect">
            <a:avLst/>
          </a:prstGeom>
        </p:spPr>
      </p:pic>
      <p:pic>
        <p:nvPicPr>
          <p:cNvPr id="4" name="Picture 3">
            <a:extLst>
              <a:ext uri="{FF2B5EF4-FFF2-40B4-BE49-F238E27FC236}">
                <a16:creationId xmlns:a16="http://schemas.microsoft.com/office/drawing/2014/main" id="{E7787E5D-0928-314F-5EDD-ACE5373CDECA}"/>
              </a:ext>
            </a:extLst>
          </p:cNvPr>
          <p:cNvPicPr>
            <a:picLocks noChangeAspect="1"/>
          </p:cNvPicPr>
          <p:nvPr/>
        </p:nvPicPr>
        <p:blipFill rotWithShape="1">
          <a:blip r:embed="rId3"/>
          <a:srcRect t="26179" b="24574"/>
          <a:stretch/>
        </p:blipFill>
        <p:spPr>
          <a:xfrm>
            <a:off x="5831340" y="4702629"/>
            <a:ext cx="4124423" cy="932585"/>
          </a:xfrm>
          <a:prstGeom prst="rect">
            <a:avLst/>
          </a:prstGeom>
        </p:spPr>
      </p:pic>
    </p:spTree>
    <p:extLst>
      <p:ext uri="{BB962C8B-B14F-4D97-AF65-F5344CB8AC3E}">
        <p14:creationId xmlns:p14="http://schemas.microsoft.com/office/powerpoint/2010/main" val="3543518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97B5B-9B5A-A639-5264-D4740C9D592C}"/>
              </a:ext>
            </a:extLst>
          </p:cNvPr>
          <p:cNvSpPr>
            <a:spLocks noGrp="1"/>
          </p:cNvSpPr>
          <p:nvPr>
            <p:ph type="title"/>
          </p:nvPr>
        </p:nvSpPr>
        <p:spPr>
          <a:xfrm>
            <a:off x="646111" y="425824"/>
            <a:ext cx="9404723" cy="1400530"/>
          </a:xfrm>
        </p:spPr>
        <p:txBody>
          <a:bodyPr/>
          <a:lstStyle/>
          <a:p>
            <a:r>
              <a:rPr lang="en-US" dirty="0">
                <a:latin typeface="Times New Roman" panose="02020603050405020304" pitchFamily="18" charset="0"/>
                <a:cs typeface="Times New Roman" panose="02020603050405020304" pitchFamily="18" charset="0"/>
              </a:rPr>
              <a:t>      Introduction</a:t>
            </a:r>
            <a:r>
              <a:rPr lang="en-US" dirty="0"/>
              <a:t>:</a:t>
            </a:r>
            <a:endParaRPr lang="en-IN" dirty="0"/>
          </a:p>
        </p:txBody>
      </p:sp>
      <p:sp>
        <p:nvSpPr>
          <p:cNvPr id="3" name="Content Placeholder 2">
            <a:extLst>
              <a:ext uri="{FF2B5EF4-FFF2-40B4-BE49-F238E27FC236}">
                <a16:creationId xmlns:a16="http://schemas.microsoft.com/office/drawing/2014/main" id="{259A9840-22E1-B310-7F57-8B6881D30C09}"/>
              </a:ext>
            </a:extLst>
          </p:cNvPr>
          <p:cNvSpPr>
            <a:spLocks noGrp="1"/>
          </p:cNvSpPr>
          <p:nvPr>
            <p:ph idx="1"/>
          </p:nvPr>
        </p:nvSpPr>
        <p:spPr>
          <a:xfrm>
            <a:off x="385482" y="1407460"/>
            <a:ext cx="9664371" cy="4840940"/>
          </a:xfrm>
        </p:spPr>
        <p:txBody>
          <a:bodyPr>
            <a:normAutofit/>
          </a:bodyPr>
          <a:lstStyle/>
          <a:p>
            <a:pPr algn="just"/>
            <a:r>
              <a:rPr lang="en-US" b="0" i="0" dirty="0">
                <a:solidFill>
                  <a:srgbClr val="202122"/>
                </a:solidFill>
                <a:effectLst/>
                <a:latin typeface="Times New Roman" panose="02020603050405020304" pitchFamily="18" charset="0"/>
                <a:cs typeface="Times New Roman" panose="02020603050405020304" pitchFamily="18" charset="0"/>
              </a:rPr>
              <a:t>An </a:t>
            </a:r>
            <a:r>
              <a:rPr lang="en-US" b="1" i="0" dirty="0">
                <a:solidFill>
                  <a:srgbClr val="202122"/>
                </a:solidFill>
                <a:effectLst/>
                <a:latin typeface="Times New Roman" panose="02020603050405020304" pitchFamily="18" charset="0"/>
                <a:cs typeface="Times New Roman" panose="02020603050405020304" pitchFamily="18" charset="0"/>
              </a:rPr>
              <a:t>eBook</a:t>
            </a:r>
            <a:r>
              <a:rPr lang="en-US" b="0" i="0" dirty="0">
                <a:solidFill>
                  <a:srgbClr val="202122"/>
                </a:solidFill>
                <a:effectLst/>
                <a:latin typeface="Times New Roman" panose="02020603050405020304" pitchFamily="18" charset="0"/>
                <a:cs typeface="Times New Roman" panose="02020603050405020304" pitchFamily="18" charset="0"/>
              </a:rPr>
              <a:t> (short for </a:t>
            </a:r>
            <a:r>
              <a:rPr lang="en-US" b="1" i="0" dirty="0">
                <a:solidFill>
                  <a:srgbClr val="202122"/>
                </a:solidFill>
                <a:effectLst/>
                <a:latin typeface="Times New Roman" panose="02020603050405020304" pitchFamily="18" charset="0"/>
                <a:cs typeface="Times New Roman" panose="02020603050405020304" pitchFamily="18" charset="0"/>
              </a:rPr>
              <a:t>electronic book</a:t>
            </a:r>
            <a:r>
              <a:rPr lang="en-US" b="0" i="0" dirty="0">
                <a:solidFill>
                  <a:srgbClr val="202122"/>
                </a:solidFill>
                <a:effectLst/>
                <a:latin typeface="Times New Roman" panose="02020603050405020304" pitchFamily="18" charset="0"/>
                <a:cs typeface="Times New Roman" panose="02020603050405020304" pitchFamily="18" charset="0"/>
              </a:rPr>
              <a:t>), also known as an </a:t>
            </a:r>
            <a:r>
              <a:rPr lang="en-US" b="1" i="0" dirty="0">
                <a:solidFill>
                  <a:srgbClr val="202122"/>
                </a:solidFill>
                <a:effectLst/>
                <a:latin typeface="Times New Roman" panose="02020603050405020304" pitchFamily="18" charset="0"/>
                <a:cs typeface="Times New Roman" panose="02020603050405020304" pitchFamily="18" charset="0"/>
              </a:rPr>
              <a:t>e-book</a:t>
            </a:r>
          </a:p>
          <a:p>
            <a:pPr marL="0" indent="0" algn="just">
              <a:buNone/>
            </a:pPr>
            <a:r>
              <a:rPr lang="en-US" b="0" i="0" dirty="0">
                <a:solidFill>
                  <a:srgbClr val="202122"/>
                </a:solidFill>
                <a:effectLst/>
                <a:latin typeface="Times New Roman" panose="02020603050405020304" pitchFamily="18" charset="0"/>
                <a:cs typeface="Times New Roman" panose="02020603050405020304" pitchFamily="18" charset="0"/>
              </a:rPr>
              <a:t> or </a:t>
            </a:r>
            <a:r>
              <a:rPr lang="en-US" b="1" i="0" dirty="0">
                <a:solidFill>
                  <a:srgbClr val="202122"/>
                </a:solidFill>
                <a:effectLst/>
                <a:latin typeface="Times New Roman" panose="02020603050405020304" pitchFamily="18" charset="0"/>
                <a:cs typeface="Times New Roman" panose="02020603050405020304" pitchFamily="18" charset="0"/>
              </a:rPr>
              <a:t>eBook</a:t>
            </a:r>
            <a:r>
              <a:rPr lang="en-US" b="0" i="0" dirty="0">
                <a:solidFill>
                  <a:srgbClr val="202122"/>
                </a:solidFill>
                <a:effectLst/>
                <a:latin typeface="Times New Roman" panose="02020603050405020304" pitchFamily="18" charset="0"/>
                <a:cs typeface="Times New Roman" panose="02020603050405020304" pitchFamily="18" charset="0"/>
              </a:rPr>
              <a:t>, is a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2" tooltip="Book"/>
              </a:rPr>
              <a:t>book</a:t>
            </a:r>
            <a:r>
              <a:rPr lang="en-US" b="0" i="0" dirty="0">
                <a:solidFill>
                  <a:srgbClr val="202122"/>
                </a:solidFill>
                <a:effectLst/>
                <a:latin typeface="Times New Roman" panose="02020603050405020304" pitchFamily="18" charset="0"/>
                <a:cs typeface="Times New Roman" panose="02020603050405020304" pitchFamily="18" charset="0"/>
              </a:rPr>
              <a:t> publication made available in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3" tooltip="Digital data"/>
              </a:rPr>
              <a:t>digital</a:t>
            </a:r>
            <a:r>
              <a:rPr lang="en-US" b="0" i="0" dirty="0">
                <a:solidFill>
                  <a:srgbClr val="202122"/>
                </a:solidFill>
                <a:effectLst/>
                <a:latin typeface="Times New Roman" panose="02020603050405020304" pitchFamily="18" charset="0"/>
                <a:cs typeface="Times New Roman" panose="02020603050405020304" pitchFamily="18" charset="0"/>
              </a:rPr>
              <a:t> form, </a:t>
            </a:r>
          </a:p>
          <a:p>
            <a:pPr marL="0" indent="0" algn="just">
              <a:buNone/>
            </a:pPr>
            <a:r>
              <a:rPr lang="en-US" b="0" i="0" dirty="0">
                <a:solidFill>
                  <a:srgbClr val="202122"/>
                </a:solidFill>
                <a:effectLst/>
                <a:latin typeface="Times New Roman" panose="02020603050405020304" pitchFamily="18" charset="0"/>
                <a:cs typeface="Times New Roman" panose="02020603050405020304" pitchFamily="18" charset="0"/>
              </a:rPr>
              <a:t>consisting of text, images, or both, readable on the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4" tooltip="Flat-panel display"/>
              </a:rPr>
              <a:t>flat-panel</a:t>
            </a:r>
          </a:p>
          <a:p>
            <a:pPr marL="0" indent="0" algn="just">
              <a:buNone/>
            </a:pP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4" tooltip="Flat-panel display"/>
              </a:rPr>
              <a:t> display</a:t>
            </a:r>
            <a:r>
              <a:rPr lang="en-US" b="0" i="0" dirty="0">
                <a:solidFill>
                  <a:srgbClr val="202122"/>
                </a:solidFill>
                <a:effectLst/>
                <a:latin typeface="Times New Roman" panose="02020603050405020304" pitchFamily="18" charset="0"/>
                <a:cs typeface="Times New Roman" panose="02020603050405020304" pitchFamily="18" charset="0"/>
              </a:rPr>
              <a:t> of computers or other electronic devices.</a:t>
            </a:r>
            <a:endParaRPr lang="en-US" b="0" i="0" baseline="30000" dirty="0">
              <a:solidFill>
                <a:srgbClr val="0645AD"/>
              </a:solidFill>
              <a:effectLst/>
              <a:latin typeface="Times New Roman" panose="02020603050405020304" pitchFamily="18" charset="0"/>
              <a:cs typeface="Times New Roman" panose="02020603050405020304" pitchFamily="18" charset="0"/>
            </a:endParaRPr>
          </a:p>
          <a:p>
            <a:pPr algn="just"/>
            <a:r>
              <a:rPr lang="en-US" b="0" i="0" dirty="0">
                <a:solidFill>
                  <a:srgbClr val="202122"/>
                </a:solidFill>
                <a:effectLst/>
                <a:latin typeface="Times New Roman" panose="02020603050405020304" pitchFamily="18" charset="0"/>
                <a:cs typeface="Times New Roman" panose="02020603050405020304" pitchFamily="18" charset="0"/>
              </a:rPr>
              <a:t>Although sometimes defined as "an electronic version of a printed </a:t>
            </a:r>
          </a:p>
          <a:p>
            <a:pPr marL="0" indent="0" algn="just">
              <a:buNone/>
            </a:pPr>
            <a:r>
              <a:rPr lang="en-US" b="0" i="0" dirty="0">
                <a:solidFill>
                  <a:srgbClr val="202122"/>
                </a:solidFill>
                <a:effectLst/>
                <a:latin typeface="Times New Roman" panose="02020603050405020304" pitchFamily="18" charset="0"/>
                <a:cs typeface="Times New Roman" panose="02020603050405020304" pitchFamily="18" charset="0"/>
              </a:rPr>
              <a:t>book“.</a:t>
            </a:r>
          </a:p>
          <a:p>
            <a:pPr algn="just"/>
            <a:r>
              <a:rPr lang="en-US" b="0" i="0" dirty="0">
                <a:solidFill>
                  <a:srgbClr val="202122"/>
                </a:solidFill>
                <a:effectLst/>
                <a:latin typeface="Times New Roman" panose="02020603050405020304" pitchFamily="18" charset="0"/>
                <a:cs typeface="Times New Roman" panose="02020603050405020304" pitchFamily="18" charset="0"/>
              </a:rPr>
              <a:t>some e-books exist without a printed equivalent.</a:t>
            </a:r>
          </a:p>
          <a:p>
            <a:pPr algn="just"/>
            <a:r>
              <a:rPr lang="en-US" b="0" i="0" dirty="0">
                <a:solidFill>
                  <a:srgbClr val="202122"/>
                </a:solidFill>
                <a:effectLst/>
                <a:latin typeface="Times New Roman" panose="02020603050405020304" pitchFamily="18" charset="0"/>
                <a:cs typeface="Times New Roman" panose="02020603050405020304" pitchFamily="18" charset="0"/>
              </a:rPr>
              <a:t> E-books can be read on dedicated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5" tooltip="E-reader"/>
              </a:rPr>
              <a:t>e-reader</a:t>
            </a:r>
            <a:r>
              <a:rPr lang="en-US" b="0" i="0" dirty="0">
                <a:solidFill>
                  <a:srgbClr val="202122"/>
                </a:solidFill>
                <a:effectLst/>
                <a:latin typeface="Times New Roman" panose="02020603050405020304" pitchFamily="18" charset="0"/>
                <a:cs typeface="Times New Roman" panose="02020603050405020304" pitchFamily="18" charset="0"/>
              </a:rPr>
              <a:t> devices, but also </a:t>
            </a:r>
          </a:p>
          <a:p>
            <a:pPr marL="0" indent="0" algn="just">
              <a:buNone/>
            </a:pPr>
            <a:r>
              <a:rPr lang="en-US" b="0" i="0" dirty="0">
                <a:solidFill>
                  <a:srgbClr val="202122"/>
                </a:solidFill>
                <a:effectLst/>
                <a:latin typeface="Times New Roman" panose="02020603050405020304" pitchFamily="18" charset="0"/>
                <a:cs typeface="Times New Roman" panose="02020603050405020304" pitchFamily="18" charset="0"/>
              </a:rPr>
              <a:t>on any computer device that features a controllable viewing screen, </a:t>
            </a:r>
          </a:p>
          <a:p>
            <a:pPr marL="0" indent="0" algn="just">
              <a:buNone/>
            </a:pPr>
            <a:r>
              <a:rPr lang="en-US" b="0" i="0" dirty="0">
                <a:solidFill>
                  <a:srgbClr val="202122"/>
                </a:solidFill>
                <a:effectLst/>
                <a:latin typeface="Times New Roman" panose="02020603050405020304" pitchFamily="18" charset="0"/>
                <a:cs typeface="Times New Roman" panose="02020603050405020304" pitchFamily="18" charset="0"/>
              </a:rPr>
              <a:t>including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6" tooltip="Desktop computer"/>
              </a:rPr>
              <a:t>desktop computers</a:t>
            </a:r>
            <a:r>
              <a:rPr lang="en-US" b="0" i="0" dirty="0">
                <a:solidFill>
                  <a:srgbClr val="202122"/>
                </a:solidFill>
                <a:effectLst/>
                <a:latin typeface="Times New Roman" panose="02020603050405020304" pitchFamily="18" charset="0"/>
                <a:cs typeface="Times New Roman" panose="02020603050405020304" pitchFamily="18" charset="0"/>
              </a:rPr>
              <a:t>,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7" tooltip="Laptop"/>
              </a:rPr>
              <a:t>laptops</a:t>
            </a:r>
            <a:r>
              <a:rPr lang="en-US" b="0" i="0" dirty="0">
                <a:solidFill>
                  <a:srgbClr val="202122"/>
                </a:solidFill>
                <a:effectLst/>
                <a:latin typeface="Times New Roman" panose="02020603050405020304" pitchFamily="18" charset="0"/>
                <a:cs typeface="Times New Roman" panose="02020603050405020304" pitchFamily="18" charset="0"/>
              </a:rPr>
              <a:t>,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8" tooltip="Tablet computer"/>
              </a:rPr>
              <a:t>tablets</a:t>
            </a:r>
            <a:r>
              <a:rPr lang="en-US" b="0" i="0" dirty="0">
                <a:solidFill>
                  <a:srgbClr val="202122"/>
                </a:solidFill>
                <a:effectLst/>
                <a:latin typeface="Times New Roman" panose="02020603050405020304" pitchFamily="18" charset="0"/>
                <a:cs typeface="Times New Roman" panose="02020603050405020304" pitchFamily="18" charset="0"/>
              </a:rPr>
              <a:t> and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9" tooltip="Smartphone"/>
              </a:rPr>
              <a:t>smartphones</a:t>
            </a:r>
            <a:r>
              <a:rPr lang="en-US" b="0" i="0" dirty="0">
                <a:solidFill>
                  <a:srgbClr val="202122"/>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5D933E5-72AF-F786-C5A1-7F4C2F81057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9953" y="1376084"/>
            <a:ext cx="3165041" cy="3963199"/>
          </a:xfrm>
          <a:prstGeom prst="rect">
            <a:avLst/>
          </a:prstGeom>
        </p:spPr>
      </p:pic>
      <p:pic>
        <p:nvPicPr>
          <p:cNvPr id="4" name="Picture 3">
            <a:extLst>
              <a:ext uri="{FF2B5EF4-FFF2-40B4-BE49-F238E27FC236}">
                <a16:creationId xmlns:a16="http://schemas.microsoft.com/office/drawing/2014/main" id="{249250E3-6317-2062-8F63-62C6836F5337}"/>
              </a:ext>
            </a:extLst>
          </p:cNvPr>
          <p:cNvPicPr>
            <a:picLocks noChangeAspect="1"/>
          </p:cNvPicPr>
          <p:nvPr/>
        </p:nvPicPr>
        <p:blipFill>
          <a:blip r:embed="rId11"/>
          <a:stretch>
            <a:fillRect/>
          </a:stretch>
        </p:blipFill>
        <p:spPr>
          <a:xfrm>
            <a:off x="130628" y="127421"/>
            <a:ext cx="886409" cy="890366"/>
          </a:xfrm>
          <a:prstGeom prst="rect">
            <a:avLst/>
          </a:prstGeom>
        </p:spPr>
      </p:pic>
    </p:spTree>
    <p:extLst>
      <p:ext uri="{BB962C8B-B14F-4D97-AF65-F5344CB8AC3E}">
        <p14:creationId xmlns:p14="http://schemas.microsoft.com/office/powerpoint/2010/main" val="2663643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92A54-6106-8562-32CF-4828E52C352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Block diagram:</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30F0279-4F06-1C97-521F-3AB2E7D35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122" y="1485340"/>
            <a:ext cx="6572250" cy="4514850"/>
          </a:xfrm>
          <a:prstGeom prst="rect">
            <a:avLst/>
          </a:prstGeom>
        </p:spPr>
      </p:pic>
      <p:pic>
        <p:nvPicPr>
          <p:cNvPr id="3" name="Picture 2">
            <a:extLst>
              <a:ext uri="{FF2B5EF4-FFF2-40B4-BE49-F238E27FC236}">
                <a16:creationId xmlns:a16="http://schemas.microsoft.com/office/drawing/2014/main" id="{75801A89-A499-7F5D-8B57-6D601176F9CD}"/>
              </a:ext>
            </a:extLst>
          </p:cNvPr>
          <p:cNvPicPr>
            <a:picLocks noChangeAspect="1"/>
          </p:cNvPicPr>
          <p:nvPr/>
        </p:nvPicPr>
        <p:blipFill>
          <a:blip r:embed="rId3"/>
          <a:stretch>
            <a:fillRect/>
          </a:stretch>
        </p:blipFill>
        <p:spPr>
          <a:xfrm>
            <a:off x="185026" y="128074"/>
            <a:ext cx="922170" cy="926286"/>
          </a:xfrm>
          <a:prstGeom prst="rect">
            <a:avLst/>
          </a:prstGeom>
        </p:spPr>
      </p:pic>
    </p:spTree>
    <p:extLst>
      <p:ext uri="{BB962C8B-B14F-4D97-AF65-F5344CB8AC3E}">
        <p14:creationId xmlns:p14="http://schemas.microsoft.com/office/powerpoint/2010/main" val="1088426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75D99-1035-B533-44B1-D2A507F25E4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Admin</a:t>
            </a:r>
          </a:p>
        </p:txBody>
      </p:sp>
      <p:sp>
        <p:nvSpPr>
          <p:cNvPr id="3" name="Content Placeholder 2">
            <a:extLst>
              <a:ext uri="{FF2B5EF4-FFF2-40B4-BE49-F238E27FC236}">
                <a16:creationId xmlns:a16="http://schemas.microsoft.com/office/drawing/2014/main" id="{F5B7C94D-8228-98CD-28F2-7B44F0D83D0B}"/>
              </a:ext>
            </a:extLst>
          </p:cNvPr>
          <p:cNvSpPr>
            <a:spLocks noGrp="1"/>
          </p:cNvSpPr>
          <p:nvPr>
            <p:ph idx="1"/>
          </p:nvPr>
        </p:nvSpPr>
        <p:spPr>
          <a:xfrm>
            <a:off x="1104293" y="1775012"/>
            <a:ext cx="8946541" cy="4536141"/>
          </a:xfrm>
        </p:spPr>
        <p:txBody>
          <a:bodyPr/>
          <a:lstStyle/>
          <a:p>
            <a:pPr algn="just"/>
            <a:r>
              <a:rPr lang="en-IN" dirty="0">
                <a:latin typeface="Times New Roman" panose="02020603050405020304" pitchFamily="18" charset="0"/>
                <a:cs typeface="Times New Roman" panose="02020603050405020304" pitchFamily="18" charset="0"/>
              </a:rPr>
              <a:t>Admin can enter into e-</a:t>
            </a:r>
            <a:r>
              <a:rPr lang="en-IN" dirty="0" err="1">
                <a:latin typeface="Times New Roman" panose="02020603050405020304" pitchFamily="18" charset="0"/>
                <a:cs typeface="Times New Roman" panose="02020603050405020304" pitchFamily="18" charset="0"/>
              </a:rPr>
              <a:t>lms</a:t>
            </a:r>
            <a:r>
              <a:rPr lang="en-IN" dirty="0">
                <a:latin typeface="Times New Roman" panose="02020603050405020304" pitchFamily="18" charset="0"/>
                <a:cs typeface="Times New Roman" panose="02020603050405020304" pitchFamily="18" charset="0"/>
              </a:rPr>
              <a:t> by validating password.</a:t>
            </a:r>
          </a:p>
          <a:p>
            <a:pPr algn="just"/>
            <a:r>
              <a:rPr lang="en-IN" dirty="0">
                <a:latin typeface="Times New Roman" panose="02020603050405020304" pitchFamily="18" charset="0"/>
                <a:cs typeface="Times New Roman" panose="02020603050405020304" pitchFamily="18" charset="0"/>
              </a:rPr>
              <a:t>Admin can have multiple chances to enter valid password if entered password is incorrect for thrice then account will be blocked.</a:t>
            </a:r>
          </a:p>
          <a:p>
            <a:pPr algn="just"/>
            <a:r>
              <a:rPr lang="en-IN" dirty="0">
                <a:latin typeface="Times New Roman" panose="02020603050405020304" pitchFamily="18" charset="0"/>
                <a:cs typeface="Times New Roman" panose="02020603050405020304" pitchFamily="18" charset="0"/>
              </a:rPr>
              <a:t>Once admin provides valid password then he enter to next step where he finds options to perform operations on database and customer support as well.</a:t>
            </a:r>
          </a:p>
          <a:p>
            <a:pPr algn="just"/>
            <a:r>
              <a:rPr lang="en-IN" dirty="0">
                <a:latin typeface="Times New Roman" panose="02020603050405020304" pitchFamily="18" charset="0"/>
                <a:cs typeface="Times New Roman" panose="02020603050405020304" pitchFamily="18" charset="0"/>
              </a:rPr>
              <a:t>If admin select database then admin will be provided with following options.</a:t>
            </a:r>
          </a:p>
          <a:p>
            <a:pPr marL="0" indent="0" algn="just">
              <a:buNone/>
            </a:pPr>
            <a:r>
              <a:rPr lang="en-IN" dirty="0">
                <a:latin typeface="Times New Roman" panose="02020603050405020304" pitchFamily="18" charset="0"/>
                <a:cs typeface="Times New Roman" panose="02020603050405020304" pitchFamily="18" charset="0"/>
              </a:rPr>
              <a:t>			1.insert</a:t>
            </a:r>
          </a:p>
          <a:p>
            <a:pPr marL="0" indent="0" algn="just">
              <a:buNone/>
            </a:pPr>
            <a:r>
              <a:rPr lang="en-IN" dirty="0">
                <a:latin typeface="Times New Roman" panose="02020603050405020304" pitchFamily="18" charset="0"/>
                <a:cs typeface="Times New Roman" panose="02020603050405020304" pitchFamily="18" charset="0"/>
              </a:rPr>
              <a:t>			2.retrieve</a:t>
            </a:r>
          </a:p>
          <a:p>
            <a:pPr marL="0" indent="0" algn="just">
              <a:buNone/>
            </a:pPr>
            <a:r>
              <a:rPr lang="en-IN" dirty="0">
                <a:latin typeface="Times New Roman" panose="02020603050405020304" pitchFamily="18" charset="0"/>
                <a:cs typeface="Times New Roman" panose="02020603050405020304" pitchFamily="18" charset="0"/>
              </a:rPr>
              <a:t>			3.delete</a:t>
            </a:r>
          </a:p>
        </p:txBody>
      </p:sp>
      <p:pic>
        <p:nvPicPr>
          <p:cNvPr id="4" name="Picture 3">
            <a:extLst>
              <a:ext uri="{FF2B5EF4-FFF2-40B4-BE49-F238E27FC236}">
                <a16:creationId xmlns:a16="http://schemas.microsoft.com/office/drawing/2014/main" id="{F2BFBF43-A313-8E7C-D9A4-8498CC1CAEB1}"/>
              </a:ext>
            </a:extLst>
          </p:cNvPr>
          <p:cNvPicPr>
            <a:picLocks noChangeAspect="1"/>
          </p:cNvPicPr>
          <p:nvPr/>
        </p:nvPicPr>
        <p:blipFill>
          <a:blip r:embed="rId2"/>
          <a:stretch>
            <a:fillRect/>
          </a:stretch>
        </p:blipFill>
        <p:spPr>
          <a:xfrm>
            <a:off x="96587" y="88824"/>
            <a:ext cx="858416" cy="862248"/>
          </a:xfrm>
          <a:prstGeom prst="rect">
            <a:avLst/>
          </a:prstGeom>
        </p:spPr>
      </p:pic>
    </p:spTree>
    <p:extLst>
      <p:ext uri="{BB962C8B-B14F-4D97-AF65-F5344CB8AC3E}">
        <p14:creationId xmlns:p14="http://schemas.microsoft.com/office/powerpoint/2010/main" val="730967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ABF76-C0E9-489A-A867-93A051DF809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Admin Choice:</a:t>
            </a:r>
          </a:p>
        </p:txBody>
      </p:sp>
      <p:sp>
        <p:nvSpPr>
          <p:cNvPr id="3" name="Content Placeholder 2">
            <a:extLst>
              <a:ext uri="{FF2B5EF4-FFF2-40B4-BE49-F238E27FC236}">
                <a16:creationId xmlns:a16="http://schemas.microsoft.com/office/drawing/2014/main" id="{44FAD354-3ED9-6211-2825-850FC495C0A6}"/>
              </a:ext>
            </a:extLst>
          </p:cNvPr>
          <p:cNvSpPr>
            <a:spLocks noGrp="1"/>
          </p:cNvSpPr>
          <p:nvPr>
            <p:ph idx="1"/>
          </p:nvPr>
        </p:nvSpPr>
        <p:spPr/>
        <p:txBody>
          <a:bodyPr>
            <a:normAutofit/>
          </a:bodyPr>
          <a:lstStyle/>
          <a:p>
            <a:pPr algn="just"/>
            <a:r>
              <a:rPr lang="en-IN" dirty="0">
                <a:latin typeface="Times New Roman" panose="02020603050405020304" pitchFamily="18" charset="0"/>
                <a:cs typeface="Times New Roman" panose="02020603050405020304" pitchFamily="18" charset="0"/>
              </a:rPr>
              <a:t>Insert ()- when admin opt for option one then admin is allowed to insert book details including book id, book name and book URL .</a:t>
            </a:r>
          </a:p>
          <a:p>
            <a:pPr algn="just"/>
            <a:r>
              <a:rPr lang="en-IN" dirty="0">
                <a:latin typeface="Times New Roman" panose="02020603050405020304" pitchFamily="18" charset="0"/>
                <a:cs typeface="Times New Roman" panose="02020603050405020304" pitchFamily="18" charset="0"/>
              </a:rPr>
              <a:t>Retrieve()-if option two is selected by admin then all the book details that are inserted into database are displayed on the terminal.</a:t>
            </a:r>
          </a:p>
          <a:p>
            <a:pPr algn="just"/>
            <a:r>
              <a:rPr lang="en-IN" dirty="0">
                <a:latin typeface="Times New Roman" panose="02020603050405020304" pitchFamily="18" charset="0"/>
                <a:cs typeface="Times New Roman" panose="02020603050405020304" pitchFamily="18" charset="0"/>
              </a:rPr>
              <a:t>Delete()-when admin selects option three then admin is permitted to delete particular book record from database.</a:t>
            </a:r>
          </a:p>
          <a:p>
            <a:pPr algn="just"/>
            <a:r>
              <a:rPr lang="en-IN" dirty="0">
                <a:latin typeface="Times New Roman" panose="02020603050405020304" pitchFamily="18" charset="0"/>
                <a:cs typeface="Times New Roman" panose="02020603050405020304" pitchFamily="18" charset="0"/>
              </a:rPr>
              <a:t>In addition to database customer support option is also provided to admin.</a:t>
            </a:r>
          </a:p>
          <a:p>
            <a:pPr algn="just"/>
            <a:r>
              <a:rPr lang="en-IN" dirty="0">
                <a:latin typeface="Times New Roman" panose="02020603050405020304" pitchFamily="18" charset="0"/>
                <a:cs typeface="Times New Roman" panose="02020603050405020304" pitchFamily="18" charset="0"/>
              </a:rPr>
              <a:t>If user request for customer support then admin should choose option two in admin menu then, communication is established and are ready to send messages to each other. </a:t>
            </a:r>
          </a:p>
        </p:txBody>
      </p:sp>
      <p:pic>
        <p:nvPicPr>
          <p:cNvPr id="4" name="Picture 3">
            <a:extLst>
              <a:ext uri="{FF2B5EF4-FFF2-40B4-BE49-F238E27FC236}">
                <a16:creationId xmlns:a16="http://schemas.microsoft.com/office/drawing/2014/main" id="{FAFFB09A-7FE3-A96A-ED66-C3B576D5DEEE}"/>
              </a:ext>
            </a:extLst>
          </p:cNvPr>
          <p:cNvPicPr>
            <a:picLocks noChangeAspect="1"/>
          </p:cNvPicPr>
          <p:nvPr/>
        </p:nvPicPr>
        <p:blipFill>
          <a:blip r:embed="rId2"/>
          <a:stretch>
            <a:fillRect/>
          </a:stretch>
        </p:blipFill>
        <p:spPr>
          <a:xfrm>
            <a:off x="102636" y="63769"/>
            <a:ext cx="774441" cy="777898"/>
          </a:xfrm>
          <a:prstGeom prst="rect">
            <a:avLst/>
          </a:prstGeom>
        </p:spPr>
      </p:pic>
    </p:spTree>
    <p:extLst>
      <p:ext uri="{BB962C8B-B14F-4D97-AF65-F5344CB8AC3E}">
        <p14:creationId xmlns:p14="http://schemas.microsoft.com/office/powerpoint/2010/main" val="3150039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BD59-5D62-D19F-9C8D-153F4B16E54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User</a:t>
            </a:r>
          </a:p>
        </p:txBody>
      </p:sp>
      <p:sp>
        <p:nvSpPr>
          <p:cNvPr id="3" name="Content Placeholder 2">
            <a:extLst>
              <a:ext uri="{FF2B5EF4-FFF2-40B4-BE49-F238E27FC236}">
                <a16:creationId xmlns:a16="http://schemas.microsoft.com/office/drawing/2014/main" id="{E2EF774E-5257-EE4C-D225-4E1DBC365CEE}"/>
              </a:ext>
            </a:extLst>
          </p:cNvPr>
          <p:cNvSpPr>
            <a:spLocks noGrp="1"/>
          </p:cNvSpPr>
          <p:nvPr>
            <p:ph idx="1"/>
          </p:nvPr>
        </p:nvSpPr>
        <p:spPr>
          <a:xfrm>
            <a:off x="744724" y="1461248"/>
            <a:ext cx="8946541" cy="4944034"/>
          </a:xfrm>
        </p:spPr>
        <p:txBody>
          <a:bodyPr>
            <a:noAutofit/>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user menu is provided with four options.</a:t>
            </a:r>
          </a:p>
          <a:p>
            <a:pPr marL="0" indent="0" algn="just">
              <a:buNone/>
            </a:pPr>
            <a:r>
              <a:rPr lang="en-IN" dirty="0">
                <a:latin typeface="Times New Roman" panose="02020603050405020304" pitchFamily="18" charset="0"/>
                <a:cs typeface="Times New Roman" panose="02020603050405020304" pitchFamily="18" charset="0"/>
              </a:rPr>
              <a:t>		1.login</a:t>
            </a:r>
          </a:p>
          <a:p>
            <a:pPr marL="0" indent="0" algn="just">
              <a:buNone/>
            </a:pPr>
            <a:r>
              <a:rPr lang="en-IN" dirty="0">
                <a:latin typeface="Times New Roman" panose="02020603050405020304" pitchFamily="18" charset="0"/>
                <a:cs typeface="Times New Roman" panose="02020603050405020304" pitchFamily="18" charset="0"/>
              </a:rPr>
              <a:t>		2.register.</a:t>
            </a:r>
          </a:p>
          <a:p>
            <a:pPr marL="0" indent="0" algn="just">
              <a:buNone/>
            </a:pPr>
            <a:r>
              <a:rPr lang="en-IN" dirty="0">
                <a:latin typeface="Times New Roman" panose="02020603050405020304" pitchFamily="18" charset="0"/>
                <a:cs typeface="Times New Roman" panose="02020603050405020304" pitchFamily="18" charset="0"/>
              </a:rPr>
              <a:t>		3.forgot username or password</a:t>
            </a:r>
          </a:p>
          <a:p>
            <a:pPr marL="0" indent="0" algn="just">
              <a:buNone/>
            </a:pPr>
            <a:r>
              <a:rPr lang="en-IN" dirty="0">
                <a:latin typeface="Times New Roman" panose="02020603050405020304" pitchFamily="18" charset="0"/>
                <a:cs typeface="Times New Roman" panose="02020603050405020304" pitchFamily="18" charset="0"/>
              </a:rPr>
              <a:t>		4.customer support</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if user is using e-</a:t>
            </a:r>
            <a:r>
              <a:rPr lang="en-IN" dirty="0" err="1">
                <a:latin typeface="Times New Roman" panose="02020603050405020304" pitchFamily="18" charset="0"/>
                <a:cs typeface="Times New Roman" panose="02020603050405020304" pitchFamily="18" charset="0"/>
              </a:rPr>
              <a:t>lms</a:t>
            </a:r>
            <a:r>
              <a:rPr lang="en-IN" dirty="0">
                <a:latin typeface="Times New Roman" panose="02020603050405020304" pitchFamily="18" charset="0"/>
                <a:cs typeface="Times New Roman" panose="02020603050405020304" pitchFamily="18" charset="0"/>
              </a:rPr>
              <a:t> first time then he has to register to the portal initially by selecting option one.</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Once login is successful then user enables to access books in database by selecting retrieve option then user is able to view books list with corresponding URLs and can download particular book.  </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Within login page user is provided with customer support so that he can interact with admin for any download related queries.</a:t>
            </a:r>
          </a:p>
          <a:p>
            <a:pPr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ED8F7700-A316-AE41-1A45-EE46882D56BC}"/>
              </a:ext>
            </a:extLst>
          </p:cNvPr>
          <p:cNvPicPr>
            <a:picLocks noChangeAspect="1"/>
          </p:cNvPicPr>
          <p:nvPr/>
        </p:nvPicPr>
        <p:blipFill>
          <a:blip r:embed="rId2"/>
          <a:stretch>
            <a:fillRect/>
          </a:stretch>
        </p:blipFill>
        <p:spPr>
          <a:xfrm>
            <a:off x="93306" y="90099"/>
            <a:ext cx="802433" cy="806016"/>
          </a:xfrm>
          <a:prstGeom prst="rect">
            <a:avLst/>
          </a:prstGeom>
        </p:spPr>
      </p:pic>
    </p:spTree>
    <p:extLst>
      <p:ext uri="{BB962C8B-B14F-4D97-AF65-F5344CB8AC3E}">
        <p14:creationId xmlns:p14="http://schemas.microsoft.com/office/powerpoint/2010/main" val="4071187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BBC7-C874-436C-A2F8-6BCCF4D9169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User Login</a:t>
            </a:r>
          </a:p>
        </p:txBody>
      </p:sp>
      <p:sp>
        <p:nvSpPr>
          <p:cNvPr id="3" name="Content Placeholder 2">
            <a:extLst>
              <a:ext uri="{FF2B5EF4-FFF2-40B4-BE49-F238E27FC236}">
                <a16:creationId xmlns:a16="http://schemas.microsoft.com/office/drawing/2014/main" id="{379672C5-AB44-9D1E-34A2-5B82A236EA0B}"/>
              </a:ext>
            </a:extLst>
          </p:cNvPr>
          <p:cNvSpPr>
            <a:spLocks noGrp="1"/>
          </p:cNvSpPr>
          <p:nvPr>
            <p:ph idx="1"/>
          </p:nvPr>
        </p:nvSpPr>
        <p:spPr/>
        <p:txBody>
          <a:bodyPr>
            <a:normAutofit/>
          </a:bodyPr>
          <a:lstStyle/>
          <a:p>
            <a:pPr algn="just"/>
            <a:r>
              <a:rPr lang="en-IN" sz="2000" dirty="0">
                <a:latin typeface="Times New Roman" panose="02020603050405020304" pitchFamily="18" charset="0"/>
                <a:cs typeface="Times New Roman" panose="02020603050405020304" pitchFamily="18" charset="0"/>
              </a:rPr>
              <a:t>If user directly login into platform without registration then user will be notified with message “login failed, please complete registration process". And user menu will be displayed then he has to choose two to register. </a:t>
            </a:r>
            <a:endParaRPr lang="en-IN"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If user forgets either password or username then select option three so that user will be provided with further two more options.</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1.username recovery.</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2.password recovery.</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If user enter one then he can recover username by providing username.</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If user enters two then he can recover password by providing password.</a:t>
            </a:r>
          </a:p>
          <a:p>
            <a:pPr algn="just"/>
            <a:r>
              <a:rPr lang="en-IN" dirty="0">
                <a:latin typeface="Times New Roman" panose="02020603050405020304" pitchFamily="18" charset="0"/>
                <a:cs typeface="Times New Roman" panose="02020603050405020304" pitchFamily="18" charset="0"/>
              </a:rPr>
              <a:t>If user enter option four then he can interact with admin for any find of support or queries. This customer support is archived by sockets</a:t>
            </a:r>
          </a:p>
        </p:txBody>
      </p:sp>
      <p:pic>
        <p:nvPicPr>
          <p:cNvPr id="4" name="Picture 3">
            <a:extLst>
              <a:ext uri="{FF2B5EF4-FFF2-40B4-BE49-F238E27FC236}">
                <a16:creationId xmlns:a16="http://schemas.microsoft.com/office/drawing/2014/main" id="{ED672231-41BF-8ED5-6C29-A26A16AA3988}"/>
              </a:ext>
            </a:extLst>
          </p:cNvPr>
          <p:cNvPicPr>
            <a:picLocks noChangeAspect="1"/>
          </p:cNvPicPr>
          <p:nvPr/>
        </p:nvPicPr>
        <p:blipFill>
          <a:blip r:embed="rId2"/>
          <a:stretch>
            <a:fillRect/>
          </a:stretch>
        </p:blipFill>
        <p:spPr>
          <a:xfrm>
            <a:off x="93306" y="146081"/>
            <a:ext cx="811763" cy="815387"/>
          </a:xfrm>
          <a:prstGeom prst="rect">
            <a:avLst/>
          </a:prstGeom>
        </p:spPr>
      </p:pic>
    </p:spTree>
    <p:extLst>
      <p:ext uri="{BB962C8B-B14F-4D97-AF65-F5344CB8AC3E}">
        <p14:creationId xmlns:p14="http://schemas.microsoft.com/office/powerpoint/2010/main" val="1678850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227D-AB72-7B61-8918-142740FFB9D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Database: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C97C87-E81D-1421-D0AC-C2D7594E11CD}"/>
              </a:ext>
            </a:extLst>
          </p:cNvPr>
          <p:cNvSpPr>
            <a:spLocks noGrp="1"/>
          </p:cNvSpPr>
          <p:nvPr>
            <p:ph idx="1"/>
          </p:nvPr>
        </p:nvSpPr>
        <p:spPr>
          <a:xfrm>
            <a:off x="528918" y="1853248"/>
            <a:ext cx="9520935" cy="4395151"/>
          </a:xfrm>
        </p:spPr>
        <p:txBody>
          <a:bodyPr>
            <a:normAutofit/>
          </a:bodyPr>
          <a:lstStyle/>
          <a:p>
            <a:pPr algn="just"/>
            <a:r>
              <a:rPr lang="en-US" dirty="0">
                <a:latin typeface="Times New Roman" panose="02020603050405020304" pitchFamily="18" charset="0"/>
                <a:cs typeface="Times New Roman" panose="02020603050405020304" pitchFamily="18" charset="0"/>
              </a:rPr>
              <a:t>Create library using database – Storage of Book URLs </a:t>
            </a:r>
          </a:p>
          <a:p>
            <a:pPr algn="just"/>
            <a:r>
              <a:rPr lang="en-US" dirty="0">
                <a:latin typeface="Times New Roman" panose="02020603050405020304" pitchFamily="18" charset="0"/>
                <a:cs typeface="Times New Roman" panose="02020603050405020304" pitchFamily="18" charset="0"/>
              </a:rPr>
              <a:t>Library contains Book ID, Book name and Book URL        </a:t>
            </a:r>
          </a:p>
          <a:p>
            <a:pPr algn="just"/>
            <a:r>
              <a:rPr lang="en-US" dirty="0">
                <a:latin typeface="Times New Roman" panose="02020603050405020304" pitchFamily="18" charset="0"/>
                <a:cs typeface="Times New Roman" panose="02020603050405020304" pitchFamily="18" charset="0"/>
              </a:rPr>
              <a:t>Insert/Delete/Retrieve URLs to download books </a:t>
            </a:r>
          </a:p>
          <a:p>
            <a:pPr marL="0" indent="0" algn="just">
              <a:buNone/>
            </a:pPr>
            <a:r>
              <a:rPr lang="en-US" dirty="0">
                <a:latin typeface="Times New Roman" panose="02020603050405020304" pitchFamily="18" charset="0"/>
                <a:cs typeface="Times New Roman" panose="02020603050405020304" pitchFamily="18" charset="0"/>
              </a:rPr>
              <a:t>digitally </a:t>
            </a:r>
          </a:p>
          <a:p>
            <a:pPr algn="just"/>
            <a:r>
              <a:rPr lang="en-US" dirty="0">
                <a:latin typeface="Times New Roman" panose="02020603050405020304" pitchFamily="18" charset="0"/>
                <a:cs typeface="Times New Roman" panose="02020603050405020304" pitchFamily="18" charset="0"/>
              </a:rPr>
              <a:t>Insert Book details to database</a:t>
            </a:r>
          </a:p>
          <a:p>
            <a:pPr algn="just"/>
            <a:r>
              <a:rPr lang="en-US" dirty="0">
                <a:latin typeface="Times New Roman" panose="02020603050405020304" pitchFamily="18" charset="0"/>
                <a:cs typeface="Times New Roman" panose="02020603050405020304" pitchFamily="18" charset="0"/>
              </a:rPr>
              <a:t>Retrieve Book URLs to download books along with </a:t>
            </a:r>
          </a:p>
          <a:p>
            <a:pPr marL="0" indent="0" algn="just">
              <a:buNone/>
            </a:pPr>
            <a:r>
              <a:rPr lang="en-US" dirty="0">
                <a:latin typeface="Times New Roman" panose="02020603050405020304" pitchFamily="18" charset="0"/>
                <a:cs typeface="Times New Roman" panose="02020603050405020304" pitchFamily="18" charset="0"/>
              </a:rPr>
              <a:t>book name and ID</a:t>
            </a:r>
          </a:p>
          <a:p>
            <a:pPr algn="just"/>
            <a:r>
              <a:rPr lang="en-US" dirty="0">
                <a:latin typeface="Times New Roman" panose="02020603050405020304" pitchFamily="18" charset="0"/>
                <a:cs typeface="Times New Roman" panose="02020603050405020304" pitchFamily="18" charset="0"/>
              </a:rPr>
              <a:t>Delete book information by providing BookID</a:t>
            </a:r>
          </a:p>
          <a:p>
            <a:pPr algn="just"/>
            <a:r>
              <a:rPr lang="en-US" dirty="0">
                <a:latin typeface="Times New Roman" panose="02020603050405020304" pitchFamily="18" charset="0"/>
                <a:cs typeface="Times New Roman" panose="02020603050405020304" pitchFamily="18" charset="0"/>
              </a:rPr>
              <a:t>Enables Admin to access library with valid login credential and user to retrieve information to download digitally</a:t>
            </a: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0709D7B-0DB1-AEC2-04CB-A9F1D7E33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5366" y="1954306"/>
            <a:ext cx="3977716" cy="3316941"/>
          </a:xfrm>
          <a:prstGeom prst="rect">
            <a:avLst/>
          </a:prstGeom>
        </p:spPr>
      </p:pic>
      <p:pic>
        <p:nvPicPr>
          <p:cNvPr id="4" name="Picture 3">
            <a:extLst>
              <a:ext uri="{FF2B5EF4-FFF2-40B4-BE49-F238E27FC236}">
                <a16:creationId xmlns:a16="http://schemas.microsoft.com/office/drawing/2014/main" id="{321FEFD2-A742-A010-68C7-A8ADC484FE7E}"/>
              </a:ext>
            </a:extLst>
          </p:cNvPr>
          <p:cNvPicPr>
            <a:picLocks noChangeAspect="1"/>
          </p:cNvPicPr>
          <p:nvPr/>
        </p:nvPicPr>
        <p:blipFill>
          <a:blip r:embed="rId3"/>
          <a:stretch>
            <a:fillRect/>
          </a:stretch>
        </p:blipFill>
        <p:spPr>
          <a:xfrm>
            <a:off x="74644" y="63769"/>
            <a:ext cx="774441" cy="777898"/>
          </a:xfrm>
          <a:prstGeom prst="rect">
            <a:avLst/>
          </a:prstGeom>
        </p:spPr>
      </p:pic>
    </p:spTree>
    <p:extLst>
      <p:ext uri="{BB962C8B-B14F-4D97-AF65-F5344CB8AC3E}">
        <p14:creationId xmlns:p14="http://schemas.microsoft.com/office/powerpoint/2010/main" val="1210857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673</TotalTime>
  <Words>1426</Words>
  <Application>Microsoft Office PowerPoint</Application>
  <PresentationFormat>Widescreen</PresentationFormat>
  <Paragraphs>112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Century Gothic</vt:lpstr>
      <vt:lpstr>Roboto</vt:lpstr>
      <vt:lpstr>Times New Roman</vt:lpstr>
      <vt:lpstr>Wingdings</vt:lpstr>
      <vt:lpstr>Wingdings 3</vt:lpstr>
      <vt:lpstr>Ion</vt:lpstr>
      <vt:lpstr>E2E-Novelvista-Systems_C CPP Linux Programming Sep 20th Batch _ Group 1</vt:lpstr>
      <vt:lpstr>SECURE SOCKET IMPLEMENTATION FOR DATA MANAGEMENT</vt:lpstr>
      <vt:lpstr>      Introduction:</vt:lpstr>
      <vt:lpstr>     Block diagram:</vt:lpstr>
      <vt:lpstr>     Admin</vt:lpstr>
      <vt:lpstr>     Admin Choice:</vt:lpstr>
      <vt:lpstr>     User</vt:lpstr>
      <vt:lpstr>     User Login</vt:lpstr>
      <vt:lpstr>    Database:</vt:lpstr>
      <vt:lpstr>   Concepts involved in E-LMS  File Handling  </vt:lpstr>
      <vt:lpstr>    EXECV family</vt:lpstr>
      <vt:lpstr>    Sockets</vt:lpstr>
      <vt:lpstr>    Server-Client model </vt:lpstr>
      <vt:lpstr>       Client side Function calls </vt:lpstr>
      <vt:lpstr>    SIGNALS</vt:lpstr>
      <vt:lpstr>    SIGNALS</vt:lpstr>
      <vt:lpstr>   Goals and Objectives</vt:lpstr>
      <vt:lpstr>   Our Target</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E2E-Novelvista-Systems_C CPP Linux Programming Sep 20th Batch_Group 1</dc:title>
  <dc:creator>Penta Priya</dc:creator>
  <cp:lastModifiedBy>SUNIL KUMAR DUGUNEPALLI</cp:lastModifiedBy>
  <cp:revision>14</cp:revision>
  <dcterms:created xsi:type="dcterms:W3CDTF">2022-11-26T04:55:50Z</dcterms:created>
  <dcterms:modified xsi:type="dcterms:W3CDTF">2022-11-28T03:44:15Z</dcterms:modified>
</cp:coreProperties>
</file>