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59" r:id="rId4"/>
    <p:sldId id="260" r:id="rId5"/>
    <p:sldId id="261" r:id="rId6"/>
    <p:sldId id="262" r:id="rId7"/>
    <p:sldId id="263" r:id="rId8"/>
    <p:sldId id="264" r:id="rId9"/>
    <p:sldId id="265" r:id="rId10"/>
    <p:sldId id="266" r:id="rId11"/>
    <p:sldId id="267" r:id="rId12"/>
    <p:sldId id="25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D74C86-31AD-4BF2-980A-092921D74846}" type="datetimeFigureOut">
              <a:rPr lang="en-US" smtClean="0"/>
              <a:t>4/23/2024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687221-48AC-4041-A763-7BA3D55FE63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508055-60CC-42D8-BF42-7FE6AEF0DEE1}"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1BDB9-63B2-4ACE-8ED6-F0475E592E2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508055-60CC-42D8-BF42-7FE6AEF0DEE1}"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1BDB9-63B2-4ACE-8ED6-F0475E592E2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508055-60CC-42D8-BF42-7FE6AEF0DEE1}"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1BDB9-63B2-4ACE-8ED6-F0475E592E2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508055-60CC-42D8-BF42-7FE6AEF0DEE1}"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1BDB9-63B2-4ACE-8ED6-F0475E592E2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08055-60CC-42D8-BF42-7FE6AEF0DEE1}"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1BDB9-63B2-4ACE-8ED6-F0475E592E2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508055-60CC-42D8-BF42-7FE6AEF0DEE1}"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F1BDB9-63B2-4ACE-8ED6-F0475E592E2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508055-60CC-42D8-BF42-7FE6AEF0DEE1}" type="datetimeFigureOut">
              <a:rPr lang="en-US" smtClean="0"/>
              <a:t>4/23/2024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F1BDB9-63B2-4ACE-8ED6-F0475E592E2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508055-60CC-42D8-BF42-7FE6AEF0DEE1}" type="datetimeFigureOut">
              <a:rPr lang="en-US" smtClean="0"/>
              <a:t>4/23/2024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F1BDB9-63B2-4ACE-8ED6-F0475E592E2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508055-60CC-42D8-BF42-7FE6AEF0DEE1}" type="datetimeFigureOut">
              <a:rPr lang="en-US" smtClean="0"/>
              <a:t>4/23/2024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F1BDB9-63B2-4ACE-8ED6-F0475E592E2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508055-60CC-42D8-BF42-7FE6AEF0DEE1}"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F1BDB9-63B2-4ACE-8ED6-F0475E592E2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508055-60CC-42D8-BF42-7FE6AEF0DEE1}"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F1BDB9-63B2-4ACE-8ED6-F0475E592E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508055-60CC-42D8-BF42-7FE6AEF0DEE1}" type="datetimeFigureOut">
              <a:rPr lang="en-US" smtClean="0"/>
              <a:t>4/23/2024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F1BDB9-63B2-4ACE-8ED6-F0475E592E2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WEBSITE SECURITY</a:t>
            </a:r>
            <a:endParaRPr lang="en-US" dirty="0"/>
          </a:p>
        </p:txBody>
      </p:sp>
      <p:sp>
        <p:nvSpPr>
          <p:cNvPr id="3" name="Subtitle 2"/>
          <p:cNvSpPr>
            <a:spLocks noGrp="1"/>
          </p:cNvSpPr>
          <p:nvPr>
            <p:ph type="subTitle" idx="1"/>
          </p:nvPr>
        </p:nvSpPr>
        <p:spPr>
          <a:xfrm>
            <a:off x="1371600" y="3429000"/>
            <a:ext cx="6400800" cy="2643206"/>
          </a:xfrm>
        </p:spPr>
        <p:txBody>
          <a:bodyPr>
            <a:normAutofit fontScale="70000" lnSpcReduction="20000"/>
          </a:bodyPr>
          <a:lstStyle/>
          <a:p>
            <a:pPr lvl="0" algn="l">
              <a:spcBef>
                <a:spcPts val="0"/>
              </a:spcBef>
            </a:pPr>
            <a:r>
              <a:rPr lang="en-US" b="1" i="0" u="none" strike="noStrike" cap="none" dirty="0" smtClean="0">
                <a:solidFill>
                  <a:srgbClr val="1482AB"/>
                </a:solidFill>
                <a:latin typeface="Arial"/>
                <a:ea typeface="Arial"/>
                <a:cs typeface="Arial"/>
                <a:sym typeface="Arial"/>
              </a:rPr>
              <a:t>Presented By:</a:t>
            </a:r>
            <a:endParaRPr lang="en-US" dirty="0" smtClean="0"/>
          </a:p>
          <a:p>
            <a:pPr lvl="0" algn="l">
              <a:spcBef>
                <a:spcPts val="0"/>
              </a:spcBef>
            </a:pPr>
            <a:r>
              <a:rPr lang="en-US" b="1" dirty="0" smtClean="0">
                <a:solidFill>
                  <a:srgbClr val="1482AB"/>
                </a:solidFill>
              </a:rPr>
              <a:t>SOWNDHAR M</a:t>
            </a:r>
          </a:p>
          <a:p>
            <a:pPr lvl="0" algn="l">
              <a:spcBef>
                <a:spcPts val="0"/>
              </a:spcBef>
            </a:pPr>
            <a:r>
              <a:rPr lang="en-US" b="1" dirty="0" smtClean="0">
                <a:solidFill>
                  <a:srgbClr val="1482AB"/>
                </a:solidFill>
              </a:rPr>
              <a:t>RAJESH KUMAR K</a:t>
            </a:r>
          </a:p>
          <a:p>
            <a:pPr lvl="0" algn="l">
              <a:spcBef>
                <a:spcPts val="0"/>
              </a:spcBef>
            </a:pPr>
            <a:r>
              <a:rPr lang="en-US" b="1" dirty="0" smtClean="0">
                <a:solidFill>
                  <a:srgbClr val="1482AB"/>
                </a:solidFill>
              </a:rPr>
              <a:t>VIGNESH M.S</a:t>
            </a:r>
          </a:p>
          <a:p>
            <a:pPr lvl="0" algn="l">
              <a:spcBef>
                <a:spcPts val="0"/>
              </a:spcBef>
            </a:pPr>
            <a:r>
              <a:rPr lang="en-US" b="1" dirty="0" smtClean="0">
                <a:solidFill>
                  <a:srgbClr val="1482AB"/>
                </a:solidFill>
              </a:rPr>
              <a:t>RAGUPATHI   M</a:t>
            </a:r>
          </a:p>
          <a:p>
            <a:pPr lvl="0" algn="l">
              <a:spcBef>
                <a:spcPts val="0"/>
              </a:spcBef>
            </a:pPr>
            <a:r>
              <a:rPr lang="en-US" b="1" dirty="0" smtClean="0">
                <a:solidFill>
                  <a:srgbClr val="1482AB"/>
                </a:solidFill>
              </a:rPr>
              <a:t>  </a:t>
            </a:r>
          </a:p>
          <a:p>
            <a:pPr lvl="0" algn="l">
              <a:spcBef>
                <a:spcPts val="0"/>
              </a:spcBef>
            </a:pPr>
            <a:r>
              <a:rPr lang="en-US" b="1" dirty="0" smtClean="0">
                <a:solidFill>
                  <a:schemeClr val="tx1"/>
                </a:solidFill>
              </a:rPr>
              <a:t>COLLEGE</a:t>
            </a:r>
            <a:r>
              <a:rPr lang="en-US" b="1" dirty="0" smtClean="0">
                <a:solidFill>
                  <a:srgbClr val="1482AB"/>
                </a:solidFill>
              </a:rPr>
              <a:t>:SASURIE COLLEGE OF ENGINEERING</a:t>
            </a:r>
          </a:p>
          <a:p>
            <a:pPr lvl="0" algn="l">
              <a:spcBef>
                <a:spcPts val="0"/>
              </a:spcBef>
            </a:pPr>
            <a:r>
              <a:rPr lang="en-US" b="1" dirty="0" smtClean="0">
                <a:solidFill>
                  <a:schemeClr val="tx1"/>
                </a:solidFill>
              </a:rPr>
              <a:t>DEPARTMENT:</a:t>
            </a:r>
            <a:r>
              <a:rPr lang="en-US" b="1" dirty="0" smtClean="0">
                <a:solidFill>
                  <a:srgbClr val="1482AB"/>
                </a:solidFill>
              </a:rPr>
              <a:t>COMPUTER </a:t>
            </a:r>
            <a:r>
              <a:rPr lang="en-US" b="1" smtClean="0">
                <a:solidFill>
                  <a:srgbClr val="1482AB"/>
                </a:solidFill>
              </a:rPr>
              <a:t>SCIENCE AND </a:t>
            </a:r>
            <a:r>
              <a:rPr lang="en-US" b="1" dirty="0" smtClean="0">
                <a:solidFill>
                  <a:srgbClr val="1482AB"/>
                </a:solidFill>
              </a:rPr>
              <a:t>ENGINEERING</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435894" y="702156"/>
            <a:ext cx="8272125"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chemeClr val="accent1"/>
                </a:solidFill>
                <a:latin typeface="Arial"/>
                <a:ea typeface="Arial"/>
                <a:cs typeface="Arial"/>
                <a:sym typeface="Arial"/>
              </a:rPr>
              <a:t>REFERENCES</a:t>
            </a:r>
            <a:endParaRPr/>
          </a:p>
        </p:txBody>
      </p:sp>
      <p:sp>
        <p:nvSpPr>
          <p:cNvPr id="165" name="Google Shape;165;p22"/>
          <p:cNvSpPr txBox="1">
            <a:spLocks noGrp="1"/>
          </p:cNvSpPr>
          <p:nvPr>
            <p:ph type="body" idx="1"/>
          </p:nvPr>
        </p:nvSpPr>
        <p:spPr>
          <a:xfrm>
            <a:off x="435894" y="1302026"/>
            <a:ext cx="8272125" cy="4673400"/>
          </a:xfrm>
          <a:prstGeom prst="rect">
            <a:avLst/>
          </a:prstGeom>
          <a:noFill/>
          <a:ln>
            <a:noFill/>
          </a:ln>
        </p:spPr>
        <p:txBody>
          <a:bodyPr spcFirstLastPara="1" wrap="square" lIns="91425" tIns="45700" rIns="91425" bIns="45700" anchor="ctr" anchorCtr="0">
            <a:normAutofit fontScale="92500" lnSpcReduction="20000"/>
          </a:bodyPr>
          <a:lstStyle/>
          <a:p>
            <a:r>
              <a:rPr lang="en-US" sz="2000" b="1" dirty="0" smtClean="0">
                <a:latin typeface="Arial" pitchFamily="34" charset="0"/>
                <a:cs typeface="Arial" pitchFamily="34" charset="0"/>
              </a:rPr>
              <a:t>Books</a:t>
            </a:r>
            <a:endParaRPr lang="en-US" sz="2000" dirty="0" smtClean="0">
              <a:latin typeface="Arial" pitchFamily="34" charset="0"/>
              <a:cs typeface="Arial" pitchFamily="34" charset="0"/>
            </a:endParaRPr>
          </a:p>
          <a:p>
            <a:pPr lvl="1"/>
            <a:r>
              <a:rPr lang="en-US" sz="2000" dirty="0" smtClean="0">
                <a:latin typeface="Arial" pitchFamily="34" charset="0"/>
                <a:cs typeface="Arial" pitchFamily="34" charset="0"/>
              </a:rPr>
              <a:t>"Web Application Hacker's Handbook" by </a:t>
            </a:r>
            <a:r>
              <a:rPr lang="en-US" sz="2000" dirty="0" err="1" smtClean="0">
                <a:latin typeface="Arial" pitchFamily="34" charset="0"/>
                <a:cs typeface="Arial" pitchFamily="34" charset="0"/>
              </a:rPr>
              <a:t>Dafydd</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Stuttard</a:t>
            </a:r>
            <a:r>
              <a:rPr lang="en-US" sz="2000" dirty="0" smtClean="0">
                <a:latin typeface="Arial" pitchFamily="34" charset="0"/>
                <a:cs typeface="Arial" pitchFamily="34" charset="0"/>
              </a:rPr>
              <a:t> and Marcus Pinto: Offers in-depth insights into web application security testing.</a:t>
            </a:r>
          </a:p>
          <a:p>
            <a:pPr lvl="1"/>
            <a:r>
              <a:rPr lang="en-US" sz="2000" dirty="0" smtClean="0">
                <a:latin typeface="Arial" pitchFamily="34" charset="0"/>
                <a:cs typeface="Arial" pitchFamily="34" charset="0"/>
              </a:rPr>
              <a:t>"The Tangled Web: A Guide to Securing Modern Web Applications" by Michal </a:t>
            </a:r>
            <a:r>
              <a:rPr lang="en-US" sz="2000" dirty="0" err="1" smtClean="0">
                <a:latin typeface="Arial" pitchFamily="34" charset="0"/>
                <a:cs typeface="Arial" pitchFamily="34" charset="0"/>
              </a:rPr>
              <a:t>Zalewski</a:t>
            </a:r>
            <a:r>
              <a:rPr lang="en-US" sz="2000" dirty="0" smtClean="0">
                <a:latin typeface="Arial" pitchFamily="34" charset="0"/>
                <a:cs typeface="Arial" pitchFamily="34" charset="0"/>
              </a:rPr>
              <a:t>: Focuses on the intricacies of web security, covering topics like browser security, HTML5, and JavaScript security.</a:t>
            </a:r>
          </a:p>
          <a:p>
            <a:pPr lvl="1"/>
            <a:r>
              <a:rPr lang="en-US" sz="2000" dirty="0" smtClean="0">
                <a:latin typeface="Arial" pitchFamily="34" charset="0"/>
                <a:cs typeface="Arial" pitchFamily="34" charset="0"/>
              </a:rPr>
              <a:t>"OWASP Testing Guide" by The Open Web Application Security Project (OWASP): Provides a comprehensive guide to testing web applications for security issues.</a:t>
            </a:r>
          </a:p>
          <a:p>
            <a:r>
              <a:rPr lang="en-US" sz="2000" b="1" dirty="0" smtClean="0">
                <a:latin typeface="Arial" pitchFamily="34" charset="0"/>
                <a:cs typeface="Arial" pitchFamily="34" charset="0"/>
              </a:rPr>
              <a:t>Online Resources</a:t>
            </a:r>
            <a:r>
              <a:rPr lang="en-US" sz="2000" dirty="0" smtClean="0">
                <a:latin typeface="Arial" pitchFamily="34" charset="0"/>
                <a:cs typeface="Arial" pitchFamily="34" charset="0"/>
              </a:rPr>
              <a:t>:</a:t>
            </a:r>
          </a:p>
          <a:p>
            <a:pPr lvl="1"/>
            <a:r>
              <a:rPr lang="en-US" sz="2000" dirty="0" smtClean="0">
                <a:latin typeface="Arial" pitchFamily="34" charset="0"/>
                <a:cs typeface="Arial" pitchFamily="34" charset="0"/>
              </a:rPr>
              <a:t>OWASP (Open Web Application Security Project): A community-driven organization focused on improving the security of software. Their website (owasp.org) offers a wealth of resources, including the OWASP Top 10 list of web application security risks, guides, tools, and best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1097281" y="2766218"/>
            <a:ext cx="6974100" cy="13257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title"/>
          </p:nvPr>
        </p:nvSpPr>
        <p:spPr>
          <a:xfrm>
            <a:off x="637180" y="558468"/>
            <a:ext cx="7886700" cy="1325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17" name="Google Shape;117;p14"/>
          <p:cNvSpPr txBox="1">
            <a:spLocks noGrp="1"/>
          </p:cNvSpPr>
          <p:nvPr>
            <p:ph type="body" idx="1"/>
          </p:nvPr>
        </p:nvSpPr>
        <p:spPr>
          <a:xfrm>
            <a:off x="628650" y="1618938"/>
            <a:ext cx="8264250" cy="5239200"/>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dirty="0">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Problem Statement </a:t>
            </a:r>
            <a:r>
              <a:rPr lang="en-IN" sz="2000" dirty="0">
                <a:latin typeface="Arial"/>
                <a:ea typeface="Arial"/>
                <a:cs typeface="Arial"/>
                <a:sym typeface="Arial"/>
              </a:rPr>
              <a:t>(Should not include 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System Development Approach </a:t>
            </a:r>
            <a:r>
              <a:rPr lang="en-IN" sz="2000" dirty="0">
                <a:latin typeface="Arial"/>
                <a:ea typeface="Arial"/>
                <a:cs typeface="Arial"/>
                <a:sym typeface="Arial"/>
              </a:rPr>
              <a:t>(Technology Used)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Result (Output Image)</a:t>
            </a:r>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5"/>
          <p:cNvSpPr txBox="1">
            <a:spLocks noGrp="1"/>
          </p:cNvSpPr>
          <p:nvPr>
            <p:ph type="title"/>
          </p:nvPr>
        </p:nvSpPr>
        <p:spPr>
          <a:xfrm>
            <a:off x="435894" y="702156"/>
            <a:ext cx="8272125"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23" name="Google Shape;123;p15"/>
          <p:cNvSpPr txBox="1">
            <a:spLocks noGrp="1"/>
          </p:cNvSpPr>
          <p:nvPr>
            <p:ph type="body" idx="1"/>
          </p:nvPr>
        </p:nvSpPr>
        <p:spPr>
          <a:xfrm>
            <a:off x="339302" y="1237632"/>
            <a:ext cx="8272125" cy="4673400"/>
          </a:xfrm>
          <a:prstGeom prst="rect">
            <a:avLst/>
          </a:prstGeom>
          <a:noFill/>
          <a:ln>
            <a:noFill/>
          </a:ln>
        </p:spPr>
        <p:txBody>
          <a:bodyPr spcFirstLastPara="1" wrap="square" lIns="91425" tIns="45700" rIns="91425" bIns="45700" anchor="ctr" anchorCtr="0">
            <a:normAutofit/>
          </a:bodyPr>
          <a:lstStyle/>
          <a:p>
            <a:r>
              <a:rPr lang="en-US" sz="2000" dirty="0" smtClean="0">
                <a:latin typeface="Arial" pitchFamily="34" charset="0"/>
                <a:cs typeface="Arial" pitchFamily="34" charset="0"/>
              </a:rPr>
              <a:t>Identify common security challenges faced by web applications and websites.</a:t>
            </a:r>
          </a:p>
          <a:p>
            <a:r>
              <a:rPr lang="en-US" sz="2000" dirty="0" smtClean="0">
                <a:latin typeface="Arial" pitchFamily="34" charset="0"/>
                <a:cs typeface="Arial" pitchFamily="34" charset="0"/>
              </a:rPr>
              <a:t>Discuss the potential consequences of security breaches, such as data theft, financial loss, reputational damage, etc.</a:t>
            </a:r>
          </a:p>
          <a:p>
            <a:r>
              <a:rPr lang="en-US" sz="2000" dirty="0" smtClean="0">
                <a:latin typeface="Arial" pitchFamily="34" charset="0"/>
                <a:cs typeface="Arial" pitchFamily="34" charset="0"/>
              </a:rPr>
              <a:t>Emphasize the need for robust security measures to mitigate risks effectively.</a:t>
            </a:r>
          </a:p>
          <a:p>
            <a:pPr marL="0" lvl="0" indent="0" algn="l" rtl="0">
              <a:lnSpc>
                <a:spcPct val="110000"/>
              </a:lnSpc>
              <a:spcBef>
                <a:spcPts val="0"/>
              </a:spcBef>
              <a:spcAft>
                <a:spcPts val="0"/>
              </a:spcAft>
              <a:buSzPts val="2944"/>
              <a:buNone/>
            </a:pPr>
            <a:endParaRPr sz="2400"/>
          </a:p>
          <a:p>
            <a:pPr marL="305435" lvl="0" indent="-206121" algn="l" rtl="0">
              <a:lnSpc>
                <a:spcPct val="110000"/>
              </a:lnSpc>
              <a:spcBef>
                <a:spcPts val="940"/>
              </a:spcBef>
              <a:spcAft>
                <a:spcPts val="0"/>
              </a:spcAft>
              <a:buSzPts val="1564"/>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435894" y="702156"/>
            <a:ext cx="8272125"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29" name="Google Shape;129;p16"/>
          <p:cNvSpPr txBox="1">
            <a:spLocks noGrp="1"/>
          </p:cNvSpPr>
          <p:nvPr>
            <p:ph type="body" idx="1"/>
          </p:nvPr>
        </p:nvSpPr>
        <p:spPr>
          <a:xfrm>
            <a:off x="331253" y="1087378"/>
            <a:ext cx="8710200" cy="5564100"/>
          </a:xfrm>
          <a:prstGeom prst="rect">
            <a:avLst/>
          </a:prstGeom>
          <a:noFill/>
          <a:ln>
            <a:noFill/>
          </a:ln>
        </p:spPr>
        <p:txBody>
          <a:bodyPr spcFirstLastPara="1" wrap="square" lIns="91425" tIns="45700" rIns="91425" bIns="45700" anchor="ctr" anchorCtr="0">
            <a:noAutofit/>
          </a:bodyPr>
          <a:lstStyle/>
          <a:p>
            <a:r>
              <a:rPr lang="en-US" sz="2000" b="1" dirty="0" smtClean="0">
                <a:latin typeface="Arial" pitchFamily="34" charset="0"/>
                <a:cs typeface="Arial" pitchFamily="34" charset="0"/>
              </a:rPr>
              <a:t>Secure Coding Practices</a:t>
            </a:r>
            <a:r>
              <a:rPr lang="en-US" sz="2000" dirty="0" smtClean="0">
                <a:latin typeface="Arial" pitchFamily="34" charset="0"/>
                <a:cs typeface="Arial" pitchFamily="34" charset="0"/>
              </a:rPr>
              <a:t>: Developers should adhere to secure coding standards and practices such as input validation, output encoding, proper error handling, and using parameterized queries to prevent SQL injection attacks.</a:t>
            </a:r>
          </a:p>
          <a:p>
            <a:r>
              <a:rPr lang="en-US" sz="2000" b="1" dirty="0" smtClean="0">
                <a:latin typeface="Arial" pitchFamily="34" charset="0"/>
                <a:cs typeface="Arial" pitchFamily="34" charset="0"/>
              </a:rPr>
              <a:t>Regular Software Updates and Patch Management</a:t>
            </a:r>
            <a:r>
              <a:rPr lang="en-US" sz="2000" dirty="0" smtClean="0">
                <a:latin typeface="Arial" pitchFamily="34" charset="0"/>
                <a:cs typeface="Arial" pitchFamily="34" charset="0"/>
              </a:rPr>
              <a:t>: Keep all software, including web servers, frameworks, and libraries, up to date with the latest security patches to mitigate known vulnerabilities.</a:t>
            </a:r>
          </a:p>
          <a:p>
            <a:r>
              <a:rPr lang="en-US" sz="2000" b="1" dirty="0" smtClean="0">
                <a:latin typeface="Arial" pitchFamily="34" charset="0"/>
                <a:cs typeface="Arial" pitchFamily="34" charset="0"/>
              </a:rPr>
              <a:t>Access </a:t>
            </a:r>
            <a:r>
              <a:rPr lang="en-US" sz="2000" b="1" dirty="0" smtClean="0">
                <a:latin typeface="Arial" pitchFamily="34" charset="0"/>
                <a:cs typeface="Arial" pitchFamily="34" charset="0"/>
              </a:rPr>
              <a:t>Control</a:t>
            </a:r>
            <a:r>
              <a:rPr lang="en-US" sz="2000" dirty="0" smtClean="0">
                <a:latin typeface="Arial" pitchFamily="34" charset="0"/>
                <a:cs typeface="Arial" pitchFamily="34" charset="0"/>
              </a:rPr>
              <a:t>: Enforce proper access control mechanisms to ensure that users have access only to the resources they need. Implement role-based access control (RBAC) and least privilege principles.</a:t>
            </a:r>
          </a:p>
          <a:p>
            <a:r>
              <a:rPr lang="en-US" sz="2000" b="1" dirty="0" smtClean="0">
                <a:latin typeface="Arial" pitchFamily="34" charset="0"/>
                <a:cs typeface="Arial" pitchFamily="34" charset="0"/>
              </a:rPr>
              <a:t>Web Application Firewall (WAF)</a:t>
            </a:r>
            <a:r>
              <a:rPr lang="en-US" sz="2000" dirty="0" smtClean="0">
                <a:latin typeface="Arial" pitchFamily="34" charset="0"/>
                <a:cs typeface="Arial" pitchFamily="34" charset="0"/>
              </a:rPr>
              <a:t>: Deploy a WAF to monitor and filter HTTP traffic between a web application and the internet, identifying and blocking malicious requests</a:t>
            </a:r>
            <a:r>
              <a:rPr lang="en-US" sz="1800" dirty="0" smtClean="0"/>
              <a:t>.</a:t>
            </a:r>
          </a:p>
          <a:p>
            <a:pPr marL="305435" lvl="0" indent="-235330" algn="l" rtl="0">
              <a:lnSpc>
                <a:spcPct val="110000"/>
              </a:lnSpc>
              <a:spcBef>
                <a:spcPts val="0"/>
              </a:spcBef>
              <a:spcAft>
                <a:spcPts val="0"/>
              </a:spcAft>
              <a:buSzPts val="1104"/>
              <a:buNone/>
            </a:pPr>
            <a:endParaRPr sz="1200" b="1" smtClean="0">
              <a:latin typeface="Calibri"/>
              <a:ea typeface="Calibri"/>
              <a:cs typeface="Calibri"/>
              <a:sym typeface="Calibri"/>
            </a:endParaRPr>
          </a:p>
          <a:p>
            <a:pPr marL="0" lvl="0" indent="0" algn="l" rtl="0">
              <a:lnSpc>
                <a:spcPct val="110000"/>
              </a:lnSpc>
              <a:spcBef>
                <a:spcPts val="940"/>
              </a:spcBef>
              <a:spcAft>
                <a:spcPts val="0"/>
              </a:spcAft>
              <a:buSzPts val="1564"/>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a:off x="435894" y="662572"/>
            <a:ext cx="8272125"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35" name="Google Shape;135;p17"/>
          <p:cNvSpPr txBox="1">
            <a:spLocks noGrp="1"/>
          </p:cNvSpPr>
          <p:nvPr>
            <p:ph type="body" idx="1"/>
          </p:nvPr>
        </p:nvSpPr>
        <p:spPr>
          <a:xfrm>
            <a:off x="435894" y="1302026"/>
            <a:ext cx="8272125" cy="4673400"/>
          </a:xfrm>
          <a:prstGeom prst="rect">
            <a:avLst/>
          </a:prstGeom>
          <a:noFill/>
          <a:ln>
            <a:noFill/>
          </a:ln>
        </p:spPr>
        <p:txBody>
          <a:bodyPr spcFirstLastPara="1" wrap="square" lIns="91425" tIns="45700" rIns="91425" bIns="45700" anchor="ctr" anchorCtr="0">
            <a:normAutofit lnSpcReduction="10000"/>
          </a:bodyPr>
          <a:lstStyle/>
          <a:p>
            <a:r>
              <a:rPr lang="en-US" sz="2000" b="1" dirty="0" smtClean="0">
                <a:latin typeface="Arial" pitchFamily="34" charset="0"/>
                <a:cs typeface="Arial" pitchFamily="34" charset="0"/>
              </a:rPr>
              <a:t>Risk Assessment and Requirements Analysis:</a:t>
            </a:r>
            <a:endParaRPr lang="en-US" sz="2000" dirty="0" smtClean="0">
              <a:latin typeface="Arial" pitchFamily="34" charset="0"/>
              <a:cs typeface="Arial" pitchFamily="34" charset="0"/>
            </a:endParaRPr>
          </a:p>
          <a:p>
            <a:pPr lvl="1"/>
            <a:r>
              <a:rPr lang="en-US" sz="2000" dirty="0" smtClean="0">
                <a:latin typeface="Arial" pitchFamily="34" charset="0"/>
                <a:cs typeface="Arial" pitchFamily="34" charset="0"/>
              </a:rPr>
              <a:t>Identify the assets you need to protect (e.g., sensitive data, customer information, intellectual property).</a:t>
            </a:r>
          </a:p>
          <a:p>
            <a:pPr lvl="1"/>
            <a:r>
              <a:rPr lang="en-US" sz="2000" dirty="0" smtClean="0">
                <a:latin typeface="Arial" pitchFamily="34" charset="0"/>
                <a:cs typeface="Arial" pitchFamily="34" charset="0"/>
              </a:rPr>
              <a:t>Understand potential threats and vulnerabilities (e.g., SQL injection, cross-site scripting, </a:t>
            </a:r>
            <a:r>
              <a:rPr lang="en-US" sz="2000" dirty="0" err="1" smtClean="0">
                <a:latin typeface="Arial" pitchFamily="34" charset="0"/>
                <a:cs typeface="Arial" pitchFamily="34" charset="0"/>
              </a:rPr>
              <a:t>DDoS</a:t>
            </a:r>
            <a:r>
              <a:rPr lang="en-US" sz="2000" dirty="0" smtClean="0">
                <a:latin typeface="Arial" pitchFamily="34" charset="0"/>
                <a:cs typeface="Arial" pitchFamily="34" charset="0"/>
              </a:rPr>
              <a:t> attacks).</a:t>
            </a:r>
          </a:p>
          <a:p>
            <a:pPr lvl="1"/>
            <a:r>
              <a:rPr lang="en-US" sz="2000" dirty="0" smtClean="0">
                <a:latin typeface="Arial" pitchFamily="34" charset="0"/>
                <a:cs typeface="Arial" pitchFamily="34" charset="0"/>
              </a:rPr>
              <a:t>Define compliance requirements (e.g., GDPR, HIPAA) and industry best practices.</a:t>
            </a:r>
          </a:p>
          <a:p>
            <a:r>
              <a:rPr lang="en-US" sz="2000" b="1" dirty="0" smtClean="0">
                <a:latin typeface="Arial" pitchFamily="34" charset="0"/>
                <a:cs typeface="Arial" pitchFamily="34" charset="0"/>
              </a:rPr>
              <a:t>Network Security:</a:t>
            </a:r>
            <a:endParaRPr lang="en-US" sz="2000" dirty="0" smtClean="0">
              <a:latin typeface="Arial" pitchFamily="34" charset="0"/>
              <a:cs typeface="Arial" pitchFamily="34" charset="0"/>
            </a:endParaRPr>
          </a:p>
          <a:p>
            <a:pPr lvl="1"/>
            <a:r>
              <a:rPr lang="en-US" sz="2000" dirty="0" smtClean="0">
                <a:latin typeface="Arial" pitchFamily="34" charset="0"/>
                <a:cs typeface="Arial" pitchFamily="34" charset="0"/>
              </a:rPr>
              <a:t>Implement firewalls to monitor and control incoming and outgoing network traffic.</a:t>
            </a:r>
          </a:p>
          <a:p>
            <a:pPr lvl="1"/>
            <a:r>
              <a:rPr lang="en-US" sz="2000" dirty="0" smtClean="0">
                <a:latin typeface="Arial" pitchFamily="34" charset="0"/>
                <a:cs typeface="Arial" pitchFamily="34" charset="0"/>
              </a:rPr>
              <a:t>Utilize intrusion detection/prevention systems (IDS/IPS) to detect and respond to malicious activity.</a:t>
            </a:r>
          </a:p>
          <a:p>
            <a:pPr lvl="1"/>
            <a:r>
              <a:rPr lang="en-US" sz="2000" dirty="0" smtClean="0">
                <a:latin typeface="Arial" pitchFamily="34" charset="0"/>
                <a:cs typeface="Arial" pitchFamily="34" charset="0"/>
              </a:rPr>
              <a:t>Use virtual private networks (VPNs) for secure remote access to your network resources.</a:t>
            </a:r>
          </a:p>
          <a:p>
            <a:pPr marL="0" lvl="0" indent="0" algn="l" rtl="0">
              <a:lnSpc>
                <a:spcPct val="110000"/>
              </a:lnSpc>
              <a:spcBef>
                <a:spcPts val="0"/>
              </a:spcBef>
              <a:spcAft>
                <a:spcPts val="0"/>
              </a:spcAft>
              <a:buSzPts val="1656"/>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txBox="1">
            <a:spLocks noGrp="1"/>
          </p:cNvSpPr>
          <p:nvPr>
            <p:ph type="title"/>
          </p:nvPr>
        </p:nvSpPr>
        <p:spPr>
          <a:xfrm>
            <a:off x="435894" y="702156"/>
            <a:ext cx="8272125"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41" name="Google Shape;141;p18"/>
          <p:cNvSpPr txBox="1">
            <a:spLocks noGrp="1"/>
          </p:cNvSpPr>
          <p:nvPr>
            <p:ph type="body" idx="1"/>
          </p:nvPr>
        </p:nvSpPr>
        <p:spPr>
          <a:xfrm>
            <a:off x="435894" y="1302026"/>
            <a:ext cx="8272125" cy="4673400"/>
          </a:xfrm>
          <a:prstGeom prst="rect">
            <a:avLst/>
          </a:prstGeom>
          <a:noFill/>
          <a:ln>
            <a:noFill/>
          </a:ln>
        </p:spPr>
        <p:txBody>
          <a:bodyPr spcFirstLastPara="1" wrap="square" lIns="91425" tIns="45700" rIns="91425" bIns="45700" anchor="ctr" anchorCtr="0">
            <a:noAutofit/>
          </a:bodyPr>
          <a:lstStyle/>
          <a:p>
            <a:r>
              <a:rPr lang="en-US" sz="2000" b="1" dirty="0" smtClean="0">
                <a:latin typeface="Arial" pitchFamily="34" charset="0"/>
                <a:cs typeface="Arial" pitchFamily="34" charset="0"/>
              </a:rPr>
              <a:t>Encryption Algorithms</a:t>
            </a:r>
            <a:r>
              <a:rPr lang="en-US" sz="2000" dirty="0" smtClean="0">
                <a:latin typeface="Arial" pitchFamily="34" charset="0"/>
                <a:cs typeface="Arial" pitchFamily="34" charset="0"/>
              </a:rPr>
              <a:t>: Encryption is the process of encoding data in such a way that only authorized parties can access it. Common encryption algorithms include:</a:t>
            </a:r>
          </a:p>
          <a:p>
            <a:pPr lvl="1"/>
            <a:r>
              <a:rPr lang="en-US" sz="2000" b="1" dirty="0" smtClean="0">
                <a:latin typeface="Arial" pitchFamily="34" charset="0"/>
                <a:cs typeface="Arial" pitchFamily="34" charset="0"/>
              </a:rPr>
              <a:t>AES (Advanced Encryption Standard)</a:t>
            </a:r>
            <a:r>
              <a:rPr lang="en-US" sz="2000" dirty="0" smtClean="0">
                <a:latin typeface="Arial" pitchFamily="34" charset="0"/>
                <a:cs typeface="Arial" pitchFamily="34" charset="0"/>
              </a:rPr>
              <a:t>: Widely used symmetric encryption algorithm.</a:t>
            </a:r>
          </a:p>
          <a:p>
            <a:pPr lvl="1"/>
            <a:r>
              <a:rPr lang="en-US" sz="2000" b="1" dirty="0" smtClean="0">
                <a:latin typeface="Arial" pitchFamily="34" charset="0"/>
                <a:cs typeface="Arial" pitchFamily="34" charset="0"/>
              </a:rPr>
              <a:t>RSA (</a:t>
            </a:r>
            <a:r>
              <a:rPr lang="en-US" sz="2000" b="1" dirty="0" err="1" smtClean="0">
                <a:latin typeface="Arial" pitchFamily="34" charset="0"/>
                <a:cs typeface="Arial" pitchFamily="34" charset="0"/>
              </a:rPr>
              <a:t>Rivest</a:t>
            </a:r>
            <a:r>
              <a:rPr lang="en-US" sz="2000" b="1" dirty="0" smtClean="0">
                <a:latin typeface="Arial" pitchFamily="34" charset="0"/>
                <a:cs typeface="Arial" pitchFamily="34" charset="0"/>
              </a:rPr>
              <a:t>-Shamir-</a:t>
            </a:r>
            <a:r>
              <a:rPr lang="en-US" sz="2000" b="1" dirty="0" err="1" smtClean="0">
                <a:latin typeface="Arial" pitchFamily="34" charset="0"/>
                <a:cs typeface="Arial" pitchFamily="34" charset="0"/>
              </a:rPr>
              <a:t>Adleman</a:t>
            </a:r>
            <a:r>
              <a:rPr lang="en-US" sz="2000" b="1" dirty="0" smtClean="0">
                <a:latin typeface="Arial" pitchFamily="34" charset="0"/>
                <a:cs typeface="Arial" pitchFamily="34" charset="0"/>
              </a:rPr>
              <a:t>)</a:t>
            </a:r>
            <a:r>
              <a:rPr lang="en-US" sz="2000" dirty="0" smtClean="0">
                <a:latin typeface="Arial" pitchFamily="34" charset="0"/>
                <a:cs typeface="Arial" pitchFamily="34" charset="0"/>
              </a:rPr>
              <a:t>: Asymmetric encryption algorithm commonly used for key exchange.</a:t>
            </a:r>
          </a:p>
          <a:p>
            <a:r>
              <a:rPr lang="en-US" sz="2000" b="1" dirty="0" smtClean="0">
                <a:latin typeface="Arial" pitchFamily="34" charset="0"/>
                <a:cs typeface="Arial" pitchFamily="34" charset="0"/>
              </a:rPr>
              <a:t>Authentication </a:t>
            </a:r>
            <a:r>
              <a:rPr lang="en-US" sz="2000" b="1" dirty="0" smtClean="0">
                <a:latin typeface="Arial" pitchFamily="34" charset="0"/>
                <a:cs typeface="Arial" pitchFamily="34" charset="0"/>
              </a:rPr>
              <a:t>Mechanisms</a:t>
            </a:r>
            <a:r>
              <a:rPr lang="en-US" sz="2000" dirty="0" smtClean="0">
                <a:latin typeface="Arial" pitchFamily="34" charset="0"/>
                <a:cs typeface="Arial" pitchFamily="34" charset="0"/>
              </a:rPr>
              <a:t>: Authentication verifies the identity of users or systems attempting to access resources. Common mechanisms include:</a:t>
            </a:r>
          </a:p>
          <a:p>
            <a:pPr lvl="1"/>
            <a:r>
              <a:rPr lang="en-US" sz="2000" b="1" dirty="0" smtClean="0">
                <a:latin typeface="Arial" pitchFamily="34" charset="0"/>
                <a:cs typeface="Arial" pitchFamily="34" charset="0"/>
              </a:rPr>
              <a:t>Username/Password</a:t>
            </a:r>
            <a:r>
              <a:rPr lang="en-US" sz="2000" dirty="0" smtClean="0">
                <a:latin typeface="Arial" pitchFamily="34" charset="0"/>
                <a:cs typeface="Arial" pitchFamily="34" charset="0"/>
              </a:rPr>
              <a:t>: Basic form of authentication.</a:t>
            </a:r>
          </a:p>
          <a:p>
            <a:pPr lvl="1"/>
            <a:r>
              <a:rPr lang="en-US" sz="2000" b="1" dirty="0" smtClean="0">
                <a:latin typeface="Arial" pitchFamily="34" charset="0"/>
                <a:cs typeface="Arial" pitchFamily="34" charset="0"/>
              </a:rPr>
              <a:t>Multi-Factor Authentication (MFA)</a:t>
            </a:r>
            <a:r>
              <a:rPr lang="en-US" sz="2000" dirty="0" smtClean="0">
                <a:latin typeface="Arial" pitchFamily="34" charset="0"/>
                <a:cs typeface="Arial" pitchFamily="34" charset="0"/>
              </a:rPr>
              <a:t>: Requires users to provide multiple forms of identification, such as passwords, security tokens, or biometric verification.</a:t>
            </a:r>
          </a:p>
          <a:p>
            <a:pPr marL="305435" lvl="0" indent="-206121" algn="l" rtl="0">
              <a:lnSpc>
                <a:spcPct val="110000"/>
              </a:lnSpc>
              <a:spcBef>
                <a:spcPts val="940"/>
              </a:spcBef>
              <a:spcAft>
                <a:spcPts val="0"/>
              </a:spcAft>
              <a:buSzPts val="1564"/>
              <a:buNone/>
            </a:pPr>
            <a:endParaRPr sz="160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a:spLocks noGrp="1"/>
          </p:cNvSpPr>
          <p:nvPr>
            <p:ph type="title"/>
          </p:nvPr>
        </p:nvSpPr>
        <p:spPr>
          <a:xfrm>
            <a:off x="435894" y="702156"/>
            <a:ext cx="8272125"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47" name="Google Shape;147;p19"/>
          <p:cNvSpPr txBox="1">
            <a:spLocks noGrp="1"/>
          </p:cNvSpPr>
          <p:nvPr>
            <p:ph type="body" idx="1"/>
          </p:nvPr>
        </p:nvSpPr>
        <p:spPr>
          <a:xfrm>
            <a:off x="435894" y="1302026"/>
            <a:ext cx="8272125" cy="4673400"/>
          </a:xfrm>
          <a:prstGeom prst="rect">
            <a:avLst/>
          </a:prstGeom>
          <a:noFill/>
          <a:ln>
            <a:noFill/>
          </a:ln>
        </p:spPr>
        <p:txBody>
          <a:bodyPr spcFirstLastPara="1" wrap="square" lIns="91425" tIns="45700" rIns="91425" bIns="45700" anchor="ctr" anchorCtr="0">
            <a:normAutofit/>
          </a:bodyPr>
          <a:lstStyle/>
          <a:p>
            <a:pPr marL="0" lvl="0" indent="0">
              <a:spcBef>
                <a:spcPts val="0"/>
              </a:spcBef>
              <a:buSzPts val="2208"/>
              <a:buNone/>
            </a:pPr>
            <a:r>
              <a:rPr lang="en-US" sz="2000" dirty="0" smtClean="0">
                <a:latin typeface="Arial" pitchFamily="34" charset="0"/>
                <a:cs typeface="Arial" pitchFamily="34" charset="0"/>
              </a:rPr>
              <a:t>"Web security" is a broad topic encompassing various measures and techniques to protect websites, web applications, and web users from cyber threats. Depending on your needs, we could discuss topics such as encryption, authentication, authorization, secure coding practices, network security, or </a:t>
            </a:r>
            <a:r>
              <a:rPr lang="en-US" sz="2000" dirty="0" err="1" smtClean="0">
                <a:latin typeface="Arial" pitchFamily="34" charset="0"/>
                <a:cs typeface="Arial" pitchFamily="34" charset="0"/>
              </a:rPr>
              <a:t>cybersecurity</a:t>
            </a:r>
            <a:r>
              <a:rPr lang="en-US" sz="2000" dirty="0" smtClean="0">
                <a:latin typeface="Arial" pitchFamily="34" charset="0"/>
                <a:cs typeface="Arial" pitchFamily="34" charset="0"/>
              </a:rPr>
              <a:t> frameworks and standards</a:t>
            </a:r>
            <a:r>
              <a:rPr lang="en-US" sz="2000" dirty="0" smtClean="0">
                <a:latin typeface="Arial" pitchFamily="34" charset="0"/>
                <a:cs typeface="Arial" pitchFamily="34" charset="0"/>
              </a:rPr>
              <a:t>.</a:t>
            </a:r>
            <a:endParaRPr sz="200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435894" y="702156"/>
            <a:ext cx="8272125"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3" name="Google Shape;153;p20"/>
          <p:cNvSpPr txBox="1">
            <a:spLocks noGrp="1"/>
          </p:cNvSpPr>
          <p:nvPr>
            <p:ph type="body" idx="1"/>
          </p:nvPr>
        </p:nvSpPr>
        <p:spPr>
          <a:xfrm>
            <a:off x="435894" y="1302026"/>
            <a:ext cx="8272125" cy="4673400"/>
          </a:xfrm>
          <a:prstGeom prst="rect">
            <a:avLst/>
          </a:prstGeom>
          <a:noFill/>
          <a:ln>
            <a:noFill/>
          </a:ln>
        </p:spPr>
        <p:txBody>
          <a:bodyPr spcFirstLastPara="1" wrap="square" lIns="91425" tIns="45700" rIns="91425" bIns="45700" anchor="ctr" anchorCtr="0">
            <a:normAutofit/>
          </a:bodyPr>
          <a:lstStyle/>
          <a:p>
            <a:r>
              <a:rPr lang="en-US" sz="2000" b="1" dirty="0" smtClean="0">
                <a:latin typeface="Arial" pitchFamily="34" charset="0"/>
                <a:cs typeface="Arial" pitchFamily="34" charset="0"/>
              </a:rPr>
              <a:t>Encryption:</a:t>
            </a:r>
            <a:r>
              <a:rPr lang="en-US" sz="2000" dirty="0" smtClean="0">
                <a:latin typeface="Arial" pitchFamily="34" charset="0"/>
                <a:cs typeface="Arial" pitchFamily="34" charset="0"/>
              </a:rPr>
              <a:t> Utilizing encryption protocols such as HTTPS to secure data transmission over the web, preventing eavesdropping and tampering.</a:t>
            </a:r>
          </a:p>
          <a:p>
            <a:r>
              <a:rPr lang="en-US" sz="2000" b="1" dirty="0" smtClean="0">
                <a:latin typeface="Arial" pitchFamily="34" charset="0"/>
                <a:cs typeface="Arial" pitchFamily="34" charset="0"/>
              </a:rPr>
              <a:t>Authentication and Authorization:</a:t>
            </a:r>
            <a:r>
              <a:rPr lang="en-US" sz="2000" dirty="0" smtClean="0">
                <a:latin typeface="Arial" pitchFamily="34" charset="0"/>
                <a:cs typeface="Arial" pitchFamily="34" charset="0"/>
              </a:rPr>
              <a:t> Implementing robust</a:t>
            </a:r>
          </a:p>
          <a:p>
            <a:pPr marL="305435" lvl="0" indent="-305435" algn="l" rtl="0">
              <a:lnSpc>
                <a:spcPct val="110000"/>
              </a:lnSpc>
              <a:spcBef>
                <a:spcPts val="0"/>
              </a:spcBef>
              <a:spcAft>
                <a:spcPts val="0"/>
              </a:spcAft>
              <a:buSzPts val="1840"/>
              <a:buChar char="◼"/>
            </a:pP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body" idx="1"/>
          </p:nvPr>
        </p:nvSpPr>
        <p:spPr>
          <a:xfrm>
            <a:off x="435894" y="1302026"/>
            <a:ext cx="8272125" cy="46734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840"/>
              <a:buNone/>
            </a:pPr>
            <a:endParaRPr sz="2000" b="1"/>
          </a:p>
          <a:p>
            <a:r>
              <a:rPr lang="en-US" sz="2000" b="1" dirty="0" smtClean="0">
                <a:latin typeface="Arial" pitchFamily="34" charset="0"/>
                <a:cs typeface="Arial" pitchFamily="34" charset="0"/>
              </a:rPr>
              <a:t>AI and Machine Learning</a:t>
            </a:r>
            <a:r>
              <a:rPr lang="en-US" sz="2000" dirty="0" smtClean="0">
                <a:latin typeface="Arial" pitchFamily="34" charset="0"/>
                <a:cs typeface="Arial" pitchFamily="34" charset="0"/>
              </a:rPr>
              <a:t>: AI and machine learning algorithms are increasingly being used to detect and respond to cyber threats in real-time. The future of web security will likely see further integration of AI and ML technologies to enhance threat detection, automate security operations, and adapt to evolving attack strategies.</a:t>
            </a:r>
          </a:p>
          <a:p>
            <a:r>
              <a:rPr lang="en-US" sz="2000" b="1" dirty="0" smtClean="0">
                <a:latin typeface="Arial" pitchFamily="34" charset="0"/>
                <a:cs typeface="Arial" pitchFamily="34" charset="0"/>
              </a:rPr>
              <a:t>Zero Trust Architecture</a:t>
            </a:r>
            <a:r>
              <a:rPr lang="en-US" sz="2000" dirty="0" smtClean="0">
                <a:latin typeface="Arial" pitchFamily="34" charset="0"/>
                <a:cs typeface="Arial" pitchFamily="34" charset="0"/>
              </a:rPr>
              <a:t>: The concept of Zero Trust Architecture (ZTA) is gaining momentum as organizations recognize the limitations of perimeter-based security models. ZTA assumes that threats may already exist inside the network and requires strict identity verification and least privilege access controls for all users and devices, regardless of their location.</a:t>
            </a:r>
          </a:p>
          <a:p>
            <a:pPr marL="305435" lvl="0" indent="-305435" algn="l" rtl="0">
              <a:lnSpc>
                <a:spcPct val="110000"/>
              </a:lnSpc>
              <a:spcBef>
                <a:spcPts val="1000"/>
              </a:spcBef>
              <a:spcAft>
                <a:spcPts val="0"/>
              </a:spcAft>
              <a:buSzPts val="1840"/>
              <a:buNone/>
            </a:pPr>
            <a:endParaRPr sz="2000"/>
          </a:p>
          <a:p>
            <a:pPr marL="305435" lvl="0" indent="-206121" algn="l" rtl="0">
              <a:lnSpc>
                <a:spcPct val="110000"/>
              </a:lnSpc>
              <a:spcBef>
                <a:spcPts val="940"/>
              </a:spcBef>
              <a:spcAft>
                <a:spcPts val="0"/>
              </a:spcAft>
              <a:buSzPts val="1564"/>
              <a:buNone/>
            </a:pPr>
            <a:endParaRPr/>
          </a:p>
        </p:txBody>
      </p:sp>
      <p:sp>
        <p:nvSpPr>
          <p:cNvPr id="159" name="Google Shape;159;p21"/>
          <p:cNvSpPr txBox="1"/>
          <p:nvPr/>
        </p:nvSpPr>
        <p:spPr>
          <a:xfrm>
            <a:off x="401753" y="844659"/>
            <a:ext cx="8272125" cy="530400"/>
          </a:xfrm>
          <a:prstGeom prst="rect">
            <a:avLst/>
          </a:prstGeom>
          <a:noFill/>
          <a:ln>
            <a:noFill/>
          </a:ln>
        </p:spPr>
        <p:txBody>
          <a:bodyPr spcFirstLastPara="1" wrap="square" lIns="91425" tIns="45700" rIns="91425" bIns="45700" anchor="b" anchorCtr="0">
            <a:normAutofit fontScale="825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754</Words>
  <Application>Microsoft Office PowerPoint</Application>
  <PresentationFormat>On-screen Show (4:3)</PresentationFormat>
  <Paragraphs>61</Paragraphs>
  <Slides>12</Slides>
  <Notes>10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WEBSITE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SECURITY</dc:title>
  <dc:creator>CC 9 Student login</dc:creator>
  <cp:lastModifiedBy>CC 9 Student login</cp:lastModifiedBy>
  <cp:revision>5</cp:revision>
  <dcterms:created xsi:type="dcterms:W3CDTF">2024-04-23T12:56:26Z</dcterms:created>
  <dcterms:modified xsi:type="dcterms:W3CDTF">2024-04-23T13:05:35Z</dcterms:modified>
</cp:coreProperties>
</file>