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60" r:id="rId7"/>
    <p:sldId id="259" r:id="rId8"/>
    <p:sldId id="261" r:id="rId9"/>
    <p:sldId id="262" r:id="rId10"/>
    <p:sldId id="263" r:id="rId11"/>
    <p:sldId id="265" r:id="rId12"/>
    <p:sldId id="264" r:id="rId13"/>
    <p:sldId id="266" r:id="rId14"/>
    <p:sldId id="267"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3"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53"/>
        <p:guide pos="218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dmin\AppData\Local\Microsoft\Windows\INetCache\IE\UIXUVI9O\VIGNESH_J_NAAN_MUDHALVAN._XLS%5b2%5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[VIGNESH_J_NAAN_MUDHALVAN._XLS(2).xlsx]Sheet4!PivotTable1</c:name>
    <c:fmtId val="-1"/>
  </c:pivotSource>
  <c:chart>
    <c:autoTitleDeleted val="1"/>
    <c:plotArea>
      <c:layout/>
      <c:lineChart>
        <c:grouping val="standard"/>
        <c:varyColors val="0"/>
        <c:ser>
          <c:idx val="0"/>
          <c:order val="0"/>
          <c:tx>
            <c:strRef>
              <c:f>'[VIGNESH_J_NAAN_MUDHALVAN._XLS(2).xlsx]Sheet4'!$B$4:$B$5</c:f>
              <c:strCache>
                <c:ptCount val="1"/>
                <c:pt idx="0">
                  <c:v>high</c:v>
                </c:pt>
              </c:strCache>
            </c:strRef>
          </c:tx>
          <c:spPr>
            <a:ln w="28575" cap="rnd">
              <a:solidFill>
                <a:schemeClr val="accent1"/>
              </a:solidFill>
              <a:round/>
            </a:ln>
            <a:effectLst/>
          </c:spPr>
          <c:marker>
            <c:symbol val="none"/>
          </c:marker>
          <c:dLbls>
            <c:delete val="1"/>
          </c:dLbls>
          <c:cat>
            <c:strRef>
              <c:f>'[VIGNESH_J_NAAN_MUDHALVAN._XLS(2).xlsx]Sheet4'!$A$6:$A$16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'[VIGNESH_J_NAAN_MUDHALVAN._XLS(2).xlsx]Sheet4'!$B$6:$B$16</c:f>
              <c:numCache>
                <c:formatCode>General</c:formatCode>
                <c:ptCount val="10"/>
                <c:pt idx="0">
                  <c:v>1</c:v>
                </c:pt>
                <c:pt idx="1">
                  <c:v>3</c:v>
                </c:pt>
                <c:pt idx="2">
                  <c:v>4</c:v>
                </c:pt>
                <c:pt idx="3">
                  <c:v>4</c:v>
                </c:pt>
                <c:pt idx="4">
                  <c:v>2</c:v>
                </c:pt>
                <c:pt idx="5">
                  <c:v>4</c:v>
                </c:pt>
                <c:pt idx="6">
                  <c:v>3</c:v>
                </c:pt>
                <c:pt idx="7">
                  <c:v>1</c:v>
                </c:pt>
                <c:pt idx="8">
                  <c:v>4</c:v>
                </c:pt>
                <c:pt idx="9">
                  <c:v>5</c:v>
                </c:pt>
              </c:numCache>
            </c:numRef>
          </c:val>
          <c:smooth val="0"/>
        </c:ser>
        <c:ser>
          <c:idx val="1"/>
          <c:order val="1"/>
          <c:tx>
            <c:strRef>
              <c:f>'[VIGNESH_J_NAAN_MUDHALVAN._XLS(2).xlsx]Sheet4'!$C$4:$C$5</c:f>
              <c:strCache>
                <c:ptCount val="1"/>
                <c:pt idx="0">
                  <c:v>low</c:v>
                </c:pt>
              </c:strCache>
            </c:strRef>
          </c:tx>
          <c:spPr>
            <a:ln w="28575" cap="rnd">
              <a:solidFill>
                <a:schemeClr val="accent2"/>
              </a:solidFill>
              <a:round/>
            </a:ln>
            <a:effectLst/>
          </c:spPr>
          <c:marker>
            <c:symbol val="none"/>
          </c:marker>
          <c:dLbls>
            <c:delete val="1"/>
          </c:dLbls>
          <c:cat>
            <c:strRef>
              <c:f>'[VIGNESH_J_NAAN_MUDHALVAN._XLS(2).xlsx]Sheet4'!$A$6:$A$16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'[VIGNESH_J_NAAN_MUDHALVAN._XLS(2).xlsx]Sheet4'!$C$6:$C$16</c:f>
              <c:numCache>
                <c:formatCode>General</c:formatCode>
                <c:ptCount val="10"/>
                <c:pt idx="0">
                  <c:v>2</c:v>
                </c:pt>
                <c:pt idx="1">
                  <c:v>12</c:v>
                </c:pt>
                <c:pt idx="2">
                  <c:v>6</c:v>
                </c:pt>
                <c:pt idx="3">
                  <c:v>7</c:v>
                </c:pt>
                <c:pt idx="4">
                  <c:v>8</c:v>
                </c:pt>
                <c:pt idx="5">
                  <c:v>5</c:v>
                </c:pt>
                <c:pt idx="6">
                  <c:v>7</c:v>
                </c:pt>
                <c:pt idx="7">
                  <c:v>10</c:v>
                </c:pt>
                <c:pt idx="8">
                  <c:v>9</c:v>
                </c:pt>
                <c:pt idx="9">
                  <c:v>4</c:v>
                </c:pt>
              </c:numCache>
            </c:numRef>
          </c:val>
          <c:smooth val="0"/>
        </c:ser>
        <c:ser>
          <c:idx val="2"/>
          <c:order val="2"/>
          <c:tx>
            <c:strRef>
              <c:f>'[VIGNESH_J_NAAN_MUDHALVAN._XLS(2).xlsx]Sheet4'!$D$4:$D$5</c:f>
              <c:strCache>
                <c:ptCount val="1"/>
                <c:pt idx="0">
                  <c:v>med</c:v>
                </c:pt>
              </c:strCache>
            </c:strRef>
          </c:tx>
          <c:spPr>
            <a:ln w="28575" cap="rnd">
              <a:solidFill>
                <a:schemeClr val="accent3"/>
              </a:solidFill>
              <a:round/>
            </a:ln>
            <a:effectLst/>
          </c:spPr>
          <c:marker>
            <c:symbol val="none"/>
          </c:marker>
          <c:dLbls>
            <c:delete val="1"/>
          </c:dLbls>
          <c:cat>
            <c:strRef>
              <c:f>'[VIGNESH_J_NAAN_MUDHALVAN._XLS(2).xlsx]Sheet4'!$A$6:$A$16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'[VIGNESH_J_NAAN_MUDHALVAN._XLS(2).xlsx]Sheet4'!$D$6:$D$16</c:f>
              <c:numCache>
                <c:formatCode>General</c:formatCode>
                <c:ptCount val="10"/>
                <c:pt idx="0">
                  <c:v>9</c:v>
                </c:pt>
                <c:pt idx="1">
                  <c:v>7</c:v>
                </c:pt>
                <c:pt idx="2">
                  <c:v>10</c:v>
                </c:pt>
                <c:pt idx="3">
                  <c:v>8</c:v>
                </c:pt>
                <c:pt idx="4">
                  <c:v>7</c:v>
                </c:pt>
                <c:pt idx="5">
                  <c:v>7</c:v>
                </c:pt>
                <c:pt idx="6">
                  <c:v>8</c:v>
                </c:pt>
                <c:pt idx="7">
                  <c:v>11</c:v>
                </c:pt>
                <c:pt idx="8">
                  <c:v>8</c:v>
                </c:pt>
                <c:pt idx="9">
                  <c:v>6</c:v>
                </c:pt>
              </c:numCache>
            </c:numRef>
          </c:val>
          <c:smooth val="0"/>
        </c:ser>
        <c:ser>
          <c:idx val="3"/>
          <c:order val="3"/>
          <c:tx>
            <c:strRef>
              <c:f>'[VIGNESH_J_NAAN_MUDHALVAN._XLS(2).xlsx]Sheet4'!$E$4:$E$5</c:f>
              <c:strCache>
                <c:ptCount val="1"/>
                <c:pt idx="0">
                  <c:v>very high</c:v>
                </c:pt>
              </c:strCache>
            </c:strRef>
          </c:tx>
          <c:spPr>
            <a:ln w="28575" cap="rnd">
              <a:solidFill>
                <a:schemeClr val="accent4"/>
              </a:solidFill>
              <a:round/>
            </a:ln>
            <a:effectLst/>
          </c:spPr>
          <c:marker>
            <c:symbol val="none"/>
          </c:marker>
          <c:dLbls>
            <c:delete val="1"/>
          </c:dLbls>
          <c:cat>
            <c:strRef>
              <c:f>'[VIGNESH_J_NAAN_MUDHALVAN._XLS(2).xlsx]Sheet4'!$A$6:$A$16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'[VIGNESH_J_NAAN_MUDHALVAN._XLS(2).xlsx]Sheet4'!$E$6:$E$16</c:f>
              <c:numCache>
                <c:formatCode>General</c:formatCode>
                <c:ptCount val="10"/>
                <c:pt idx="0">
                  <c:v>1</c:v>
                </c:pt>
                <c:pt idx="1">
                  <c:v>2</c:v>
                </c:pt>
                <c:pt idx="2">
                  <c:v>2</c:v>
                </c:pt>
                <c:pt idx="3">
                  <c:v>2</c:v>
                </c:pt>
                <c:pt idx="4">
                  <c:v>1</c:v>
                </c:pt>
                <c:pt idx="5">
                  <c:v>1</c:v>
                </c:pt>
                <c:pt idx="6">
                  <c:v>3</c:v>
                </c:pt>
                <c:pt idx="7">
                  <c:v>2</c:v>
                </c:pt>
                <c:pt idx="8">
                  <c:v>1</c:v>
                </c:pt>
                <c:pt idx="9">
                  <c:v>2</c:v>
                </c:pt>
              </c:numCache>
            </c:numRef>
          </c:val>
          <c:smooth val="0"/>
        </c:ser>
        <c:dLbls>
          <c:showLegendKey val="0"/>
          <c:showVal val="0"/>
          <c:showCatName val="0"/>
          <c:showSerName val="0"/>
          <c:showPercent val="0"/>
          <c:showBubbleSize val="0"/>
        </c:dLbls>
        <c:marker val="0"/>
        <c:smooth val="0"/>
        <c:axId val="875468379"/>
        <c:axId val="391996270"/>
      </c:lineChart>
      <c:catAx>
        <c:axId val="87546837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91996270"/>
        <c:crosses val="autoZero"/>
        <c:auto val="1"/>
        <c:lblAlgn val="ctr"/>
        <c:lblOffset val="100"/>
        <c:noMultiLvlLbl val="0"/>
      </c:catAx>
      <c:valAx>
        <c:axId val="39199627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75468379"/>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605" y="3314065"/>
            <a:ext cx="8610600" cy="2026285"/>
          </a:xfrm>
          <a:prstGeom prst="rect">
            <a:avLst/>
          </a:prstGeom>
          <a:noFill/>
        </p:spPr>
        <p:txBody>
          <a:bodyPr wrap="square" rtlCol="0">
            <a:noAutofit/>
          </a:bodyPr>
          <a:lstStyle/>
          <a:p>
            <a:r>
              <a:rPr lang="en-US" sz="2400"/>
              <a:t>STUDENT NAME: VIGNESH J</a:t>
            </a:r>
            <a:endParaRPr lang="en-US" sz="2400" dirty="0"/>
          </a:p>
          <a:p>
            <a:r>
              <a:rPr lang="en-US" sz="2400" dirty="0"/>
              <a:t>REGISTER NO: 312207344</a:t>
            </a:r>
            <a:endParaRPr lang="en-US" sz="2400" dirty="0"/>
          </a:p>
          <a:p>
            <a:r>
              <a:rPr lang="en-US" sz="2400" dirty="0"/>
              <a:t>DEPARTMENT: B.COM(GENERAL)</a:t>
            </a:r>
            <a:endParaRPr lang="en-US" sz="2400" dirty="0"/>
          </a:p>
          <a:p>
            <a:r>
              <a:rPr lang="en-US" sz="2400" dirty="0"/>
              <a:t>COLLEGE: C. KANDASWAMY NAIDU COLLEGE FOR 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35250" y="1280795"/>
            <a:ext cx="6485890" cy="5189855"/>
          </a:xfrm>
          <a:prstGeom prst="rect">
            <a:avLst/>
          </a:prstGeom>
          <a:noFill/>
        </p:spPr>
        <p:txBody>
          <a:bodyPr wrap="square" rtlCol="0">
            <a:noAutofit/>
          </a:bodyPr>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8" name="Text Box 7"/>
          <p:cNvSpPr txBox="1"/>
          <p:nvPr/>
        </p:nvSpPr>
        <p:spPr>
          <a:xfrm>
            <a:off x="755650" y="2288540"/>
            <a:ext cx="6943090" cy="3073400"/>
          </a:xfrm>
          <a:prstGeom prst="rect">
            <a:avLst/>
          </a:prstGeom>
          <a:noFill/>
        </p:spPr>
        <p:txBody>
          <a:bodyPr wrap="square" rtlCol="0">
            <a:noAutofit/>
          </a:bodyPr>
          <a:p>
            <a:endParaRPr lang="en-US"/>
          </a:p>
        </p:txBody>
      </p:sp>
      <p:graphicFrame>
        <p:nvGraphicFramePr>
          <p:cNvPr id="10" name="Chart 9"/>
          <p:cNvGraphicFramePr/>
          <p:nvPr/>
        </p:nvGraphicFramePr>
        <p:xfrm>
          <a:off x="1522095" y="2618740"/>
          <a:ext cx="6873240" cy="34582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150745" y="1332865"/>
            <a:ext cx="7322185" cy="5332095"/>
          </a:xfrm>
          <a:prstGeom prst="rect">
            <a:avLst/>
          </a:prstGeom>
          <a:noFill/>
        </p:spPr>
        <p:txBody>
          <a:bodyPr wrap="square" rtlCol="0">
            <a:noAutofit/>
          </a:bodyPr>
          <a:p>
            <a:r>
              <a:rPr lang="en-IN" sz="2400" b="1" dirty="0">
                <a:sym typeface="+mn-ea"/>
              </a:rPr>
              <a:t>A</a:t>
            </a:r>
            <a:r>
              <a:rPr lang="en-US" sz="24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828800"/>
            <a:ext cx="7924800" cy="4528820"/>
          </a:xfrm>
          <a:prstGeom prst="rect">
            <a:avLst/>
          </a:prstGeom>
          <a:noFill/>
        </p:spPr>
        <p:txBody>
          <a:bodyPr wrap="square" rtlCol="0">
            <a:noAutofit/>
          </a:bodyPr>
          <a:lstStyle/>
          <a:p>
            <a:r>
              <a:rPr lang="en-US" sz="2800" dirty="0">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sz="2400" dirty="0">
                <a:solidFill>
                  <a:srgbClr val="0D0D0D"/>
                </a:solidFill>
                <a:effectLst/>
                <a:latin typeface="Palatino Linotype" panose="02040502050505030304" charset="0"/>
                <a:cs typeface="Palatino Linotype" panose="02040502050505030304" charset="0"/>
                <a:sym typeface="+mn-ea"/>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54685" y="1371600"/>
            <a:ext cx="7170420" cy="5069840"/>
          </a:xfrm>
          <a:prstGeom prst="rect">
            <a:avLst/>
          </a:prstGeom>
          <a:noFill/>
        </p:spPr>
        <p:txBody>
          <a:bodyPr wrap="square" rtlCol="0">
            <a:noAutofit/>
          </a:bodyPr>
          <a:p>
            <a:r>
              <a:rPr lang="en-US">
                <a:latin typeface="Arial" panose="020B0604020202020204" pitchFamily="34" charset="0"/>
                <a:cs typeface="Arial" panose="020B0604020202020204" pitchFamily="34" charset="0"/>
                <a:sym typeface="+mn-ea"/>
              </a:rPr>
              <a:t> </a:t>
            </a:r>
            <a:r>
              <a:rPr lang="en-US" sz="2400" b="1">
                <a:latin typeface="Arial" panose="020B0604020202020204" pitchFamily="34" charset="0"/>
                <a:cs typeface="Arial" panose="020B0604020202020204" pitchFamily="34" charset="0"/>
                <a:sym typeface="+mn-ea"/>
              </a:rPr>
              <a:t>Objective:</a:t>
            </a:r>
            <a:endParaRPr lang="en-US" sz="2400" b="1">
              <a:latin typeface="Arial" panose="020B0604020202020204" pitchFamily="34" charset="0"/>
              <a:cs typeface="Arial" panose="020B0604020202020204" pitchFamily="34" charset="0"/>
              <a:sym typeface="+mn-ea"/>
            </a:endParaRPr>
          </a:p>
          <a:p>
            <a:r>
              <a:rPr lang="en-US" sz="2000"/>
              <a:t>     Develop a structured and functional Excel workbook to Organize employee data. Analyze key metrics Automate reporting and dashboard creation.</a:t>
            </a:r>
            <a:endParaRPr lang="en-US" sz="2000"/>
          </a:p>
          <a:p>
            <a:endParaRPr lang="en-US" sz="2400" b="1"/>
          </a:p>
          <a:p>
            <a:r>
              <a:rPr lang="en-US" sz="2400" b="1"/>
              <a:t> Data Cleanup and Structuring:</a:t>
            </a:r>
            <a:endParaRPr lang="en-US" sz="2400" b="1"/>
          </a:p>
          <a:p>
            <a:r>
              <a:rPr lang="en-US" sz="2000"/>
              <a:t>     Standardize data formats (e.g., dates, numbers). Remove or correct inaccuracies and inconsistencies. Organize data into clearly defined categories (e.g., Personal Information, Job Information, Compensation).</a:t>
            </a:r>
            <a:endParaRPr lang="en-US" sz="2000"/>
          </a:p>
          <a:p>
            <a:endParaRPr lang="en-US" sz="2400" b="1"/>
          </a:p>
          <a:p>
            <a:r>
              <a:rPr lang="en-US" sz="2400" b="1"/>
              <a:t>Analytical Tools:</a:t>
            </a:r>
            <a:endParaRPr lang="en-US" sz="2400" b="1"/>
          </a:p>
          <a:p>
            <a:r>
              <a:rPr lang="en-US" sz="2000"/>
              <a:t>     Create formulas to calculate key metrics (e.g., total employees, average salary). Develop pivot tables to summarize and analyze data by different dimensions (e.g., department, location).</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086485" y="1694180"/>
            <a:ext cx="7563485" cy="4819650"/>
          </a:xfrm>
          <a:prstGeom prst="rect">
            <a:avLst/>
          </a:prstGeom>
          <a:noFill/>
        </p:spPr>
        <p:txBody>
          <a:bodyPr wrap="square" rtlCol="0">
            <a:noAutofit/>
          </a:bodyPr>
          <a:p>
            <a:r>
              <a:rPr lang="en-US" sz="2400" b="1">
                <a:sym typeface="+mn-ea"/>
              </a:rPr>
              <a:t>Employees: </a:t>
            </a:r>
            <a:endParaRPr lang="en-US" sz="2400" b="1"/>
          </a:p>
          <a:p>
            <a:r>
              <a:rPr lang="en-US" sz="2400" b="1">
                <a:sym typeface="+mn-ea"/>
              </a:rPr>
              <a:t> </a:t>
            </a:r>
            <a:r>
              <a:rPr lang="en-US" sz="2400">
                <a:sym typeface="+mn-ea"/>
              </a:rPr>
              <a:t>Individual Employees may have access to their performance data and metrics to self-access and identify areas for personal improvements.</a:t>
            </a:r>
            <a:endParaRPr lang="en-US" sz="2400"/>
          </a:p>
          <a:p>
            <a:r>
              <a:rPr lang="en-US" sz="2400">
                <a:sym typeface="+mn-ea"/>
              </a:rPr>
              <a:t>                                                                                                                                            </a:t>
            </a:r>
            <a:endParaRPr lang="en-US" sz="2400"/>
          </a:p>
          <a:p>
            <a:r>
              <a:rPr lang="en-US" sz="2400" b="1">
                <a:sym typeface="+mn-ea"/>
              </a:rPr>
              <a:t>Business Organisation:</a:t>
            </a:r>
            <a:endParaRPr lang="en-US" sz="2400" b="1"/>
          </a:p>
          <a:p>
            <a:r>
              <a:rPr lang="en-US" sz="2400">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895600" y="1524000"/>
            <a:ext cx="7426325" cy="6242050"/>
          </a:xfrm>
          <a:prstGeom prst="rect">
            <a:avLst/>
          </a:prstGeom>
          <a:noFill/>
        </p:spPr>
        <p:txBody>
          <a:bodyPr wrap="square" rtlCol="0">
            <a:noAutofit/>
          </a:bodyPr>
          <a:p>
            <a:r>
              <a:rPr lang="en-US" sz="2400" b="1">
                <a:sym typeface="+mn-ea"/>
              </a:rPr>
              <a:t>1. Comprehensive Performance Tracking</a:t>
            </a:r>
            <a:endParaRPr lang="en-US" sz="2400" b="1"/>
          </a:p>
          <a:p>
            <a:r>
              <a:rPr lang="en-US" sz="2400" b="1">
                <a:sym typeface="+mn-ea"/>
              </a:rPr>
              <a:t>      </a:t>
            </a:r>
            <a:r>
              <a:rPr lang="en-US" sz="2400">
                <a:sym typeface="+mn-ea"/>
              </a:rPr>
              <a:t>Tracks individual and team performance across key matrics. consolidates data from multiple sources into a single, easy-to- use Excel model.</a:t>
            </a:r>
            <a:endParaRPr lang="en-US" sz="2400"/>
          </a:p>
          <a:p>
            <a:r>
              <a:rPr lang="en-US" sz="2400">
                <a:sym typeface="+mn-ea"/>
              </a:rPr>
              <a:t> </a:t>
            </a:r>
            <a:r>
              <a:rPr lang="en-US" sz="2400" b="1">
                <a:sym typeface="+mn-ea"/>
              </a:rPr>
              <a:t>2. Dynamic Dashboards and Visualizations </a:t>
            </a:r>
            <a:endParaRPr lang="en-US" sz="2400"/>
          </a:p>
          <a:p>
            <a:r>
              <a:rPr lang="en-US" sz="2400">
                <a:sym typeface="+mn-ea"/>
              </a:rPr>
              <a:t>        Provides real-time insights throught interactive charts and pivot tables. customizable views for different users (managers, HR, etc.). </a:t>
            </a:r>
            <a:endParaRPr lang="en-US" sz="2400"/>
          </a:p>
          <a:p>
            <a:r>
              <a:rPr lang="en-US" sz="2400" b="1">
                <a:sym typeface="+mn-ea"/>
              </a:rPr>
              <a:t>3. Automated reporting :</a:t>
            </a:r>
            <a:endParaRPr lang="en-US" sz="2400" b="1"/>
          </a:p>
          <a:p>
            <a:r>
              <a:rPr lang="en-US" sz="2400">
                <a:sym typeface="+mn-ea"/>
              </a:rPr>
              <a:t>       Reduces manual effort in data collection and report generation. Regular updates ensure data accuracy and relevance. </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endParaRPr lang="en-IN" dirty="0"/>
          </a:p>
        </p:txBody>
      </p:sp>
      <p:sp>
        <p:nvSpPr>
          <p:cNvPr id="3" name="Text Box 2"/>
          <p:cNvSpPr txBox="1"/>
          <p:nvPr/>
        </p:nvSpPr>
        <p:spPr>
          <a:xfrm>
            <a:off x="533400" y="914400"/>
            <a:ext cx="9557385" cy="5521960"/>
          </a:xfrm>
          <a:prstGeom prst="rect">
            <a:avLst/>
          </a:prstGeom>
          <a:noFill/>
        </p:spPr>
        <p:txBody>
          <a:bodyPr wrap="square" rtlCol="0">
            <a:noAutofit/>
          </a:bodyPr>
          <a:p>
            <a:r>
              <a:rPr lang="en-US" sz="2000" b="1" dirty="0">
                <a:sym typeface="+mn-ea"/>
              </a:rPr>
              <a:t>The dataset for employee performance analysis typically includes various metrics that reflect </a:t>
            </a:r>
            <a:endParaRPr lang="en-US" sz="2000" b="1" dirty="0"/>
          </a:p>
          <a:p>
            <a:r>
              <a:rPr lang="en-US" sz="2000" b="1" dirty="0">
                <a:sym typeface="+mn-ea"/>
              </a:rPr>
              <a:t>an employee's productivity, quality of work, attendance, and overall contribution to the </a:t>
            </a:r>
            <a:endParaRPr lang="en-US" sz="2000" b="1" dirty="0"/>
          </a:p>
          <a:p>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IN" sz="2000" b="1" dirty="0"/>
          </a:p>
          <a:p>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endParaRPr lang="en-IN" sz="2000" dirty="0">
              <a:sym typeface="+mn-ea"/>
            </a:endParaRP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838200" y="1066800"/>
            <a:ext cx="9092565" cy="1198880"/>
          </a:xfrm>
          <a:prstGeom prst="rect">
            <a:avLst/>
          </a:prstGeom>
          <a:noFill/>
        </p:spPr>
        <p:txBody>
          <a:bodyPr wrap="square" rtlCol="0">
            <a:spAutoFit/>
          </a:bodyPr>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532765" y="2438400"/>
            <a:ext cx="4820920" cy="3729990"/>
          </a:xfrm>
          <a:prstGeom prst="rect">
            <a:avLst/>
          </a:prstGeom>
          <a:noFill/>
        </p:spPr>
        <p:txBody>
          <a:bodyPr wrap="square" rtlCol="0">
            <a:noAutofit/>
          </a:bodyPr>
          <a:p>
            <a:endParaRPr lang="en-US"/>
          </a:p>
        </p:txBody>
      </p:sp>
      <p:sp>
        <p:nvSpPr>
          <p:cNvPr id="12" name="Text Box 11"/>
          <p:cNvSpPr txBox="1"/>
          <p:nvPr/>
        </p:nvSpPr>
        <p:spPr>
          <a:xfrm>
            <a:off x="490855" y="2635885"/>
            <a:ext cx="9101455" cy="2282190"/>
          </a:xfrm>
          <a:prstGeom prst="rect">
            <a:avLst/>
          </a:prstGeom>
          <a:noFill/>
        </p:spPr>
        <p:txBody>
          <a:bodyPr wrap="square" rtlCol="0">
            <a:noAutofit/>
          </a:bodyPr>
          <a:p>
            <a:endParaRPr lang="en-US"/>
          </a:p>
        </p:txBody>
      </p:sp>
      <p:graphicFrame>
        <p:nvGraphicFramePr>
          <p:cNvPr id="15" name="Table 14"/>
          <p:cNvGraphicFramePr/>
          <p:nvPr>
            <p:custDataLst>
              <p:tags r:id="rId2"/>
            </p:custDataLst>
          </p:nvPr>
        </p:nvGraphicFramePr>
        <p:xfrm>
          <a:off x="490855" y="1876425"/>
          <a:ext cx="9244965" cy="3764280"/>
        </p:xfrm>
        <a:graphic>
          <a:graphicData uri="http://schemas.openxmlformats.org/drawingml/2006/table">
            <a:tbl>
              <a:tblPr/>
              <a:tblGrid>
                <a:gridCol w="2762885"/>
                <a:gridCol w="1419860"/>
                <a:gridCol w="1420495"/>
                <a:gridCol w="1419860"/>
                <a:gridCol w="1419860"/>
                <a:gridCol w="802005"/>
              </a:tblGrid>
              <a:tr h="289560">
                <a:tc>
                  <a:txBody>
                    <a:bodyPr/>
                    <a:p>
                      <a:pPr marL="9525" indent="0" algn="l" fontAlgn="ctr"/>
                      <a:r>
                        <a:rPr sz="1100" b="1" i="0">
                          <a:solidFill>
                            <a:srgbClr val="000000"/>
                          </a:solidFill>
                          <a:latin typeface="Calibri" panose="020F0502020204030204"/>
                          <a:ea typeface="Calibri" panose="020F0502020204030204"/>
                        </a:rPr>
                        <a:t>Count of FirstName</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c>
                  <a:txBody>
                    <a:bodyPr/>
                    <a:p>
                      <a:pPr marL="9525" indent="0" algn="l" fontAlgn="ctr"/>
                      <a:r>
                        <a:rPr sz="1100" b="1" i="0">
                          <a:solidFill>
                            <a:srgbClr val="000000"/>
                          </a:solidFill>
                          <a:latin typeface="Calibri" panose="020F0502020204030204"/>
                          <a:ea typeface="Calibri" panose="020F0502020204030204"/>
                        </a:rPr>
                        <a:t>Performence level</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c>
                  <a:txBody>
                    <a:bodyPr/>
                    <a:p>
                      <a:pPr marL="9525" indent="0" algn="l" fontAlgn="ct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c>
                  <a:txBody>
                    <a:bodyPr/>
                    <a:p>
                      <a:pPr marL="9525" indent="0" algn="l" fontAlgn="ct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c>
                  <a:txBody>
                    <a:bodyPr/>
                    <a:p>
                      <a:pPr marL="9525" indent="0" algn="l" fontAlgn="ct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c>
                  <a:txBody>
                    <a:bodyPr/>
                    <a:p>
                      <a:pPr marL="9525" indent="0" algn="l" fontAlgn="ct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r>
              <a:tr h="289560">
                <a:tc>
                  <a:txBody>
                    <a:bodyPr/>
                    <a:p>
                      <a:pPr marL="9525" indent="0" algn="l" fontAlgn="ctr"/>
                      <a:r>
                        <a:rPr sz="1100" b="1" i="0">
                          <a:solidFill>
                            <a:srgbClr val="000000"/>
                          </a:solidFill>
                          <a:latin typeface="Calibri" panose="020F0502020204030204"/>
                          <a:ea typeface="Calibri" panose="020F0502020204030204"/>
                        </a:rPr>
                        <a:t>BusinessUnit</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marL="9525" indent="0" algn="l" fontAlgn="ctr"/>
                      <a:r>
                        <a:rPr sz="1100" b="1" i="0">
                          <a:solidFill>
                            <a:srgbClr val="000000"/>
                          </a:solidFill>
                          <a:latin typeface="Calibri" panose="020F0502020204030204"/>
                          <a:ea typeface="Calibri" panose="020F0502020204030204"/>
                        </a:rPr>
                        <a:t>high</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marL="9525" indent="0" algn="l" fontAlgn="ctr"/>
                      <a:r>
                        <a:rPr sz="1100" b="1" i="0">
                          <a:solidFill>
                            <a:srgbClr val="000000"/>
                          </a:solidFill>
                          <a:latin typeface="Calibri" panose="020F0502020204030204"/>
                          <a:ea typeface="Calibri" panose="020F0502020204030204"/>
                        </a:rPr>
                        <a:t>low</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marL="9525" indent="0" algn="l" fontAlgn="ctr"/>
                      <a:r>
                        <a:rPr sz="1100" b="1" i="0">
                          <a:solidFill>
                            <a:srgbClr val="000000"/>
                          </a:solidFill>
                          <a:latin typeface="Calibri" panose="020F0502020204030204"/>
                          <a:ea typeface="Calibri" panose="020F0502020204030204"/>
                        </a:rPr>
                        <a:t>med</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marL="9525" indent="0" algn="l" fontAlgn="ctr"/>
                      <a:r>
                        <a:rPr sz="1100" b="1" i="0">
                          <a:solidFill>
                            <a:srgbClr val="000000"/>
                          </a:solidFill>
                          <a:latin typeface="Calibri" panose="020F0502020204030204"/>
                          <a:ea typeface="Calibri" panose="020F0502020204030204"/>
                        </a:rPr>
                        <a:t>very high</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marL="9525" indent="0" algn="l" fontAlgn="ctr"/>
                      <a:r>
                        <a:rPr sz="1100" b="1" i="0">
                          <a:solidFill>
                            <a:srgbClr val="000000"/>
                          </a:solidFill>
                          <a:latin typeface="Calibri" panose="020F0502020204030204"/>
                          <a:ea typeface="Calibri" panose="020F0502020204030204"/>
                        </a:rPr>
                        <a:t>Grand Total</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r>
              <a:tr h="289560">
                <a:tc>
                  <a:txBody>
                    <a:bodyPr/>
                    <a:p>
                      <a:pPr marL="9525" indent="0" algn="l" fontAlgn="ctr"/>
                      <a:r>
                        <a:rPr sz="1100" b="0" i="0">
                          <a:solidFill>
                            <a:srgbClr val="000000"/>
                          </a:solidFill>
                          <a:latin typeface="Calibri" panose="020F0502020204030204"/>
                          <a:ea typeface="Calibri" panose="020F0502020204030204"/>
                        </a:rPr>
                        <a:t>BPC</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l" fontAlgn="ctr"/>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l" fontAlgn="ctr"/>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l" fontAlgn="ctr"/>
                      <a:r>
                        <a:rPr sz="1100" b="0" i="0">
                          <a:solidFill>
                            <a:srgbClr val="000000"/>
                          </a:solidFill>
                          <a:latin typeface="Calibri" panose="020F0502020204030204"/>
                          <a:ea typeface="Calibri" panose="020F0502020204030204"/>
                        </a:rPr>
                        <a:t>9</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l" fontAlgn="ctr"/>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l" fontAlgn="ctr"/>
                      <a:r>
                        <a:rPr sz="1100" b="0" i="0">
                          <a:solidFill>
                            <a:srgbClr val="000000"/>
                          </a:solidFill>
                          <a:latin typeface="Calibri" panose="020F0502020204030204"/>
                          <a:ea typeface="Calibri" panose="020F0502020204030204"/>
                        </a:rPr>
                        <a:t>13</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89560">
                <a:tc>
                  <a:txBody>
                    <a:bodyPr/>
                    <a:p>
                      <a:pPr marL="9525" indent="0" algn="l" fontAlgn="ctr"/>
                      <a:r>
                        <a:rPr sz="1100" b="0" i="0">
                          <a:solidFill>
                            <a:srgbClr val="000000"/>
                          </a:solidFill>
                          <a:latin typeface="Calibri" panose="020F0502020204030204"/>
                          <a:ea typeface="Calibri" panose="020F0502020204030204"/>
                        </a:rPr>
                        <a:t>CCDR</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12</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7</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24</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r>
              <a:tr h="289560">
                <a:tc>
                  <a:txBody>
                    <a:bodyPr/>
                    <a:p>
                      <a:pPr marL="9525" indent="0" algn="l" fontAlgn="ctr"/>
                      <a:r>
                        <a:rPr sz="1100" b="0" i="0">
                          <a:solidFill>
                            <a:srgbClr val="000000"/>
                          </a:solidFill>
                          <a:latin typeface="Calibri" panose="020F0502020204030204"/>
                          <a:ea typeface="Calibri" panose="020F0502020204030204"/>
                        </a:rPr>
                        <a:t>EW</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6</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10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22</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r>
              <a:tr h="289560">
                <a:tc>
                  <a:txBody>
                    <a:bodyPr/>
                    <a:p>
                      <a:pPr marL="9525" indent="0" algn="l" fontAlgn="ctr"/>
                      <a:r>
                        <a:rPr sz="1100" b="0" i="0">
                          <a:solidFill>
                            <a:srgbClr val="000000"/>
                          </a:solidFill>
                          <a:latin typeface="Calibri" panose="020F0502020204030204"/>
                          <a:ea typeface="Calibri" panose="020F0502020204030204"/>
                        </a:rPr>
                        <a:t>MSC</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7</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8</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21</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r>
              <a:tr h="289560">
                <a:tc>
                  <a:txBody>
                    <a:bodyPr/>
                    <a:p>
                      <a:pPr marL="9525" indent="0" algn="l" fontAlgn="ctr"/>
                      <a:r>
                        <a:rPr sz="1100" b="0" i="0">
                          <a:solidFill>
                            <a:srgbClr val="000000"/>
                          </a:solidFill>
                          <a:latin typeface="Calibri" panose="020F0502020204030204"/>
                          <a:ea typeface="Calibri" panose="020F0502020204030204"/>
                        </a:rPr>
                        <a:t>NEL</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8</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7</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18</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r>
              <a:tr h="289560">
                <a:tc>
                  <a:txBody>
                    <a:bodyPr/>
                    <a:p>
                      <a:pPr marL="9525" indent="0" algn="l" fontAlgn="ctr"/>
                      <a:r>
                        <a:rPr sz="1100" b="0" i="0">
                          <a:solidFill>
                            <a:srgbClr val="000000"/>
                          </a:solidFill>
                          <a:latin typeface="Calibri" panose="020F0502020204030204"/>
                          <a:ea typeface="Calibri" panose="020F0502020204030204"/>
                        </a:rPr>
                        <a:t>PL</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5</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7</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17</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r>
              <a:tr h="289560">
                <a:tc>
                  <a:txBody>
                    <a:bodyPr/>
                    <a:p>
                      <a:pPr marL="9525" indent="0" algn="l" fontAlgn="ctr"/>
                      <a:r>
                        <a:rPr sz="1100" b="0" i="0">
                          <a:solidFill>
                            <a:srgbClr val="000000"/>
                          </a:solidFill>
                          <a:latin typeface="Calibri" panose="020F0502020204030204"/>
                          <a:ea typeface="Calibri" panose="020F0502020204030204"/>
                        </a:rPr>
                        <a:t>PYZ</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7</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8</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21</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r>
              <a:tr h="289560">
                <a:tc>
                  <a:txBody>
                    <a:bodyPr/>
                    <a:p>
                      <a:pPr marL="9525" indent="0" algn="l" fontAlgn="ctr"/>
                      <a:r>
                        <a:rPr sz="1100" b="0" i="0">
                          <a:solidFill>
                            <a:srgbClr val="000000"/>
                          </a:solidFill>
                          <a:latin typeface="Calibri" panose="020F0502020204030204"/>
                          <a:ea typeface="Calibri" panose="020F0502020204030204"/>
                        </a:rPr>
                        <a:t>SVG</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10</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11</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24</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r>
              <a:tr h="289560">
                <a:tc>
                  <a:txBody>
                    <a:bodyPr/>
                    <a:p>
                      <a:pPr marL="9525" indent="0" algn="l" fontAlgn="ctr"/>
                      <a:r>
                        <a:rPr sz="1100" b="0" i="0">
                          <a:solidFill>
                            <a:srgbClr val="000000"/>
                          </a:solidFill>
                          <a:latin typeface="Calibri" panose="020F0502020204030204"/>
                          <a:ea typeface="Calibri" panose="020F0502020204030204"/>
                        </a:rPr>
                        <a:t>TNS</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9</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8</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c>
                  <a:txBody>
                    <a:bodyPr/>
                    <a:p>
                      <a:pPr marL="9525" indent="0" algn="l" fontAlgn="ctr"/>
                      <a:r>
                        <a:rPr sz="1100" b="0" i="0">
                          <a:solidFill>
                            <a:srgbClr val="000000"/>
                          </a:solidFill>
                          <a:latin typeface="Calibri" panose="020F0502020204030204"/>
                          <a:ea typeface="Calibri" panose="020F0502020204030204"/>
                        </a:rPr>
                        <a:t>22</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noFill/>
                  </a:tcPr>
                </a:tc>
              </a:tr>
              <a:tr h="289560">
                <a:tc>
                  <a:txBody>
                    <a:bodyPr/>
                    <a:p>
                      <a:pPr marL="9525" indent="0" algn="l" fontAlgn="ctr"/>
                      <a:r>
                        <a:rPr sz="1100" b="0" i="0">
                          <a:solidFill>
                            <a:srgbClr val="000000"/>
                          </a:solidFill>
                          <a:latin typeface="Calibri" panose="020F0502020204030204"/>
                          <a:ea typeface="Calibri" panose="020F0502020204030204"/>
                        </a:rPr>
                        <a:t>WBL</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r" fontAlgn="ctr"/>
                      <a:r>
                        <a:rPr sz="1100" b="0" i="0">
                          <a:solidFill>
                            <a:srgbClr val="000000"/>
                          </a:solidFill>
                          <a:latin typeface="Calibri" panose="020F0502020204030204"/>
                          <a:ea typeface="Calibri" panose="020F0502020204030204"/>
                        </a:rPr>
                        <a:t>5</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r" fontAlgn="ctr"/>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r" fontAlgn="ctr"/>
                      <a:r>
                        <a:rPr sz="1100" b="0" i="0">
                          <a:solidFill>
                            <a:srgbClr val="000000"/>
                          </a:solidFill>
                          <a:latin typeface="Calibri" panose="020F0502020204030204"/>
                          <a:ea typeface="Calibri" panose="020F0502020204030204"/>
                        </a:rPr>
                        <a:t>6</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r" fontAlgn="ctr"/>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r" fontAlgn="ctr"/>
                      <a:r>
                        <a:rPr sz="1100" b="0" i="0">
                          <a:solidFill>
                            <a:srgbClr val="000000"/>
                          </a:solidFill>
                          <a:latin typeface="Calibri" panose="020F0502020204030204"/>
                          <a:ea typeface="Calibri" panose="020F0502020204030204"/>
                        </a:rPr>
                        <a:t>17</a:t>
                      </a:r>
                      <a:endParaRPr sz="11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89560">
                <a:tc>
                  <a:txBody>
                    <a:bodyPr/>
                    <a:p>
                      <a:pPr marL="9525" indent="0" algn="l" fontAlgn="ctr"/>
                      <a:r>
                        <a:rPr sz="1100" b="1" i="0">
                          <a:solidFill>
                            <a:srgbClr val="000000"/>
                          </a:solidFill>
                          <a:latin typeface="Calibri" panose="020F0502020204030204"/>
                          <a:ea typeface="Calibri" panose="020F0502020204030204"/>
                        </a:rPr>
                        <a:t>Grand Total</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marL="9525" indent="0" algn="r" fontAlgn="ctr"/>
                      <a:r>
                        <a:rPr sz="1100" b="1" i="0">
                          <a:solidFill>
                            <a:srgbClr val="000000"/>
                          </a:solidFill>
                          <a:latin typeface="Calibri" panose="020F0502020204030204"/>
                          <a:ea typeface="Calibri" panose="020F0502020204030204"/>
                        </a:rPr>
                        <a:t>31</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marL="9525" indent="0" algn="r" fontAlgn="ctr"/>
                      <a:r>
                        <a:rPr sz="1100" b="1" i="0">
                          <a:solidFill>
                            <a:srgbClr val="000000"/>
                          </a:solidFill>
                          <a:latin typeface="Calibri" panose="020F0502020204030204"/>
                          <a:ea typeface="Calibri" panose="020F0502020204030204"/>
                        </a:rPr>
                        <a:t>70</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marL="9525" indent="0" algn="r" fontAlgn="ctr"/>
                      <a:r>
                        <a:rPr sz="1100" b="1" i="0">
                          <a:solidFill>
                            <a:srgbClr val="000000"/>
                          </a:solidFill>
                          <a:latin typeface="Calibri" panose="020F0502020204030204"/>
                          <a:ea typeface="Calibri" panose="020F0502020204030204"/>
                        </a:rPr>
                        <a:t>81</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marL="9525" indent="0" algn="r" fontAlgn="ctr"/>
                      <a:r>
                        <a:rPr sz="1100" b="1" i="0">
                          <a:solidFill>
                            <a:srgbClr val="000000"/>
                          </a:solidFill>
                          <a:latin typeface="Calibri" panose="020F0502020204030204"/>
                          <a:ea typeface="Calibri" panose="020F0502020204030204"/>
                        </a:rPr>
                        <a:t>17</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marL="9525" indent="0" algn="r" fontAlgn="ctr"/>
                      <a:r>
                        <a:rPr sz="1100" b="1" i="0">
                          <a:solidFill>
                            <a:srgbClr val="000000"/>
                          </a:solidFill>
                          <a:latin typeface="Calibri" panose="020F0502020204030204"/>
                          <a:ea typeface="Calibri" panose="020F0502020204030204"/>
                        </a:rPr>
                        <a:t>199</a:t>
                      </a:r>
                      <a:endParaRPr sz="11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r>
            </a:tbl>
          </a:graphicData>
        </a:graphic>
      </p:graphicFrame>
    </p:spTree>
  </p:cSld>
  <p:clrMapOvr>
    <a:masterClrMapping/>
  </p:clrMapOvr>
</p:sld>
</file>

<file path=ppt/tags/tag1.xml><?xml version="1.0" encoding="utf-8"?>
<p:tagLst xmlns:p="http://schemas.openxmlformats.org/presentationml/2006/main">
  <p:tag name="TABLE_ENDDRAG_ORIGIN_RECT" val="727*295"/>
  <p:tag name="TABLE_ENDDRAG_RECT" val="22*168*727*29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5267</Words>
  <Application>WPS Presentation</Application>
  <PresentationFormat/>
  <Paragraphs>268</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Trebuchet MS</vt:lpstr>
      <vt:lpstr>Times New Roman</vt:lpstr>
      <vt:lpstr>Roboto</vt:lpstr>
      <vt:lpstr>Palatino Linotype</vt:lpstr>
      <vt:lpstr>Calibri</vt:lpstr>
      <vt:lpstr>Microsoft YaHei</vt:lpstr>
      <vt:lpstr>Arial Unicode MS</vt:lpstr>
      <vt:lpstr>Calibri</vt:lpstr>
      <vt:lpstr>Office Theme</vt:lpstr>
      <vt:lpstr>Employee Data Analysis using Excel  </vt:lpstr>
      <vt:lpstr>PROJECT TITLE</vt:lpstr>
      <vt:lpstr>AGENDA</vt:lpstr>
      <vt:lpstr>PROJECT	OVERVIEW</vt:lpstr>
      <vt:lpstr>PROBLEM	STATEMENT</vt:lpstr>
      <vt:lpstr>WHO ARE THE END USERS?</vt:lpstr>
      <vt:lpstr>OUR SOLUTION AND ITS VALUE PROPOSITION</vt:lpstr>
      <vt:lpstr>Dataset Description</vt:lpstr>
      <vt:lpstr>PowerPoint 演示文稿</vt:lpstr>
      <vt:lpstr>THE "WOW" IN OUR SOLUTION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
  <cp:lastModifiedBy>Admin</cp:lastModifiedBy>
  <cp:revision>2</cp:revision>
  <dcterms:created xsi:type="dcterms:W3CDTF">2024-08-30T09:17:50Z</dcterms:created>
  <dcterms:modified xsi:type="dcterms:W3CDTF">2024-08-30T09:20:04Z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F0579766452B4A79AF64BB2811D8FB26_13</vt:lpwstr>
  </property>
  <property fmtid="{D5CDD505-2E9C-101B-9397-08002B2CF9AE}" pid="3" name="KSOProductBuildVer">
    <vt:lpwstr>1033-12.2.0.17545</vt:lpwstr>
  </property>
</Properties>
</file>