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sldIdLst>
    <p:sldId id="256" r:id="rId2"/>
    <p:sldId id="257" r:id="rId3"/>
    <p:sldId id="258" r:id="rId4"/>
    <p:sldId id="266" r:id="rId5"/>
    <p:sldId id="259" r:id="rId6"/>
    <p:sldId id="260" r:id="rId7"/>
    <p:sldId id="262" r:id="rId8"/>
    <p:sldId id="261" r:id="rId9"/>
    <p:sldId id="263"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FFA8F5-0728-40FD-85C8-C14DCB2DA8F0}" type="datetimeFigureOut">
              <a:rPr lang="en-IN" smtClean="0"/>
              <a:t>01-09-2024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81CF0-D93D-4A2B-BE21-77E042E39F95}" type="slidenum">
              <a:rPr lang="en-IN" smtClean="0"/>
              <a:t>‹#›</a:t>
            </a:fld>
            <a:endParaRPr lang="en-IN"/>
          </a:p>
        </p:txBody>
      </p:sp>
    </p:spTree>
    <p:extLst>
      <p:ext uri="{BB962C8B-B14F-4D97-AF65-F5344CB8AC3E}">
        <p14:creationId xmlns:p14="http://schemas.microsoft.com/office/powerpoint/2010/main" val="25323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581CF0-D93D-4A2B-BE21-77E042E39F95}" type="slidenum">
              <a:rPr lang="en-IN" smtClean="0"/>
              <a:t>4</a:t>
            </a:fld>
            <a:endParaRPr lang="en-IN"/>
          </a:p>
        </p:txBody>
      </p:sp>
    </p:spTree>
    <p:extLst>
      <p:ext uri="{BB962C8B-B14F-4D97-AF65-F5344CB8AC3E}">
        <p14:creationId xmlns:p14="http://schemas.microsoft.com/office/powerpoint/2010/main" val="429435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581CF0-D93D-4A2B-BE21-77E042E39F95}" type="slidenum">
              <a:rPr lang="en-IN" smtClean="0"/>
              <a:t>10</a:t>
            </a:fld>
            <a:endParaRPr lang="en-IN"/>
          </a:p>
        </p:txBody>
      </p:sp>
    </p:spTree>
    <p:extLst>
      <p:ext uri="{BB962C8B-B14F-4D97-AF65-F5344CB8AC3E}">
        <p14:creationId xmlns:p14="http://schemas.microsoft.com/office/powerpoint/2010/main" val="180326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581CF0-D93D-4A2B-BE21-77E042E39F95}" type="slidenum">
              <a:rPr lang="en-IN" smtClean="0"/>
              <a:t>11</a:t>
            </a:fld>
            <a:endParaRPr lang="en-IN"/>
          </a:p>
        </p:txBody>
      </p:sp>
    </p:spTree>
    <p:extLst>
      <p:ext uri="{BB962C8B-B14F-4D97-AF65-F5344CB8AC3E}">
        <p14:creationId xmlns:p14="http://schemas.microsoft.com/office/powerpoint/2010/main" val="42597575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B1BFED-4526-486B-972B-5FC7FE084B8E}"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D7A09C2-F82E-46CC-90AD-D872FB7E9CEB}" type="slidenum">
              <a:rPr lang="en-IN" smtClean="0"/>
              <a:t>‹#›</a:t>
            </a:fld>
            <a:endParaRPr lang="en-IN"/>
          </a:p>
        </p:txBody>
      </p:sp>
    </p:spTree>
    <p:extLst>
      <p:ext uri="{BB962C8B-B14F-4D97-AF65-F5344CB8AC3E}">
        <p14:creationId xmlns:p14="http://schemas.microsoft.com/office/powerpoint/2010/main" val="113452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1BFED-4526-486B-972B-5FC7FE084B8E}"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263421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1BFED-4526-486B-972B-5FC7FE084B8E}"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328390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B1BFED-4526-486B-972B-5FC7FE084B8E}"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295961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B1BFED-4526-486B-972B-5FC7FE084B8E}" type="datetimeFigureOut">
              <a:rPr lang="en-IN" smtClean="0"/>
              <a:t>01-09-2024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D7A09C2-F82E-46CC-90AD-D872FB7E9CEB}" type="slidenum">
              <a:rPr lang="en-IN" smtClean="0"/>
              <a:t>‹#›</a:t>
            </a:fld>
            <a:endParaRPr lang="en-IN"/>
          </a:p>
        </p:txBody>
      </p:sp>
    </p:spTree>
    <p:extLst>
      <p:ext uri="{BB962C8B-B14F-4D97-AF65-F5344CB8AC3E}">
        <p14:creationId xmlns:p14="http://schemas.microsoft.com/office/powerpoint/2010/main" val="8135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B1BFED-4526-486B-972B-5FC7FE084B8E}"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260249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B1BFED-4526-486B-972B-5FC7FE084B8E}"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141786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B1BFED-4526-486B-972B-5FC7FE084B8E}"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187699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1BFED-4526-486B-972B-5FC7FE084B8E}"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113651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1BFED-4526-486B-972B-5FC7FE084B8E}"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249580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B1BFED-4526-486B-972B-5FC7FE084B8E}" type="datetimeFigureOut">
              <a:rPr lang="en-IN" smtClean="0"/>
              <a:t>01-09-2024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7A09C2-F82E-46CC-90AD-D872FB7E9CEB}" type="slidenum">
              <a:rPr lang="en-IN" smtClean="0"/>
              <a:t>‹#›</a:t>
            </a:fld>
            <a:endParaRPr lang="en-IN"/>
          </a:p>
        </p:txBody>
      </p:sp>
    </p:spTree>
    <p:extLst>
      <p:ext uri="{BB962C8B-B14F-4D97-AF65-F5344CB8AC3E}">
        <p14:creationId xmlns:p14="http://schemas.microsoft.com/office/powerpoint/2010/main" val="41020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5B1BFED-4526-486B-972B-5FC7FE084B8E}" type="datetimeFigureOut">
              <a:rPr lang="en-IN" smtClean="0"/>
              <a:t>01-09-2024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D7A09C2-F82E-46CC-90AD-D872FB7E9CEB}" type="slidenum">
              <a:rPr lang="en-IN" smtClean="0"/>
              <a:t>‹#›</a:t>
            </a:fld>
            <a:endParaRPr lang="en-IN"/>
          </a:p>
        </p:txBody>
      </p:sp>
    </p:spTree>
    <p:extLst>
      <p:ext uri="{BB962C8B-B14F-4D97-AF65-F5344CB8AC3E}">
        <p14:creationId xmlns:p14="http://schemas.microsoft.com/office/powerpoint/2010/main" val="12447554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F996-B4D2-AB2B-3CB9-8EC41A5AA2BD}"/>
              </a:ext>
            </a:extLst>
          </p:cNvPr>
          <p:cNvSpPr>
            <a:spLocks noGrp="1"/>
          </p:cNvSpPr>
          <p:nvPr>
            <p:ph type="ctrTitle"/>
          </p:nvPr>
        </p:nvSpPr>
        <p:spPr>
          <a:xfrm>
            <a:off x="1524000" y="2613706"/>
            <a:ext cx="9144000" cy="1381351"/>
          </a:xfrm>
        </p:spPr>
        <p:txBody>
          <a:bodyPr/>
          <a:lstStyle/>
          <a:p>
            <a:r>
              <a:rPr lang="en-US" b="1" i="1" dirty="0">
                <a:solidFill>
                  <a:schemeClr val="accent6">
                    <a:lumMod val="75000"/>
                  </a:schemeClr>
                </a:solidFill>
                <a:latin typeface="Bookman Old Style" panose="02050604050505020204" pitchFamily="18" charset="0"/>
              </a:rPr>
              <a:t>MICROSOFT EXCEL </a:t>
            </a:r>
            <a:endParaRPr lang="en-IN" b="1" i="1" dirty="0">
              <a:solidFill>
                <a:schemeClr val="accent6">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1814901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8AF222-5EE9-5C50-3E36-91AF243814DA}"/>
              </a:ext>
            </a:extLst>
          </p:cNvPr>
          <p:cNvSpPr>
            <a:spLocks noGrp="1"/>
          </p:cNvSpPr>
          <p:nvPr>
            <p:ph type="body" idx="1"/>
          </p:nvPr>
        </p:nvSpPr>
        <p:spPr>
          <a:xfrm>
            <a:off x="740229" y="195944"/>
            <a:ext cx="2242458" cy="472393"/>
          </a:xfrm>
        </p:spPr>
        <p:txBody>
          <a:bodyPr>
            <a:normAutofit/>
          </a:bodyPr>
          <a:lstStyle/>
          <a:p>
            <a:pPr algn="ctr"/>
            <a:r>
              <a:rPr lang="en-US" dirty="0">
                <a:solidFill>
                  <a:schemeClr val="accent1">
                    <a:lumMod val="50000"/>
                  </a:schemeClr>
                </a:solidFill>
              </a:rPr>
              <a:t>Advantages</a:t>
            </a:r>
            <a:r>
              <a:rPr lang="en-US" dirty="0"/>
              <a:t>:</a:t>
            </a:r>
            <a:endParaRPr lang="en-IN" dirty="0"/>
          </a:p>
        </p:txBody>
      </p:sp>
      <p:sp>
        <p:nvSpPr>
          <p:cNvPr id="4" name="Content Placeholder 3">
            <a:extLst>
              <a:ext uri="{FF2B5EF4-FFF2-40B4-BE49-F238E27FC236}">
                <a16:creationId xmlns:a16="http://schemas.microsoft.com/office/drawing/2014/main" id="{9C07A043-00CE-DA37-400F-1BCF93CC9C50}"/>
              </a:ext>
            </a:extLst>
          </p:cNvPr>
          <p:cNvSpPr>
            <a:spLocks noGrp="1"/>
          </p:cNvSpPr>
          <p:nvPr>
            <p:ph sz="half" idx="2"/>
          </p:nvPr>
        </p:nvSpPr>
        <p:spPr>
          <a:xfrm>
            <a:off x="130630" y="870856"/>
            <a:ext cx="5866946" cy="5791199"/>
          </a:xfrm>
        </p:spPr>
        <p:txBody>
          <a:bodyPr>
            <a:normAutofit fontScale="92500" lnSpcReduction="10000"/>
          </a:bodyPr>
          <a:lstStyle/>
          <a:p>
            <a:pPr algn="just"/>
            <a:r>
              <a:rPr lang="en-US" sz="1800" b="1" i="0" dirty="0">
                <a:solidFill>
                  <a:srgbClr val="232323"/>
                </a:solidFill>
                <a:effectLst/>
                <a:latin typeface="Satoshi-Regular"/>
              </a:rPr>
              <a:t>Versatility:</a:t>
            </a:r>
            <a:r>
              <a:rPr lang="en-US" sz="1800" b="0" i="0" dirty="0">
                <a:solidFill>
                  <a:srgbClr val="232323"/>
                </a:solidFill>
                <a:effectLst/>
                <a:latin typeface="Satoshi-Regular"/>
              </a:rPr>
              <a:t> Excel allows users to perform various tasks like calculations, data analysis, charting, and more within a single platform.</a:t>
            </a:r>
          </a:p>
          <a:p>
            <a:pPr algn="just"/>
            <a:r>
              <a:rPr lang="en-US" sz="1800" b="1" i="0" dirty="0">
                <a:solidFill>
                  <a:srgbClr val="232323"/>
                </a:solidFill>
                <a:effectLst/>
                <a:latin typeface="Satoshi-Regular"/>
              </a:rPr>
              <a:t>Ease of Use:</a:t>
            </a:r>
            <a:r>
              <a:rPr lang="en-US" sz="1800" b="0" i="0" dirty="0">
                <a:solidFill>
                  <a:srgbClr val="232323"/>
                </a:solidFill>
                <a:effectLst/>
                <a:latin typeface="Satoshi-Regular"/>
              </a:rPr>
              <a:t> Its user-friendly interface makes it accessible to users with varying levels of expertise. Basic functions can be quickly learned and applied.</a:t>
            </a:r>
          </a:p>
          <a:p>
            <a:pPr algn="just"/>
            <a:r>
              <a:rPr lang="en-US" sz="1800" b="1" i="0" dirty="0">
                <a:solidFill>
                  <a:srgbClr val="232323"/>
                </a:solidFill>
                <a:effectLst/>
                <a:latin typeface="Satoshi-Regular"/>
              </a:rPr>
              <a:t>Data Analysis Tools:</a:t>
            </a:r>
            <a:r>
              <a:rPr lang="en-US" sz="1800" b="0" i="0" dirty="0">
                <a:solidFill>
                  <a:srgbClr val="232323"/>
                </a:solidFill>
                <a:effectLst/>
                <a:latin typeface="Satoshi-Regular"/>
              </a:rPr>
              <a:t> Excel provides powerful tools for data analysis, including formulas, functions, pivot tables, and charts, aiding in insightful data interpretation.</a:t>
            </a:r>
          </a:p>
          <a:p>
            <a:pPr algn="just"/>
            <a:r>
              <a:rPr lang="en-US" sz="1800" b="1" i="0" dirty="0">
                <a:solidFill>
                  <a:srgbClr val="232323"/>
                </a:solidFill>
                <a:effectLst/>
                <a:latin typeface="Satoshi-Regular"/>
              </a:rPr>
              <a:t>Customization:</a:t>
            </a:r>
            <a:r>
              <a:rPr lang="en-US" sz="1800" b="0" i="0" dirty="0">
                <a:solidFill>
                  <a:srgbClr val="232323"/>
                </a:solidFill>
                <a:effectLst/>
                <a:latin typeface="Satoshi-Regular"/>
              </a:rPr>
              <a:t> Users can customize Excel through macros, add-ins, and personalized functions to suit specific requirements, enhancing its functionality.</a:t>
            </a:r>
          </a:p>
          <a:p>
            <a:pPr algn="just"/>
            <a:r>
              <a:rPr lang="en-US" sz="1800" b="1" i="0" dirty="0">
                <a:solidFill>
                  <a:srgbClr val="232323"/>
                </a:solidFill>
                <a:effectLst/>
                <a:latin typeface="Satoshi-Regular"/>
              </a:rPr>
              <a:t>Compatibility:</a:t>
            </a:r>
            <a:r>
              <a:rPr lang="en-US" sz="1800" b="0" i="0" dirty="0">
                <a:solidFill>
                  <a:srgbClr val="232323"/>
                </a:solidFill>
                <a:effectLst/>
                <a:latin typeface="Satoshi-Regular"/>
              </a:rPr>
              <a:t> Excel files 	(.xlsx) are widely supported across different platforms, ensuring easy sharing and collaboration.</a:t>
            </a:r>
          </a:p>
          <a:p>
            <a:pPr algn="just"/>
            <a:r>
              <a:rPr lang="en-US" sz="1800" b="1" i="0" dirty="0">
                <a:solidFill>
                  <a:srgbClr val="232323"/>
                </a:solidFill>
                <a:effectLst/>
                <a:latin typeface="Satoshi-Regular"/>
              </a:rPr>
              <a:t>Graphical Representation:</a:t>
            </a:r>
            <a:r>
              <a:rPr lang="en-US" sz="1800" b="0" i="0" dirty="0">
                <a:solidFill>
                  <a:srgbClr val="232323"/>
                </a:solidFill>
                <a:effectLst/>
                <a:latin typeface="Satoshi-Regular"/>
              </a:rPr>
              <a:t> It offers a range of charting options, enabling users to represent data for better understanding and visual presentation.</a:t>
            </a:r>
            <a:endParaRPr lang="en-IN" sz="1800" dirty="0"/>
          </a:p>
        </p:txBody>
      </p:sp>
      <p:sp>
        <p:nvSpPr>
          <p:cNvPr id="5" name="Text Placeholder 4">
            <a:extLst>
              <a:ext uri="{FF2B5EF4-FFF2-40B4-BE49-F238E27FC236}">
                <a16:creationId xmlns:a16="http://schemas.microsoft.com/office/drawing/2014/main" id="{D4D3048F-D5BD-8E10-ABD4-83A3906FE718}"/>
              </a:ext>
            </a:extLst>
          </p:cNvPr>
          <p:cNvSpPr>
            <a:spLocks noGrp="1"/>
          </p:cNvSpPr>
          <p:nvPr>
            <p:ph type="body" sz="quarter" idx="3"/>
          </p:nvPr>
        </p:nvSpPr>
        <p:spPr>
          <a:xfrm>
            <a:off x="6096000" y="195944"/>
            <a:ext cx="2579914" cy="472393"/>
          </a:xfrm>
        </p:spPr>
        <p:txBody>
          <a:bodyPr>
            <a:normAutofit/>
          </a:bodyPr>
          <a:lstStyle/>
          <a:p>
            <a:pPr algn="ctr"/>
            <a:r>
              <a:rPr lang="en-US" dirty="0">
                <a:solidFill>
                  <a:schemeClr val="accent1">
                    <a:lumMod val="50000"/>
                  </a:schemeClr>
                </a:solidFill>
              </a:rPr>
              <a:t>Disadvantages</a:t>
            </a:r>
            <a:r>
              <a:rPr lang="en-US" dirty="0"/>
              <a:t>:</a:t>
            </a:r>
            <a:endParaRPr lang="en-IN" dirty="0"/>
          </a:p>
        </p:txBody>
      </p:sp>
      <p:sp>
        <p:nvSpPr>
          <p:cNvPr id="6" name="Content Placeholder 5">
            <a:extLst>
              <a:ext uri="{FF2B5EF4-FFF2-40B4-BE49-F238E27FC236}">
                <a16:creationId xmlns:a16="http://schemas.microsoft.com/office/drawing/2014/main" id="{9FE52E33-985D-8C1A-1BE5-C18D126DFEA5}"/>
              </a:ext>
            </a:extLst>
          </p:cNvPr>
          <p:cNvSpPr>
            <a:spLocks noGrp="1"/>
          </p:cNvSpPr>
          <p:nvPr>
            <p:ph sz="quarter" idx="4"/>
          </p:nvPr>
        </p:nvSpPr>
        <p:spPr>
          <a:xfrm>
            <a:off x="6172200" y="668337"/>
            <a:ext cx="5183188" cy="5993718"/>
          </a:xfrm>
        </p:spPr>
        <p:txBody>
          <a:bodyPr>
            <a:normAutofit fontScale="92500" lnSpcReduction="10000"/>
          </a:bodyPr>
          <a:lstStyle/>
          <a:p>
            <a:pPr algn="just"/>
            <a:r>
              <a:rPr lang="en-US" sz="1900" b="1" i="0" dirty="0">
                <a:solidFill>
                  <a:srgbClr val="232323"/>
                </a:solidFill>
                <a:effectLst/>
                <a:latin typeface="Satoshi-Regular"/>
              </a:rPr>
              <a:t>Limited Data Handling:</a:t>
            </a:r>
            <a:r>
              <a:rPr lang="en-US" sz="1900" b="0" i="0" dirty="0">
                <a:solidFill>
                  <a:srgbClr val="232323"/>
                </a:solidFill>
                <a:effectLst/>
                <a:latin typeface="Satoshi-Regular"/>
              </a:rPr>
              <a:t> Excel has limitations in handling large datasets efficiently, leading to performance issues and potential data loss or corruption.</a:t>
            </a:r>
          </a:p>
          <a:p>
            <a:pPr algn="just"/>
            <a:r>
              <a:rPr lang="en-US" sz="1900" b="1" i="0" dirty="0">
                <a:solidFill>
                  <a:srgbClr val="232323"/>
                </a:solidFill>
                <a:effectLst/>
                <a:latin typeface="Satoshi-Regular"/>
              </a:rPr>
              <a:t>Prone to Errors:</a:t>
            </a:r>
            <a:r>
              <a:rPr lang="en-US" sz="1900" b="0" i="0" dirty="0">
                <a:solidFill>
                  <a:srgbClr val="232323"/>
                </a:solidFill>
                <a:effectLst/>
                <a:latin typeface="Satoshi-Regular"/>
              </a:rPr>
              <a:t> Human errors, like incorrect formulas or data input, can occur, leading to inaccurate results, especially in complex spreadsheets.</a:t>
            </a:r>
          </a:p>
          <a:p>
            <a:pPr algn="just"/>
            <a:r>
              <a:rPr lang="en-US" sz="1900" b="1" i="0" dirty="0">
                <a:solidFill>
                  <a:srgbClr val="232323"/>
                </a:solidFill>
                <a:effectLst/>
                <a:latin typeface="Satoshi-Regular"/>
              </a:rPr>
              <a:t>Version Control and Collaboration:</a:t>
            </a:r>
            <a:r>
              <a:rPr lang="en-US" sz="1900" b="0" i="0" dirty="0">
                <a:solidFill>
                  <a:srgbClr val="232323"/>
                </a:solidFill>
                <a:effectLst/>
                <a:latin typeface="Satoshi-Regular"/>
              </a:rPr>
              <a:t> Managing versions and collaborating on a single Excel file can be challenging, leading to confusion and potential data conflicts.</a:t>
            </a:r>
          </a:p>
          <a:p>
            <a:pPr algn="just"/>
            <a:r>
              <a:rPr lang="en-US" sz="1800" b="1" i="0" dirty="0">
                <a:solidFill>
                  <a:srgbClr val="232323"/>
                </a:solidFill>
                <a:effectLst/>
                <a:latin typeface="Satoshi-Regular"/>
              </a:rPr>
              <a:t>Lack of Security:</a:t>
            </a:r>
            <a:r>
              <a:rPr lang="en-US" sz="1800" b="0" i="0" dirty="0">
                <a:solidFill>
                  <a:srgbClr val="232323"/>
                </a:solidFill>
                <a:effectLst/>
                <a:latin typeface="Satoshi-Regular"/>
              </a:rPr>
              <a:t> Excel files may lack robust security features, making them vulnerable to unauthorized access, data breaches, or accidental alterations.</a:t>
            </a:r>
          </a:p>
          <a:p>
            <a:pPr algn="just"/>
            <a:r>
              <a:rPr lang="en-US" sz="1800" b="1" i="0" dirty="0">
                <a:solidFill>
                  <a:srgbClr val="232323"/>
                </a:solidFill>
                <a:effectLst/>
                <a:latin typeface="Satoshi-Regular"/>
              </a:rPr>
              <a:t>Complexity in Complex Tasks:</a:t>
            </a:r>
            <a:r>
              <a:rPr lang="en-US" sz="1800" b="0" i="0" dirty="0">
                <a:solidFill>
                  <a:srgbClr val="232323"/>
                </a:solidFill>
                <a:effectLst/>
                <a:latin typeface="Satoshi-Regular"/>
              </a:rPr>
              <a:t> While it's user-friendly for basic tasks, performing complex operations might require advanced knowledge of formulas, functions, and VBA programming.</a:t>
            </a:r>
          </a:p>
          <a:p>
            <a:pPr algn="just"/>
            <a:r>
              <a:rPr lang="en-US" sz="1800" b="1" i="0" dirty="0">
                <a:solidFill>
                  <a:srgbClr val="232323"/>
                </a:solidFill>
                <a:effectLst/>
                <a:latin typeface="Satoshi-Regular"/>
              </a:rPr>
              <a:t>Limited Automation:</a:t>
            </a:r>
            <a:r>
              <a:rPr lang="en-US" sz="1800" b="0" i="0" dirty="0">
                <a:solidFill>
                  <a:srgbClr val="232323"/>
                </a:solidFill>
                <a:effectLst/>
                <a:latin typeface="Satoshi-Regular"/>
              </a:rPr>
              <a:t> While Excel supports automation through macros, it might not be as efficient as dedicated programming languages or software for extensive automation and complex tasks.</a:t>
            </a:r>
          </a:p>
          <a:p>
            <a:pPr algn="just"/>
            <a:endParaRPr lang="en-US" sz="1900" b="0" i="0" dirty="0">
              <a:solidFill>
                <a:srgbClr val="232323"/>
              </a:solidFill>
              <a:effectLst/>
              <a:latin typeface="Satoshi-Regular"/>
            </a:endParaRPr>
          </a:p>
          <a:p>
            <a:endParaRPr lang="en-IN" dirty="0"/>
          </a:p>
        </p:txBody>
      </p:sp>
    </p:spTree>
    <p:extLst>
      <p:ext uri="{BB962C8B-B14F-4D97-AF65-F5344CB8AC3E}">
        <p14:creationId xmlns:p14="http://schemas.microsoft.com/office/powerpoint/2010/main" val="1484922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B63A-19B0-788F-0FFA-502755ECA0D5}"/>
              </a:ext>
            </a:extLst>
          </p:cNvPr>
          <p:cNvSpPr>
            <a:spLocks noGrp="1"/>
          </p:cNvSpPr>
          <p:nvPr>
            <p:ph type="title"/>
          </p:nvPr>
        </p:nvSpPr>
        <p:spPr>
          <a:xfrm>
            <a:off x="351391" y="253201"/>
            <a:ext cx="5853466" cy="865197"/>
          </a:xfrm>
        </p:spPr>
        <p:txBody>
          <a:bodyPr/>
          <a:lstStyle/>
          <a:p>
            <a:r>
              <a:rPr lang="en-US" dirty="0"/>
              <a:t>Competitors of excel:</a:t>
            </a:r>
            <a:endParaRPr lang="en-IN" dirty="0"/>
          </a:p>
        </p:txBody>
      </p:sp>
      <p:sp>
        <p:nvSpPr>
          <p:cNvPr id="3" name="Content Placeholder 2">
            <a:extLst>
              <a:ext uri="{FF2B5EF4-FFF2-40B4-BE49-F238E27FC236}">
                <a16:creationId xmlns:a16="http://schemas.microsoft.com/office/drawing/2014/main" id="{8AFAC8D7-EA96-C92F-48BF-97630495D1DE}"/>
              </a:ext>
            </a:extLst>
          </p:cNvPr>
          <p:cNvSpPr>
            <a:spLocks noGrp="1"/>
          </p:cNvSpPr>
          <p:nvPr>
            <p:ph idx="1"/>
          </p:nvPr>
        </p:nvSpPr>
        <p:spPr>
          <a:xfrm>
            <a:off x="217713" y="1118398"/>
            <a:ext cx="11800115" cy="5587202"/>
          </a:xfrm>
        </p:spPr>
        <p:txBody>
          <a:bodyPr/>
          <a:lstStyle/>
          <a:p>
            <a:pPr marL="0" indent="0" algn="l">
              <a:buNone/>
            </a:pP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Even though Excel might be one of the most recognizable spreadsheet programs, other vendors offer competing products. Examples include the following:</a:t>
            </a:r>
          </a:p>
          <a:p>
            <a:pPr algn="l">
              <a:buFont typeface="Arial" panose="020B0604020202020204" pitchFamily="34" charset="0"/>
              <a:buChar char="•"/>
            </a:pPr>
            <a:r>
              <a:rPr lang="en-US" b="1" dirty="0">
                <a:highlight>
                  <a:srgbClr val="FFFFFF"/>
                </a:highlight>
                <a:latin typeface="Calibri" panose="020F0502020204030204" pitchFamily="34" charset="0"/>
                <a:ea typeface="Calibri" panose="020F0502020204030204" pitchFamily="34" charset="0"/>
                <a:cs typeface="Calibri" panose="020F0502020204030204" pitchFamily="34" charset="0"/>
              </a:rPr>
              <a:t>Google Sheets</a:t>
            </a:r>
            <a:r>
              <a:rPr lang="en-US"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Google Sheets is a free competitor to Excel, with similar layouts and features. Users with a Gmail account can access Google Sheets. Google Sheets are saved in the cloud, meaning users can access their spreadsheets from anywhere and on numerous devices. Multiple users can also collaborate on the same spreadsheet.</a:t>
            </a:r>
          </a:p>
          <a:p>
            <a:pPr algn="l">
              <a:buFont typeface="Arial" panose="020B0604020202020204" pitchFamily="34" charset="0"/>
              <a:buChar char="•"/>
            </a:pPr>
            <a:r>
              <a:rPr lang="en-US"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Numbers.</a:t>
            </a: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Apple's spreadsheet program comes free with every Mac and provides prebuilt templates, charts and graphs. Numbers excels at graphics and charts, but it does not handle large data sets as well as Microsoft Excel. Numbers is also exclusive for Apple's devices. But it does enable users to save spreadsheets as Excel files, so a Windows user can still open a Numbers spreadsheet in Excel.</a:t>
            </a:r>
          </a:p>
          <a:p>
            <a:pPr algn="l">
              <a:buFont typeface="Arial" panose="020B0604020202020204" pitchFamily="34" charset="0"/>
              <a:buChar char="•"/>
            </a:pPr>
            <a:r>
              <a:rPr lang="en-US"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Apache OpenOffice Calc. </a:t>
            </a: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This free open source spreadsheet software features multiple user collaboration; natural language formulas that enable users to create formulas using words; Data Pilot, which pulls data from corporate databases; and style and formatting features that enable different cell formatting options. The software uses a different macro programming language than Excel and has fewer chart options. OpenOffice Calc works on Windows and macOS platforms. OpenOffice Calc also uses the Open Document Format as its default, with only limited support for Microsoft's XLSX format.</a:t>
            </a:r>
          </a:p>
          <a:p>
            <a:pPr marL="0" indent="0">
              <a:buNone/>
            </a:pPr>
            <a:endParaRPr lang="en-IN" dirty="0"/>
          </a:p>
        </p:txBody>
      </p:sp>
    </p:spTree>
    <p:extLst>
      <p:ext uri="{BB962C8B-B14F-4D97-AF65-F5344CB8AC3E}">
        <p14:creationId xmlns:p14="http://schemas.microsoft.com/office/powerpoint/2010/main" val="622392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0AB1-E1DC-5065-042E-0F61EB9521D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52E4E9A-A534-CCA4-1F85-73F806ED7EA6}"/>
              </a:ext>
            </a:extLst>
          </p:cNvPr>
          <p:cNvSpPr>
            <a:spLocks noGrp="1"/>
          </p:cNvSpPr>
          <p:nvPr>
            <p:ph idx="1"/>
          </p:nvPr>
        </p:nvSpPr>
        <p:spPr>
          <a:xfrm>
            <a:off x="163286" y="1600200"/>
            <a:ext cx="11865428" cy="4892675"/>
          </a:xfrm>
        </p:spPr>
        <p:txBody>
          <a:bodyPr/>
          <a:lstStyle/>
          <a:p>
            <a:pPr marL="0" indent="0" algn="just">
              <a:buNone/>
            </a:pPr>
            <a:r>
              <a:rPr lang="en-US" b="0" i="0" dirty="0">
                <a:solidFill>
                  <a:srgbClr val="232323"/>
                </a:solidFill>
                <a:effectLst/>
                <a:latin typeface="Satoshi-Regular"/>
              </a:rPr>
              <a:t>In conclusion, Microsoft Excel is a fundamental tool for data management and analysis, offering many features that cater to diverse user needs. Its versatility, ease of use, and robust data analysis capabilities make it an indispensable asset in various fields. However, while Excel excels in many areas, it's essential to acknowledge its limitations, especially when handling extensive datasets and complex tasks. For individuals pursuing a </a:t>
            </a:r>
            <a:r>
              <a:rPr lang="en-US" dirty="0">
                <a:solidFill>
                  <a:srgbClr val="232323"/>
                </a:solidFill>
                <a:latin typeface="Satoshi-Regular"/>
              </a:rPr>
              <a:t>Master’s in Computer Science</a:t>
            </a:r>
            <a:r>
              <a:rPr lang="en-US" b="0" i="0" dirty="0">
                <a:solidFill>
                  <a:srgbClr val="232323"/>
                </a:solidFill>
                <a:effectLst/>
                <a:latin typeface="Satoshi-Regular"/>
              </a:rPr>
              <a:t>, understanding Excel's strengths and weaknesses can complement their skill set, particularly in data analysis and management, which are integral aspects of the field.</a:t>
            </a:r>
          </a:p>
          <a:p>
            <a:endParaRPr lang="en-IN" dirty="0"/>
          </a:p>
        </p:txBody>
      </p:sp>
    </p:spTree>
    <p:extLst>
      <p:ext uri="{BB962C8B-B14F-4D97-AF65-F5344CB8AC3E}">
        <p14:creationId xmlns:p14="http://schemas.microsoft.com/office/powerpoint/2010/main" val="4062104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3CFC-362D-25C3-2D1E-1F180D77EEF3}"/>
              </a:ext>
            </a:extLst>
          </p:cNvPr>
          <p:cNvSpPr>
            <a:spLocks noGrp="1"/>
          </p:cNvSpPr>
          <p:nvPr>
            <p:ph type="title"/>
          </p:nvPr>
        </p:nvSpPr>
        <p:spPr>
          <a:xfrm>
            <a:off x="838200" y="365126"/>
            <a:ext cx="10515600" cy="603704"/>
          </a:xfrm>
        </p:spPr>
        <p:txBody>
          <a:bodyPr>
            <a:normAutofit fontScale="90000"/>
          </a:bodyPr>
          <a:lstStyle/>
          <a:p>
            <a:r>
              <a:rPr lang="en-US" sz="3600" b="1" dirty="0">
                <a:solidFill>
                  <a:schemeClr val="accent1">
                    <a:lumMod val="75000"/>
                  </a:schemeClr>
                </a:solidFill>
              </a:rPr>
              <a:t>INTRODUCTION</a:t>
            </a:r>
            <a:r>
              <a:rPr lang="en-US" dirty="0"/>
              <a:t>:</a:t>
            </a:r>
            <a:endParaRPr lang="en-IN" dirty="0"/>
          </a:p>
        </p:txBody>
      </p:sp>
      <p:sp>
        <p:nvSpPr>
          <p:cNvPr id="3" name="Content Placeholder 2">
            <a:extLst>
              <a:ext uri="{FF2B5EF4-FFF2-40B4-BE49-F238E27FC236}">
                <a16:creationId xmlns:a16="http://schemas.microsoft.com/office/drawing/2014/main" id="{D5033960-7107-5EF6-FB0A-970B1A1059BB}"/>
              </a:ext>
            </a:extLst>
          </p:cNvPr>
          <p:cNvSpPr>
            <a:spLocks noGrp="1"/>
          </p:cNvSpPr>
          <p:nvPr>
            <p:ph idx="1"/>
          </p:nvPr>
        </p:nvSpPr>
        <p:spPr>
          <a:xfrm>
            <a:off x="838200" y="968829"/>
            <a:ext cx="10515600" cy="5791200"/>
          </a:xfrm>
        </p:spPr>
        <p:txBody>
          <a:bodyPr>
            <a:normAutofit/>
          </a:bodyPr>
          <a:lstStyle/>
          <a:p>
            <a:pPr marL="0" indent="0">
              <a:buNone/>
            </a:pP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Microsoft Excel is a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spreadsheet</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editor developed by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Microsoft</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for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Windows</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macOS</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Android</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iOS </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iPad OS</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It features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calculation</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or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computation</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capabilities, graphing tools,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pivot tables</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macro</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programming language called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Visual Basic for Applications</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Excel forms part of the </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Microsoft 365 </a:t>
            </a:r>
            <a:r>
              <a:rPr lang="en-IN" sz="2400" i="0" spc="-15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suite of software.</a:t>
            </a:r>
            <a:endPar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Excel has the following formatting options:</a:t>
            </a:r>
          </a:p>
          <a:p>
            <a:pPr marL="0" indent="0">
              <a:buNone/>
            </a:pPr>
            <a:r>
              <a:rPr lang="en-IN" sz="2400" b="1" spc="-150" dirty="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Text orientation</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     Chooses the angle for the text either diagonal or vertical orientation.</a:t>
            </a:r>
          </a:p>
          <a:p>
            <a:pPr marL="0" indent="0">
              <a:buNone/>
            </a:pPr>
            <a:r>
              <a:rPr lang="en-IN" sz="2400" b="1" spc="-150" dirty="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Wrap text:</a:t>
            </a:r>
          </a:p>
          <a:p>
            <a:pPr marL="0" indent="0">
              <a:buNone/>
            </a:pP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     Makes all the text visible within a cell without displaying on other cells.</a:t>
            </a:r>
          </a:p>
          <a:p>
            <a:pPr marL="0" indent="0">
              <a:buNone/>
            </a:pPr>
            <a:r>
              <a:rPr lang="en-IN" sz="2400" b="1" spc="-150" dirty="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Merge &amp; centre</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      It applies common title foe a data. Joins the selected cells into one large cell &amp; </a:t>
            </a:r>
            <a:r>
              <a:rPr lang="en-IN" sz="2400" spc="-150" dirty="0" err="1">
                <a:highlight>
                  <a:srgbClr val="FFFFFF"/>
                </a:highlight>
                <a:latin typeface="Calibri" panose="020F0502020204030204" pitchFamily="34" charset="0"/>
                <a:ea typeface="Calibri" panose="020F0502020204030204" pitchFamily="34" charset="0"/>
                <a:cs typeface="Calibri" panose="020F0502020204030204" pitchFamily="34" charset="0"/>
              </a:rPr>
              <a:t>centers</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 the contents. Often used to create </a:t>
            </a:r>
            <a:r>
              <a:rPr lang="en-IN" sz="2400" spc="-150" dirty="0" err="1">
                <a:highlight>
                  <a:srgbClr val="FFFFFF"/>
                </a:highlight>
                <a:latin typeface="Calibri" panose="020F0502020204030204" pitchFamily="34" charset="0"/>
                <a:ea typeface="Calibri" panose="020F0502020204030204" pitchFamily="34" charset="0"/>
                <a:cs typeface="Calibri" panose="020F0502020204030204" pitchFamily="34" charset="0"/>
              </a:rPr>
              <a:t>lable</a:t>
            </a:r>
            <a:r>
              <a:rPr lang="en-IN" sz="2400" spc="-150" dirty="0">
                <a:highlight>
                  <a:srgbClr val="FFFFFF"/>
                </a:highlight>
                <a:latin typeface="Calibri" panose="020F0502020204030204" pitchFamily="34" charset="0"/>
                <a:ea typeface="Calibri" panose="020F0502020204030204" pitchFamily="34" charset="0"/>
                <a:cs typeface="Calibri" panose="020F0502020204030204" pitchFamily="34" charset="0"/>
              </a:rPr>
              <a:t> that span multiple columns. </a:t>
            </a:r>
          </a:p>
          <a:p>
            <a:pPr marL="0" indent="0">
              <a:buNone/>
            </a:pPr>
            <a:endParaRPr lang="en-IN" spc="-150" dirty="0"/>
          </a:p>
        </p:txBody>
      </p:sp>
    </p:spTree>
    <p:extLst>
      <p:ext uri="{BB962C8B-B14F-4D97-AF65-F5344CB8AC3E}">
        <p14:creationId xmlns:p14="http://schemas.microsoft.com/office/powerpoint/2010/main" val="1447304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7410B-9528-B2C3-FC1B-C21D56C6E055}"/>
              </a:ext>
            </a:extLst>
          </p:cNvPr>
          <p:cNvSpPr>
            <a:spLocks noGrp="1"/>
          </p:cNvSpPr>
          <p:nvPr>
            <p:ph idx="1"/>
          </p:nvPr>
        </p:nvSpPr>
        <p:spPr>
          <a:xfrm>
            <a:off x="838200" y="228600"/>
            <a:ext cx="10515600" cy="6477000"/>
          </a:xfrm>
        </p:spPr>
        <p:txBody>
          <a:bodyPr/>
          <a:lstStyle/>
          <a:p>
            <a:pPr marL="0" indent="0">
              <a:buNone/>
            </a:pPr>
            <a:r>
              <a:rPr lang="en-US"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Conditional formatting:</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This helps to look up higher/lower values, and also helpful in finding duplicate vales in a data. </a:t>
            </a:r>
          </a:p>
          <a:p>
            <a:pPr marL="0" indent="0">
              <a:buNone/>
            </a:pPr>
            <a:r>
              <a:rPr lang="en-US"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Pivot table:</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Summarize data using pivot table. Pivot table makes it easy to arrange and summarizes complicated data and drill down details. </a:t>
            </a:r>
          </a:p>
          <a:p>
            <a:pPr marL="0" indent="0">
              <a:buNone/>
            </a:pPr>
            <a:r>
              <a:rPr lang="en-IN"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Advanced filter:</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Advance filter is used to filter down data with complex criteria.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Example: employee salary, GST calculations etc.,</a:t>
            </a:r>
          </a:p>
          <a:p>
            <a:pPr marL="0" indent="0">
              <a:buNone/>
            </a:pPr>
            <a:r>
              <a:rPr lang="en-IN"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Macros:</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Macros is a set of tasks or actions that we perform regularly and that can be recorded, saves and executed at any time. It is a VBA driven programming language. </a:t>
            </a:r>
          </a:p>
          <a:p>
            <a:pPr marL="0" indent="0">
              <a:buNone/>
            </a:pPr>
            <a:endParaRPr lang="en-IN" dirty="0"/>
          </a:p>
        </p:txBody>
      </p:sp>
    </p:spTree>
    <p:extLst>
      <p:ext uri="{BB962C8B-B14F-4D97-AF65-F5344CB8AC3E}">
        <p14:creationId xmlns:p14="http://schemas.microsoft.com/office/powerpoint/2010/main" val="2198600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5694-6CEE-B608-C954-185B302E7AB5}"/>
              </a:ext>
            </a:extLst>
          </p:cNvPr>
          <p:cNvSpPr>
            <a:spLocks noGrp="1"/>
          </p:cNvSpPr>
          <p:nvPr>
            <p:ph type="title"/>
          </p:nvPr>
        </p:nvSpPr>
        <p:spPr>
          <a:xfrm>
            <a:off x="296963" y="315685"/>
            <a:ext cx="4253266" cy="587829"/>
          </a:xfrm>
        </p:spPr>
        <p:txBody>
          <a:bodyPr>
            <a:normAutofit fontScale="90000"/>
          </a:bodyPr>
          <a:lstStyle/>
          <a:p>
            <a:r>
              <a:rPr lang="en-US" dirty="0"/>
              <a:t>Usage of excel:</a:t>
            </a:r>
            <a:endParaRPr lang="en-IN" dirty="0"/>
          </a:p>
        </p:txBody>
      </p:sp>
      <p:sp>
        <p:nvSpPr>
          <p:cNvPr id="3" name="Content Placeholder 2">
            <a:extLst>
              <a:ext uri="{FF2B5EF4-FFF2-40B4-BE49-F238E27FC236}">
                <a16:creationId xmlns:a16="http://schemas.microsoft.com/office/drawing/2014/main" id="{7FB5631C-246A-F7DD-B655-689963B06663}"/>
              </a:ext>
            </a:extLst>
          </p:cNvPr>
          <p:cNvSpPr>
            <a:spLocks noGrp="1"/>
          </p:cNvSpPr>
          <p:nvPr>
            <p:ph idx="1"/>
          </p:nvPr>
        </p:nvSpPr>
        <p:spPr>
          <a:xfrm>
            <a:off x="296963" y="903513"/>
            <a:ext cx="11688208" cy="5845629"/>
          </a:xfrm>
        </p:spPr>
        <p:txBody>
          <a:bodyPr>
            <a:normAutofit/>
          </a:bodyPr>
          <a:lstStyle/>
          <a:p>
            <a:pPr marL="0" indent="0">
              <a:buNone/>
            </a:pP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Excel is most commonly used in business settings. For example, it is used in business analysis, </a:t>
            </a:r>
            <a:r>
              <a:rPr lang="en-US" dirty="0">
                <a:highlight>
                  <a:srgbClr val="FFFFFF"/>
                </a:highlight>
                <a:latin typeface="Calibri" panose="020F0502020204030204" pitchFamily="34" charset="0"/>
                <a:ea typeface="Calibri" panose="020F0502020204030204" pitchFamily="34" charset="0"/>
                <a:cs typeface="Calibri" panose="020F0502020204030204" pitchFamily="34" charset="0"/>
              </a:rPr>
              <a:t>human resource management</a:t>
            </a: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operations management and performance reporting. Excel uses a large collection of cells formatted to organize and manipulate data and solve mathematical functions. Users can arrange data in the spreadsheet using graphing tools, </a:t>
            </a:r>
            <a:r>
              <a:rPr lang="en-US" dirty="0">
                <a:highlight>
                  <a:srgbClr val="FFFFFF"/>
                </a:highlight>
                <a:latin typeface="Calibri" panose="020F0502020204030204" pitchFamily="34" charset="0"/>
                <a:ea typeface="Calibri" panose="020F0502020204030204" pitchFamily="34" charset="0"/>
                <a:cs typeface="Calibri" panose="020F0502020204030204" pitchFamily="34" charset="0"/>
              </a:rPr>
              <a:t>pivot tables</a:t>
            </a:r>
            <a:r>
              <a:rPr lang="en-US"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and formulas. The spreadsheet application also has a macro programming language called Visual Basic for Applications.</a:t>
            </a:r>
          </a:p>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            An XLS file is a spreadsheet file that can be created by Excel or other spreadsheet programs. The file type represents an Excel Binary File format. An XLS file stores data as binary streams -- a compound file. Streams and sub streams in the file contain information about the content and structure of an Excel workbook.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Versions of Excel after Excel 2007 use XLSX files by default, since it is a more open and structured format. Later versions of Excel still support the creation and reading of XLS files, however. Workbook data can also be exported in formats including PDF, TXT, Hypertext markup language, XPS and XLSX.</a:t>
            </a:r>
          </a:p>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            Macro-enabled Excel files use the XLSM file extension. In this case, </a:t>
            </a:r>
            <a:r>
              <a:rPr lang="en-US" dirty="0">
                <a:latin typeface="Calibri" panose="020F0502020204030204" pitchFamily="34" charset="0"/>
                <a:ea typeface="Calibri" panose="020F0502020204030204" pitchFamily="34" charset="0"/>
                <a:cs typeface="Calibri" panose="020F0502020204030204" pitchFamily="34" charset="0"/>
              </a:rPr>
              <a:t>macros</a:t>
            </a:r>
            <a:r>
              <a:rPr lang="en-US" dirty="0">
                <a:effectLst/>
                <a:latin typeface="Calibri" panose="020F0502020204030204" pitchFamily="34" charset="0"/>
                <a:ea typeface="Calibri" panose="020F0502020204030204" pitchFamily="34" charset="0"/>
                <a:cs typeface="Calibri" panose="020F0502020204030204" pitchFamily="34" charset="0"/>
              </a:rPr>
              <a:t> are sets of instructions that automate Excel processes. XLSM files are similar to XLM files but are based on the Open XML format found in later Microsoft Office software.</a:t>
            </a:r>
          </a:p>
          <a:p>
            <a:pPr marL="0" indent="0">
              <a:buNone/>
            </a:pPr>
            <a:br>
              <a:rPr lang="en-US" dirty="0"/>
            </a:br>
            <a:endParaRPr lang="en-IN" dirty="0"/>
          </a:p>
        </p:txBody>
      </p:sp>
    </p:spTree>
    <p:extLst>
      <p:ext uri="{BB962C8B-B14F-4D97-AF65-F5344CB8AC3E}">
        <p14:creationId xmlns:p14="http://schemas.microsoft.com/office/powerpoint/2010/main" val="4025734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A0A2-7D17-F9A5-0F13-2AD685DD453F}"/>
              </a:ext>
            </a:extLst>
          </p:cNvPr>
          <p:cNvSpPr>
            <a:spLocks noGrp="1"/>
          </p:cNvSpPr>
          <p:nvPr>
            <p:ph type="title"/>
          </p:nvPr>
        </p:nvSpPr>
        <p:spPr>
          <a:xfrm>
            <a:off x="152400" y="174171"/>
            <a:ext cx="3755571" cy="805543"/>
          </a:xfrm>
        </p:spPr>
        <p:txBody>
          <a:bodyPr>
            <a:normAutofit fontScale="90000"/>
          </a:bodyPr>
          <a:lstStyle/>
          <a:p>
            <a:r>
              <a:rPr lang="en-US" dirty="0"/>
              <a:t>Functions: </a:t>
            </a:r>
            <a:endParaRPr lang="en-IN" dirty="0"/>
          </a:p>
        </p:txBody>
      </p:sp>
      <p:sp>
        <p:nvSpPr>
          <p:cNvPr id="3" name="Content Placeholder 2">
            <a:extLst>
              <a:ext uri="{FF2B5EF4-FFF2-40B4-BE49-F238E27FC236}">
                <a16:creationId xmlns:a16="http://schemas.microsoft.com/office/drawing/2014/main" id="{F506D98D-8AAB-3388-BD4E-D40E4E296055}"/>
              </a:ext>
            </a:extLst>
          </p:cNvPr>
          <p:cNvSpPr>
            <a:spLocks noGrp="1"/>
          </p:cNvSpPr>
          <p:nvPr>
            <p:ph idx="1"/>
          </p:nvPr>
        </p:nvSpPr>
        <p:spPr>
          <a:xfrm>
            <a:off x="163286" y="979714"/>
            <a:ext cx="11876314" cy="5791200"/>
          </a:xfrm>
        </p:spPr>
        <p:txBody>
          <a:bodyPr/>
          <a:lstStyle/>
          <a:p>
            <a:pPr marL="0" indent="0" algn="just">
              <a:buNone/>
            </a:pPr>
            <a:r>
              <a:rPr lang="en-US"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Excel 2016 has 484 functions. Of these, 360 existed prior to Excel 2010. Microsoft classifies these functions into 14 categories. Of the 484 current functions, 386 may be called from </a:t>
            </a:r>
            <a:r>
              <a:rPr lang="en-US" sz="2000" dirty="0">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VBA</a:t>
            </a:r>
            <a:r>
              <a:rPr lang="en-US"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as methods of the object Worksheet Function and 44 have the same names as VBA functions. With the introduction of LAMBDA, Excel became </a:t>
            </a:r>
            <a:r>
              <a:rPr lang="en-US" sz="2000" dirty="0">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Turing complete.</a:t>
            </a:r>
            <a:endParaRPr lang="en-US"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3200" b="1" dirty="0"/>
              <a:t>History</a:t>
            </a:r>
            <a:r>
              <a:rPr lang="en-IN" dirty="0"/>
              <a:t>:</a:t>
            </a:r>
          </a:p>
          <a:p>
            <a:pPr marL="0" indent="0" algn="just">
              <a:buNone/>
            </a:pPr>
            <a:r>
              <a:rPr lang="en-IN"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From its first version Excel supported end-user programming of macros (automation of repetitive tasks) and user-defined functions (extension of Excel's built-in function library). In early versions of Excel, these programs were written in a macro language whose statements had formula syntax and resided in the cells of special-purpose macro sheets (stored with file extension .XLM in Windows.) XLM was the default macro language for Excel through Excel 4.0.</a:t>
            </a:r>
          </a:p>
          <a:p>
            <a:pPr marL="0" indent="0" algn="just">
              <a:buNone/>
            </a:pPr>
            <a:r>
              <a:rPr lang="en-US" sz="2000" dirty="0">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000" b="0" i="0" dirty="0">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Beginning with version 5.0 Excel recorded macros in VBA by default but with version 5.0 XLM recording was still allowed as an option. After version 5.0 that option was discontinued. All versions of Excel, including Excel 2021, are capable of running an XLM macro, though Microsoft discourages their use.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28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F83D-2512-73D1-1985-6F51003E4F29}"/>
              </a:ext>
            </a:extLst>
          </p:cNvPr>
          <p:cNvSpPr>
            <a:spLocks noGrp="1"/>
          </p:cNvSpPr>
          <p:nvPr>
            <p:ph type="title"/>
          </p:nvPr>
        </p:nvSpPr>
        <p:spPr>
          <a:xfrm>
            <a:off x="185057" y="87087"/>
            <a:ext cx="4169229" cy="718455"/>
          </a:xfrm>
        </p:spPr>
        <p:txBody>
          <a:bodyPr>
            <a:normAutofit fontScale="90000"/>
          </a:bodyPr>
          <a:lstStyle/>
          <a:p>
            <a:r>
              <a:rPr lang="en-US" b="1" i="1" dirty="0">
                <a:solidFill>
                  <a:schemeClr val="accent1">
                    <a:lumMod val="50000"/>
                  </a:schemeClr>
                </a:solidFill>
                <a:latin typeface="Segoe UI Black" panose="020B0A02040204020203" pitchFamily="34" charset="0"/>
                <a:ea typeface="Segoe UI Black" panose="020B0A02040204020203" pitchFamily="34" charset="0"/>
              </a:rPr>
              <a:t>Formulas</a:t>
            </a:r>
            <a:r>
              <a:rPr lang="en-US" dirty="0"/>
              <a:t>:</a:t>
            </a:r>
            <a:endParaRPr lang="en-IN" dirty="0"/>
          </a:p>
        </p:txBody>
      </p:sp>
      <p:sp>
        <p:nvSpPr>
          <p:cNvPr id="3" name="Content Placeholder 2">
            <a:extLst>
              <a:ext uri="{FF2B5EF4-FFF2-40B4-BE49-F238E27FC236}">
                <a16:creationId xmlns:a16="http://schemas.microsoft.com/office/drawing/2014/main" id="{AA00C720-E3E7-7F6E-ABDB-9348B4988E3C}"/>
              </a:ext>
            </a:extLst>
          </p:cNvPr>
          <p:cNvSpPr>
            <a:spLocks noGrp="1"/>
          </p:cNvSpPr>
          <p:nvPr>
            <p:ph idx="1"/>
          </p:nvPr>
        </p:nvSpPr>
        <p:spPr>
          <a:xfrm>
            <a:off x="185057" y="936171"/>
            <a:ext cx="11908972" cy="5823856"/>
          </a:xfrm>
        </p:spPr>
        <p:txBody>
          <a:bodyPr>
            <a:normAutofit/>
          </a:bodyPr>
          <a:lstStyle/>
          <a:p>
            <a:pPr marL="457200" indent="-457200" algn="just">
              <a:lnSpc>
                <a:spcPct val="100000"/>
              </a:lnSpc>
              <a:spcBef>
                <a:spcPts val="0"/>
              </a:spcBef>
              <a:buFont typeface="+mj-lt"/>
              <a:buAutoNum type="arabicPeriod"/>
            </a:pPr>
            <a:r>
              <a:rPr lang="en-US" sz="2000" dirty="0"/>
              <a:t>Sum</a:t>
            </a:r>
          </a:p>
          <a:p>
            <a:pPr marL="457200" indent="-457200" algn="just">
              <a:lnSpc>
                <a:spcPct val="100000"/>
              </a:lnSpc>
              <a:spcBef>
                <a:spcPts val="0"/>
              </a:spcBef>
              <a:buFont typeface="+mj-lt"/>
              <a:buAutoNum type="arabicPeriod"/>
            </a:pPr>
            <a:r>
              <a:rPr lang="en-US" sz="2000" dirty="0"/>
              <a:t>Maximum </a:t>
            </a:r>
          </a:p>
          <a:p>
            <a:pPr marL="457200" indent="-457200" algn="just">
              <a:lnSpc>
                <a:spcPct val="100000"/>
              </a:lnSpc>
              <a:spcBef>
                <a:spcPts val="0"/>
              </a:spcBef>
              <a:buFont typeface="+mj-lt"/>
              <a:buAutoNum type="arabicPeriod"/>
            </a:pPr>
            <a:r>
              <a:rPr lang="en-US" sz="2000" dirty="0"/>
              <a:t>Minimum </a:t>
            </a:r>
          </a:p>
          <a:p>
            <a:pPr marL="457200" indent="-457200" algn="just">
              <a:lnSpc>
                <a:spcPct val="100000"/>
              </a:lnSpc>
              <a:spcBef>
                <a:spcPts val="0"/>
              </a:spcBef>
              <a:buFont typeface="+mj-lt"/>
              <a:buAutoNum type="arabicPeriod"/>
            </a:pPr>
            <a:r>
              <a:rPr lang="en-US" sz="2000" dirty="0"/>
              <a:t>Average</a:t>
            </a:r>
          </a:p>
          <a:p>
            <a:pPr marL="457200" indent="-457200" algn="just">
              <a:lnSpc>
                <a:spcPct val="100000"/>
              </a:lnSpc>
              <a:spcBef>
                <a:spcPts val="0"/>
              </a:spcBef>
              <a:buFont typeface="+mj-lt"/>
              <a:buAutoNum type="arabicPeriod"/>
            </a:pPr>
            <a:r>
              <a:rPr lang="en-US" sz="2000" dirty="0"/>
              <a:t>Year fraction</a:t>
            </a:r>
          </a:p>
          <a:p>
            <a:pPr marL="457200" indent="-457200" algn="just">
              <a:lnSpc>
                <a:spcPct val="100000"/>
              </a:lnSpc>
              <a:spcBef>
                <a:spcPts val="0"/>
              </a:spcBef>
              <a:buFont typeface="+mj-lt"/>
              <a:buAutoNum type="arabicPeriod"/>
            </a:pPr>
            <a:r>
              <a:rPr lang="en-US" sz="2000" dirty="0"/>
              <a:t>Result</a:t>
            </a:r>
          </a:p>
          <a:p>
            <a:pPr marL="457200" indent="-457200" algn="just">
              <a:lnSpc>
                <a:spcPct val="100000"/>
              </a:lnSpc>
              <a:spcBef>
                <a:spcPts val="0"/>
              </a:spcBef>
              <a:buFont typeface="+mj-lt"/>
              <a:buAutoNum type="arabicPeriod"/>
            </a:pPr>
            <a:r>
              <a:rPr lang="en-US" sz="2000" dirty="0"/>
              <a:t>Roman letters</a:t>
            </a:r>
          </a:p>
          <a:p>
            <a:pPr marL="457200" indent="-457200" algn="just">
              <a:lnSpc>
                <a:spcPct val="100000"/>
              </a:lnSpc>
              <a:spcBef>
                <a:spcPts val="0"/>
              </a:spcBef>
              <a:buFont typeface="+mj-lt"/>
              <a:buAutoNum type="arabicPeriod"/>
            </a:pPr>
            <a:r>
              <a:rPr lang="en-US" sz="2000" dirty="0"/>
              <a:t>Weekend </a:t>
            </a:r>
          </a:p>
          <a:p>
            <a:pPr marL="457200" indent="-457200" algn="just">
              <a:lnSpc>
                <a:spcPct val="100000"/>
              </a:lnSpc>
              <a:spcBef>
                <a:spcPts val="0"/>
              </a:spcBef>
              <a:buFont typeface="+mj-lt"/>
              <a:buAutoNum type="arabicPeriod"/>
            </a:pPr>
            <a:r>
              <a:rPr lang="en-US" sz="2000" dirty="0"/>
              <a:t>Dated if</a:t>
            </a:r>
          </a:p>
          <a:p>
            <a:pPr marL="457200" indent="-457200" algn="just">
              <a:lnSpc>
                <a:spcPct val="100000"/>
              </a:lnSpc>
              <a:spcBef>
                <a:spcPts val="0"/>
              </a:spcBef>
              <a:buFont typeface="+mj-lt"/>
              <a:buAutoNum type="arabicPeriod"/>
            </a:pPr>
            <a:r>
              <a:rPr lang="en-US" sz="2000" dirty="0"/>
              <a:t>Sum if</a:t>
            </a:r>
          </a:p>
          <a:p>
            <a:pPr marL="457200" indent="-457200" algn="just">
              <a:lnSpc>
                <a:spcPct val="100000"/>
              </a:lnSpc>
              <a:spcBef>
                <a:spcPts val="0"/>
              </a:spcBef>
              <a:buFont typeface="+mj-lt"/>
              <a:buAutoNum type="arabicPeriod"/>
            </a:pPr>
            <a:r>
              <a:rPr lang="en-US" sz="2000" dirty="0"/>
              <a:t>Count if </a:t>
            </a:r>
          </a:p>
          <a:p>
            <a:pPr marL="457200" indent="-457200" algn="just">
              <a:lnSpc>
                <a:spcPct val="100000"/>
              </a:lnSpc>
              <a:spcBef>
                <a:spcPts val="0"/>
              </a:spcBef>
              <a:buFont typeface="+mj-lt"/>
              <a:buAutoNum type="arabicPeriod"/>
            </a:pPr>
            <a:r>
              <a:rPr lang="en-US" sz="2000" dirty="0"/>
              <a:t>Nested If</a:t>
            </a:r>
          </a:p>
          <a:p>
            <a:pPr marL="457200" indent="-457200" algn="just">
              <a:lnSpc>
                <a:spcPct val="100000"/>
              </a:lnSpc>
              <a:spcBef>
                <a:spcPts val="0"/>
              </a:spcBef>
              <a:buFont typeface="+mj-lt"/>
              <a:buAutoNum type="arabicPeriod"/>
            </a:pPr>
            <a:r>
              <a:rPr lang="en-US" sz="2000" dirty="0"/>
              <a:t>Profit &amp; loss</a:t>
            </a:r>
          </a:p>
          <a:p>
            <a:pPr marL="457200" indent="-457200" algn="just">
              <a:lnSpc>
                <a:spcPct val="100000"/>
              </a:lnSpc>
              <a:spcBef>
                <a:spcPts val="0"/>
              </a:spcBef>
              <a:buFont typeface="+mj-lt"/>
              <a:buAutoNum type="arabicPeriod"/>
            </a:pPr>
            <a:r>
              <a:rPr lang="en-US" sz="2000" dirty="0"/>
              <a:t>V-lookup</a:t>
            </a:r>
          </a:p>
          <a:p>
            <a:pPr marL="457200" indent="-457200" algn="just">
              <a:lnSpc>
                <a:spcPct val="100000"/>
              </a:lnSpc>
              <a:spcBef>
                <a:spcPts val="0"/>
              </a:spcBef>
              <a:buFont typeface="+mj-lt"/>
              <a:buAutoNum type="arabicPeriod"/>
            </a:pPr>
            <a:r>
              <a:rPr lang="en-US" sz="2000" dirty="0"/>
              <a:t>D-max</a:t>
            </a:r>
          </a:p>
          <a:p>
            <a:pPr marL="457200" indent="-457200" algn="just">
              <a:lnSpc>
                <a:spcPct val="100000"/>
              </a:lnSpc>
              <a:spcBef>
                <a:spcPts val="0"/>
              </a:spcBef>
              <a:buFont typeface="+mj-lt"/>
              <a:buAutoNum type="arabicPeriod"/>
            </a:pPr>
            <a:r>
              <a:rPr lang="en-US" sz="2000" dirty="0"/>
              <a:t>Average if </a:t>
            </a:r>
          </a:p>
          <a:p>
            <a:pPr marL="457200" indent="-457200" algn="just">
              <a:lnSpc>
                <a:spcPct val="100000"/>
              </a:lnSpc>
              <a:spcBef>
                <a:spcPts val="0"/>
              </a:spcBef>
              <a:buFont typeface="+mj-lt"/>
              <a:buAutoNum type="arabicPeriod"/>
            </a:pPr>
            <a:r>
              <a:rPr lang="en-US" sz="2000" dirty="0"/>
              <a:t>H-lookup</a:t>
            </a:r>
          </a:p>
          <a:p>
            <a:pPr marL="457200" indent="-457200" algn="just">
              <a:lnSpc>
                <a:spcPct val="100000"/>
              </a:lnSpc>
              <a:spcBef>
                <a:spcPts val="0"/>
              </a:spcBef>
              <a:buFont typeface="+mj-lt"/>
              <a:buAutoNum type="arabicPeriod"/>
            </a:pPr>
            <a:r>
              <a:rPr lang="en-US" sz="2000" dirty="0"/>
              <a:t>D-sum and even more.</a:t>
            </a:r>
            <a:endParaRPr lang="en-IN" sz="2000" dirty="0"/>
          </a:p>
        </p:txBody>
      </p:sp>
    </p:spTree>
    <p:extLst>
      <p:ext uri="{BB962C8B-B14F-4D97-AF65-F5344CB8AC3E}">
        <p14:creationId xmlns:p14="http://schemas.microsoft.com/office/powerpoint/2010/main" val="3316354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8358-2732-F12B-95DC-FE4E87904C69}"/>
              </a:ext>
            </a:extLst>
          </p:cNvPr>
          <p:cNvSpPr>
            <a:spLocks noGrp="1"/>
          </p:cNvSpPr>
          <p:nvPr>
            <p:ph type="title"/>
          </p:nvPr>
        </p:nvSpPr>
        <p:spPr>
          <a:xfrm>
            <a:off x="402772" y="195655"/>
            <a:ext cx="3331028" cy="1455511"/>
          </a:xfrm>
        </p:spPr>
        <p:txBody>
          <a:bodyPr>
            <a:normAutofit/>
          </a:bodyPr>
          <a:lstStyle/>
          <a:p>
            <a:r>
              <a:rPr lang="en-US" dirty="0"/>
              <a:t>Different versions of excel:</a:t>
            </a:r>
            <a:endParaRPr lang="en-IN" dirty="0"/>
          </a:p>
        </p:txBody>
      </p:sp>
      <p:pic>
        <p:nvPicPr>
          <p:cNvPr id="10" name="Picture Placeholder 9">
            <a:extLst>
              <a:ext uri="{FF2B5EF4-FFF2-40B4-BE49-F238E27FC236}">
                <a16:creationId xmlns:a16="http://schemas.microsoft.com/office/drawing/2014/main" id="{0DA7B498-8F97-C853-60CF-E80036327DB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128" r="5128"/>
          <a:stretch>
            <a:fillRect/>
          </a:stretch>
        </p:blipFill>
        <p:spPr>
          <a:xfrm>
            <a:off x="5183190" y="1807028"/>
            <a:ext cx="6606038" cy="4430059"/>
          </a:xfrm>
        </p:spPr>
      </p:pic>
      <p:pic>
        <p:nvPicPr>
          <p:cNvPr id="12" name="Picture 11">
            <a:extLst>
              <a:ext uri="{FF2B5EF4-FFF2-40B4-BE49-F238E27FC236}">
                <a16:creationId xmlns:a16="http://schemas.microsoft.com/office/drawing/2014/main" id="{3AAB6C4C-EFA3-3C81-3D4B-32D7EC3C3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72" y="1807028"/>
            <a:ext cx="4320008" cy="4209884"/>
          </a:xfrm>
          <a:prstGeom prst="rect">
            <a:avLst/>
          </a:prstGeom>
        </p:spPr>
      </p:pic>
      <p:sp>
        <p:nvSpPr>
          <p:cNvPr id="13" name="TextBox 12">
            <a:extLst>
              <a:ext uri="{FF2B5EF4-FFF2-40B4-BE49-F238E27FC236}">
                <a16:creationId xmlns:a16="http://schemas.microsoft.com/office/drawing/2014/main" id="{C39A3BAA-282F-DE3F-00D3-1A8421EA799E}"/>
              </a:ext>
            </a:extLst>
          </p:cNvPr>
          <p:cNvSpPr txBox="1"/>
          <p:nvPr/>
        </p:nvSpPr>
        <p:spPr>
          <a:xfrm flipH="1">
            <a:off x="5183190" y="221962"/>
            <a:ext cx="6172198" cy="369332"/>
          </a:xfrm>
          <a:prstGeom prst="rect">
            <a:avLst/>
          </a:prstGeom>
          <a:noFill/>
        </p:spPr>
        <p:txBody>
          <a:bodyPr wrap="square" rtlCol="0">
            <a:spAutoFit/>
          </a:bodyPr>
          <a:lstStyle/>
          <a:p>
            <a:r>
              <a:rPr lang="en-US" dirty="0"/>
              <a:t>            Microsoft excel ‘95 version and 2000 version</a:t>
            </a:r>
            <a:endParaRPr lang="en-IN" dirty="0"/>
          </a:p>
        </p:txBody>
      </p:sp>
    </p:spTree>
    <p:extLst>
      <p:ext uri="{BB962C8B-B14F-4D97-AF65-F5344CB8AC3E}">
        <p14:creationId xmlns:p14="http://schemas.microsoft.com/office/powerpoint/2010/main" val="2398412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D2D6-314C-9EAF-A788-36F4F40C716D}"/>
              </a:ext>
            </a:extLst>
          </p:cNvPr>
          <p:cNvSpPr>
            <a:spLocks noGrp="1"/>
          </p:cNvSpPr>
          <p:nvPr>
            <p:ph type="title"/>
          </p:nvPr>
        </p:nvSpPr>
        <p:spPr>
          <a:xfrm>
            <a:off x="838200" y="365126"/>
            <a:ext cx="6770914" cy="723446"/>
          </a:xfrm>
        </p:spPr>
        <p:txBody>
          <a:bodyPr>
            <a:normAutofit fontScale="90000"/>
          </a:bodyPr>
          <a:lstStyle/>
          <a:p>
            <a:r>
              <a:rPr lang="en-US" dirty="0"/>
              <a:t>Microsoft excel 2007 version:</a:t>
            </a:r>
            <a:endParaRPr lang="en-IN" dirty="0"/>
          </a:p>
        </p:txBody>
      </p:sp>
      <p:pic>
        <p:nvPicPr>
          <p:cNvPr id="5" name="Content Placeholder 4">
            <a:extLst>
              <a:ext uri="{FF2B5EF4-FFF2-40B4-BE49-F238E27FC236}">
                <a16:creationId xmlns:a16="http://schemas.microsoft.com/office/drawing/2014/main" id="{54C7016D-B175-6631-B9BB-024FCA583F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72" y="1371600"/>
            <a:ext cx="11930742" cy="5121273"/>
          </a:xfrm>
        </p:spPr>
      </p:pic>
    </p:spTree>
    <p:extLst>
      <p:ext uri="{BB962C8B-B14F-4D97-AF65-F5344CB8AC3E}">
        <p14:creationId xmlns:p14="http://schemas.microsoft.com/office/powerpoint/2010/main" val="1267097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F96E-B958-DE25-F934-8B95CF2CEC81}"/>
              </a:ext>
            </a:extLst>
          </p:cNvPr>
          <p:cNvSpPr>
            <a:spLocks noGrp="1"/>
          </p:cNvSpPr>
          <p:nvPr>
            <p:ph type="title"/>
          </p:nvPr>
        </p:nvSpPr>
        <p:spPr/>
        <p:txBody>
          <a:bodyPr/>
          <a:lstStyle/>
          <a:p>
            <a:r>
              <a:rPr lang="en-US" dirty="0"/>
              <a:t>Microsoft 2010 and latest version:</a:t>
            </a:r>
            <a:endParaRPr lang="en-IN" dirty="0"/>
          </a:p>
        </p:txBody>
      </p:sp>
      <p:pic>
        <p:nvPicPr>
          <p:cNvPr id="6" name="Content Placeholder 5">
            <a:extLst>
              <a:ext uri="{FF2B5EF4-FFF2-40B4-BE49-F238E27FC236}">
                <a16:creationId xmlns:a16="http://schemas.microsoft.com/office/drawing/2014/main" id="{D116ED57-F11F-7CD0-C10E-DDA59B8FE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741715"/>
            <a:ext cx="5824538" cy="4909456"/>
          </a:xfrm>
        </p:spPr>
      </p:pic>
      <p:pic>
        <p:nvPicPr>
          <p:cNvPr id="8" name="Content Placeholder 7">
            <a:extLst>
              <a:ext uri="{FF2B5EF4-FFF2-40B4-BE49-F238E27FC236}">
                <a16:creationId xmlns:a16="http://schemas.microsoft.com/office/drawing/2014/main" id="{30477D55-72A3-9AFF-D9C1-DC9C31D7BBF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3385" y="1741715"/>
            <a:ext cx="6171786" cy="4713513"/>
          </a:xfrm>
        </p:spPr>
      </p:pic>
    </p:spTree>
    <p:extLst>
      <p:ext uri="{BB962C8B-B14F-4D97-AF65-F5344CB8AC3E}">
        <p14:creationId xmlns:p14="http://schemas.microsoft.com/office/powerpoint/2010/main" val="1168727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110</TotalTime>
  <Words>1436</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Rockwell</vt:lpstr>
      <vt:lpstr>Rockwell Condensed</vt:lpstr>
      <vt:lpstr>Satoshi-Regular</vt:lpstr>
      <vt:lpstr>Segoe UI Black</vt:lpstr>
      <vt:lpstr>Wingdings</vt:lpstr>
      <vt:lpstr>Wood Type</vt:lpstr>
      <vt:lpstr>MICROSOFT EXCEL </vt:lpstr>
      <vt:lpstr>INTRODUCTION:</vt:lpstr>
      <vt:lpstr>PowerPoint Presentation</vt:lpstr>
      <vt:lpstr>Usage of excel:</vt:lpstr>
      <vt:lpstr>Functions: </vt:lpstr>
      <vt:lpstr>Formulas:</vt:lpstr>
      <vt:lpstr>Different versions of excel:</vt:lpstr>
      <vt:lpstr>Microsoft excel 2007 version:</vt:lpstr>
      <vt:lpstr>Microsoft 2010 and latest version:</vt:lpstr>
      <vt:lpstr>PowerPoint Presentation</vt:lpstr>
      <vt:lpstr>Competitors of excel: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11</cp:revision>
  <dcterms:created xsi:type="dcterms:W3CDTF">2024-09-01T06:31:03Z</dcterms:created>
  <dcterms:modified xsi:type="dcterms:W3CDTF">2024-09-01T15:31:50Z</dcterms:modified>
</cp:coreProperties>
</file>