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2" r:id="rId7"/>
    <p:sldId id="322" r:id="rId8"/>
    <p:sldId id="319" r:id="rId9"/>
    <p:sldId id="323" r:id="rId10"/>
    <p:sldId id="313" r:id="rId11"/>
    <p:sldId id="320" r:id="rId12"/>
    <p:sldId id="324" r:id="rId13"/>
    <p:sldId id="325" r:id="rId14"/>
    <p:sldId id="315" r:id="rId15"/>
    <p:sldId id="31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4482EC-615D-4A95-8DAC-89AEDEEA4EFB}">
          <p14:sldIdLst>
            <p14:sldId id="256"/>
            <p14:sldId id="257"/>
            <p14:sldId id="262"/>
            <p14:sldId id="322"/>
            <p14:sldId id="319"/>
            <p14:sldId id="323"/>
            <p14:sldId id="313"/>
            <p14:sldId id="320"/>
            <p14:sldId id="324"/>
            <p14:sldId id="325"/>
            <p14:sldId id="315"/>
            <p14:sldId id="31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7" r:id="rId19"/>
    <p:sldLayoutId id="2147483672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E65AC-E5A5-C95C-F46D-1B432D6F9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9" y="540033"/>
            <a:ext cx="4637078" cy="5238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Distillation model: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the graph we can observe that accuracy curve of the student model with distillation has increased when compared to student model without distillation.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4">
            <a:extLst>
              <a:ext uri="{FF2B5EF4-FFF2-40B4-BE49-F238E27FC236}">
                <a16:creationId xmlns:a16="http://schemas.microsoft.com/office/drawing/2014/main" id="{129A8F7E-8729-5B36-0DC9-42338E25A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4"/>
          <a:stretch/>
        </p:blipFill>
        <p:spPr bwMode="auto">
          <a:xfrm>
            <a:off x="6651127" y="962885"/>
            <a:ext cx="4999885" cy="492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14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Challenges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862906"/>
            <a:ext cx="10213200" cy="4040191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Architecture Mismatch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Mismatched architectures (e.g., CNN teacher vs. Transformer student) can hinder effective knowledge transfer.</a:t>
            </a: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Knowledge Compression Difficulty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Smaller student models may struggle to capture all the knowledge from the teacher.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Task-Specific Limitations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KD works well for classification tasks but struggles with more complex tasks like sequence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Efficient models can retain high accuracy.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real-time applications on resource-constrained devices.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Directions: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Extending distillation to multimodal tasks, self-supervised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800"/>
              <a:t>Thank you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6DDED06-65DE-9952-22C7-CDD297C91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1127" y="927730"/>
            <a:ext cx="4999885" cy="499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l"/>
            <a:r>
              <a:rPr lang="en-US" sz="4400" b="1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3200" b="1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A7858-F6CF-005E-8A59-FDA528A3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00" y="3429000"/>
            <a:ext cx="3351600" cy="18768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Methodology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Result(Accuracy graphs)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 anchorCtr="0">
            <a:no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4400" b="1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5DCBED-8646-D35C-C49C-F48849DAA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Knowledge Distillation?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technique where a small model (student) learns from a large, powerful model (teacher).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Goal: Achieve near-teacher performance in a lightweight student model.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Use It?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Faster inference for edge devices.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computation and memory requirements.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B80D70-C925-AF5E-1989-6ACB80C8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/>
              <a:t>Key components</a:t>
            </a:r>
            <a:endParaRPr lang="en-US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6B887B-622E-489C-00E3-774DCF4B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5172075"/>
          </a:xfrm>
        </p:spPr>
        <p:txBody>
          <a:bodyPr>
            <a:noAutofit/>
          </a:bodyPr>
          <a:lstStyle/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Teacher Model (Resnet 18):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Large, pre-trained, accurate.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Student Model (CNN 4):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Smaller, trained to mimic the teacher.</a:t>
            </a:r>
          </a:p>
          <a:p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Distillation Loss: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i="0" dirty="0">
                <a:latin typeface="Arial" panose="020B0604020202020204" pitchFamily="34" charset="0"/>
                <a:cs typeface="Arial" panose="020B0604020202020204" pitchFamily="34" charset="0"/>
              </a:rPr>
              <a:t>Combines:</a:t>
            </a:r>
          </a:p>
          <a:p>
            <a:pPr marL="1257300" lvl="2" indent="-342900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Cosine distance Loss: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Cosine distance between last layer features of teacher's and student’s model.</a:t>
            </a:r>
          </a:p>
          <a:p>
            <a:pPr marL="1257300" lvl="2" indent="-342900"/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True Labels Loss: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Cross-entropy with ground truth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92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00089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4400" b="1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D7D33-6A27-E5CB-8D0E-B9A6B8A2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09600" y="1710813"/>
            <a:ext cx="6351635" cy="4428573"/>
          </a:xfrm>
        </p:spPr>
        <p:txBody>
          <a:bodyPr>
            <a:normAutofit/>
          </a:bodyPr>
          <a:lstStyle/>
          <a:p>
            <a:pPr marL="1257300" lvl="2" indent="-342900"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Preparation – cifar100</a:t>
            </a:r>
            <a:endParaRPr lang="en-US" dirty="0"/>
          </a:p>
          <a:p>
            <a:pPr marL="1257300" lvl="2" indent="-342900"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Teacher model training – ResNet18</a:t>
            </a:r>
          </a:p>
          <a:p>
            <a:pPr marL="1257300" lvl="2" indent="-342900">
              <a:lnSpc>
                <a:spcPct val="14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Extarct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features from final layer</a:t>
            </a:r>
          </a:p>
          <a:p>
            <a:pPr marL="1257300" lvl="2" indent="-342900"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 model design – cnn4</a:t>
            </a:r>
          </a:p>
          <a:p>
            <a:pPr marL="1257300" lvl="2" indent="-342900"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Knowledge Distillation – Cosine Distance</a:t>
            </a:r>
          </a:p>
          <a:p>
            <a:pPr marL="1257300" lvl="2" indent="-342900">
              <a:lnSpc>
                <a:spcPct val="14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Evalution</a:t>
            </a:r>
            <a:endParaRPr lang="en-US" dirty="0"/>
          </a:p>
          <a:p>
            <a:pPr marL="1257300" lvl="2" indent="-342900"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Optimization - Temperature</a:t>
            </a:r>
          </a:p>
          <a:p>
            <a:pPr marL="1257300" lvl="2" indent="-342900"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64237C-87A8-4768-B1AA-01542314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6670" y="1187652"/>
            <a:ext cx="5952964" cy="431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ACDAB-7D1F-4E0D-A3D4-A2C8F4DB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422787"/>
            <a:ext cx="10213200" cy="53033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Loss Functions Formula:                               </a:t>
            </a:r>
          </a:p>
          <a:p>
            <a:pPr>
              <a:lnSpc>
                <a:spcPct val="14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Cosine Distance:</a:t>
            </a:r>
          </a:p>
          <a:p>
            <a:pPr>
              <a:lnSpc>
                <a:spcPct val="14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used to find the comparison between features of teacher model and student model</a:t>
            </a:r>
          </a:p>
          <a:p>
            <a:pPr>
              <a:lnSpc>
                <a:spcPct val="140000"/>
              </a:lnSpc>
            </a:pPr>
            <a:r>
              <a:rPr 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Categorical cross entropy:</a:t>
            </a:r>
          </a:p>
          <a:p>
            <a:pPr>
              <a:lnSpc>
                <a:spcPct val="140000"/>
              </a:lnSpc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endParaRPr lang="en-US" b="1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lang="en-US" i="0" dirty="0">
                <a:latin typeface="Arial" panose="020B0604020202020204" pitchFamily="34" charset="0"/>
                <a:cs typeface="Arial" panose="020B0604020202020204" pitchFamily="34" charset="0"/>
              </a:rPr>
              <a:t>It is used to find categorical loss from actual output and predicted output</a:t>
            </a:r>
            <a:endParaRPr lang="en-US" sz="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l-GR" sz="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0F7E6-BFEE-C0A2-68F8-7F2EBE35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22" y="4030559"/>
            <a:ext cx="2391109" cy="352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89BB2-B2A9-A6C8-88A9-4A9C82D7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370" y="1531078"/>
            <a:ext cx="2972215" cy="56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FBA85-5AC0-F6D7-4E0C-013F01D60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790" y="127812"/>
            <a:ext cx="2638793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4427574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4400" b="1" dirty="0"/>
              <a:t>Results (Accuracy)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3" y="2361601"/>
            <a:ext cx="5574886" cy="34169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 Comparison: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teacher model(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student model(cnn4) accuracy has increased from 41% to 50% 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2524ED-6FCF-0A1F-0A90-AE5E039A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932780"/>
              </p:ext>
            </p:extLst>
          </p:nvPr>
        </p:nvGraphicFramePr>
        <p:xfrm>
          <a:off x="6243484" y="2315491"/>
          <a:ext cx="5830530" cy="30254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20877">
                  <a:extLst>
                    <a:ext uri="{9D8B030D-6E8A-4147-A177-3AD203B41FA5}">
                      <a16:colId xmlns:a16="http://schemas.microsoft.com/office/drawing/2014/main" val="2941253602"/>
                    </a:ext>
                  </a:extLst>
                </a:gridCol>
                <a:gridCol w="1140542">
                  <a:extLst>
                    <a:ext uri="{9D8B030D-6E8A-4147-A177-3AD203B41FA5}">
                      <a16:colId xmlns:a16="http://schemas.microsoft.com/office/drawing/2014/main" val="188169163"/>
                    </a:ext>
                  </a:extLst>
                </a:gridCol>
                <a:gridCol w="1775101">
                  <a:extLst>
                    <a:ext uri="{9D8B030D-6E8A-4147-A177-3AD203B41FA5}">
                      <a16:colId xmlns:a16="http://schemas.microsoft.com/office/drawing/2014/main" val="1556784641"/>
                    </a:ext>
                  </a:extLst>
                </a:gridCol>
                <a:gridCol w="1794010">
                  <a:extLst>
                    <a:ext uri="{9D8B030D-6E8A-4147-A177-3AD203B41FA5}">
                      <a16:colId xmlns:a16="http://schemas.microsoft.com/office/drawing/2014/main" val="2039210373"/>
                    </a:ext>
                  </a:extLst>
                </a:gridCol>
              </a:tblGrid>
              <a:tr h="1070259"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Trainable Parameters(lakhs)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Validation Accuracy (%)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cap="none" spc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solidFill>
                            <a:schemeClr val="tx1"/>
                          </a:solidFill>
                        </a:rPr>
                        <a:t>Train Accuracy (%)</a:t>
                      </a:r>
                    </a:p>
                  </a:txBody>
                  <a:tcPr marL="73981" marR="73981" marT="73981" marB="14796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930213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Teacher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100 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093144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1.2 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551576"/>
                  </a:ext>
                </a:extLst>
              </a:tr>
              <a:tr h="577053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Distilled model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73981" marR="73981" marT="73981" marB="1479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50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19048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Graphs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0CD2-8217-933B-180C-FA32981A5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43798"/>
            <a:ext cx="10213200" cy="404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model: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5B17B1-A41D-CE3B-121F-AA985159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655" y="2063998"/>
            <a:ext cx="8871386" cy="44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5800CA-7BD8-8E41-2B38-57A921BE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904353"/>
            <a:ext cx="10213200" cy="4821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Teacher model: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1DD7EC3-AAB0-5C59-FF79-D41B30839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4997" y="1913459"/>
            <a:ext cx="8142005" cy="404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960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{59B19404-E531-46B3-8A55-7576F8E251F0}tf11158769_win32</Template>
  <TotalTime>781</TotalTime>
  <Words>401</Words>
  <Application>Microsoft Office PowerPoint</Application>
  <PresentationFormat>Widescreen</PresentationFormat>
  <Paragraphs>87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Knowledge Distillation</vt:lpstr>
      <vt:lpstr>Agenda</vt:lpstr>
      <vt:lpstr>Introduction</vt:lpstr>
      <vt:lpstr>Key components</vt:lpstr>
      <vt:lpstr>Methodology</vt:lpstr>
      <vt:lpstr>PowerPoint Presentation</vt:lpstr>
      <vt:lpstr>Results (Accuracy)</vt:lpstr>
      <vt:lpstr>Graphs</vt:lpstr>
      <vt:lpstr>PowerPoint Presentation</vt:lpstr>
      <vt:lpstr>PowerPoint Presentation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 Kamatham</dc:creator>
  <cp:lastModifiedBy>Narasimha Kamatham</cp:lastModifiedBy>
  <cp:revision>2</cp:revision>
  <dcterms:created xsi:type="dcterms:W3CDTF">2024-11-22T17:03:57Z</dcterms:created>
  <dcterms:modified xsi:type="dcterms:W3CDTF">2024-11-23T18:32:43Z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