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60" r:id="rId8"/>
    <p:sldId id="266" r:id="rId9"/>
    <p:sldId id="269" r:id="rId10"/>
    <p:sldId id="270" r:id="rId11"/>
    <p:sldId id="272" r:id="rId12"/>
    <p:sldId id="273" r:id="rId13"/>
    <p:sldId id="274" r:id="rId14"/>
    <p:sldId id="275" r:id="rId15"/>
    <p:sldId id="276" r:id="rId16"/>
    <p:sldId id="263" r:id="rId17"/>
    <p:sldId id="271" r:id="rId18"/>
    <p:sldId id="261"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2BB9-E961-4008-9267-F28FCFA16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583083-A8EA-42A9-A728-D8F1FDC02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E8B97-2AB4-406A-AF82-B91F94E12B98}"/>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9433EEC6-862F-43F5-98EA-988899985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E3A3E-CF93-4220-A11F-175B6959C429}"/>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103524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65E-7BFB-4529-96BF-BB9743A74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D0BFFD-ECEF-45BF-8F94-58AA61FA46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253CA-B91B-4B34-A101-26DFC0D81304}"/>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4EB04503-C6DE-4A0F-A882-9B07B9CF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AF38-AE1E-415C-8726-7BBC06A94DEA}"/>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328538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143B8-4469-4ABD-A114-35F27B45CB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9901C-9140-4181-B8BD-5383C46CEA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A023D-B1C5-44EA-B1BE-61F14D1FDFF8}"/>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4C0E96C1-323A-4F83-8AD1-CCC04F0F4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7FD54-0FDC-49EE-8A39-2C3A96A18462}"/>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58025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B9D2-B921-4A36-BC8A-25B6BA680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128572-7CC9-42AE-9F19-9A2CBA861B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3D673-5201-4D36-80DA-E339ADBDB63B}"/>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62939C1C-8E40-4F36-9E54-AE60C7155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087B4-883A-4504-AEF6-F2852FABF9FC}"/>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104624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5A6A-7098-4565-A754-390B5803A0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23FC4B-1CA6-4DB8-A1F4-90FAA2FCA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BAD323-EAC0-42CC-8DFE-E6E7C30FD677}"/>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F4BC09C0-32BF-4092-8AB0-856A4A211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6CF57-C517-43B3-B878-92ED99351C20}"/>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125387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08FB-8BFB-4D59-A2C0-45EFCB9F2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1AF7D-BBDA-4F54-8CBE-F4C77F9500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56496-1CC8-4399-ADDE-A345B5A442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61C16-0F87-442C-AC87-59EF7DCC440D}"/>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6" name="Footer Placeholder 5">
            <a:extLst>
              <a:ext uri="{FF2B5EF4-FFF2-40B4-BE49-F238E27FC236}">
                <a16:creationId xmlns:a16="http://schemas.microsoft.com/office/drawing/2014/main" id="{EF3C2BC9-25AA-498D-9218-47E7BB769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97216-0C63-46D6-9CF2-48CAC3E2A97D}"/>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269606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C1EA-29FB-4F12-9BEF-4EF2B00DA7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7AD4B-1B8F-44BA-83E3-6621091FB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5BD5C6-C46E-4EC2-8BC0-613D5CE646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7138A-0238-4219-8853-9031BBD50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D248EF-D3A8-40E3-A33A-CC831519E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553CA-3C15-45D3-95BA-29173AB1AFF7}"/>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8" name="Footer Placeholder 7">
            <a:extLst>
              <a:ext uri="{FF2B5EF4-FFF2-40B4-BE49-F238E27FC236}">
                <a16:creationId xmlns:a16="http://schemas.microsoft.com/office/drawing/2014/main" id="{90B2D27E-953B-4706-BF72-C84342BDBE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35A6D3-2C8F-4827-9ECE-1CD6A932A79C}"/>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129988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D2B6-758C-4FD9-8A7F-794BD2704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EF5407-3CBB-4B5D-A5DC-B5BE1CF8C5FD}"/>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4" name="Footer Placeholder 3">
            <a:extLst>
              <a:ext uri="{FF2B5EF4-FFF2-40B4-BE49-F238E27FC236}">
                <a16:creationId xmlns:a16="http://schemas.microsoft.com/office/drawing/2014/main" id="{142AFA6F-A7AC-4426-93E0-11214795B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3A069-885E-40D3-A9FD-7CFF37DA7B70}"/>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86383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D6AD0-FF42-450E-8FB0-3454B7026703}"/>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3" name="Footer Placeholder 2">
            <a:extLst>
              <a:ext uri="{FF2B5EF4-FFF2-40B4-BE49-F238E27FC236}">
                <a16:creationId xmlns:a16="http://schemas.microsoft.com/office/drawing/2014/main" id="{40A32161-7104-4BC9-8286-B0B789028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EDD72C-24FD-41CA-93DA-B4BA1D955A6A}"/>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109845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03F3-2563-419B-B80E-26251B526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6846D-5930-487D-9228-D9F5E5611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3432A8-93C3-427A-BAB6-3927DD628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EA87A5-28A5-4144-8AB1-FAD61F80C2CC}"/>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6" name="Footer Placeholder 5">
            <a:extLst>
              <a:ext uri="{FF2B5EF4-FFF2-40B4-BE49-F238E27FC236}">
                <a16:creationId xmlns:a16="http://schemas.microsoft.com/office/drawing/2014/main" id="{889D4276-6CFA-40BE-AD8B-34570A955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D5C19-65E7-4838-A70F-FF469D2C88AA}"/>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300272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7B6A-5327-46B6-BC10-2622C793E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06D78-57D7-48FC-ADA5-5F76D9A1F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CF3BF-D014-4F68-A6E0-1A50EAD13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753002-3DDF-4599-B9F2-7D339C564071}"/>
              </a:ext>
            </a:extLst>
          </p:cNvPr>
          <p:cNvSpPr>
            <a:spLocks noGrp="1"/>
          </p:cNvSpPr>
          <p:nvPr>
            <p:ph type="dt" sz="half" idx="10"/>
          </p:nvPr>
        </p:nvSpPr>
        <p:spPr/>
        <p:txBody>
          <a:bodyPr/>
          <a:lstStyle/>
          <a:p>
            <a:fld id="{717A943B-8FE2-42AF-A760-CF89A35E6940}" type="datetimeFigureOut">
              <a:rPr lang="en-US" smtClean="0"/>
              <a:t>10/10/2025</a:t>
            </a:fld>
            <a:endParaRPr lang="en-US"/>
          </a:p>
        </p:txBody>
      </p:sp>
      <p:sp>
        <p:nvSpPr>
          <p:cNvPr id="6" name="Footer Placeholder 5">
            <a:extLst>
              <a:ext uri="{FF2B5EF4-FFF2-40B4-BE49-F238E27FC236}">
                <a16:creationId xmlns:a16="http://schemas.microsoft.com/office/drawing/2014/main" id="{6464EB65-E91E-4461-8EC5-C0A533A1A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8302A-6A03-476F-B79B-4BE242BF4256}"/>
              </a:ext>
            </a:extLst>
          </p:cNvPr>
          <p:cNvSpPr>
            <a:spLocks noGrp="1"/>
          </p:cNvSpPr>
          <p:nvPr>
            <p:ph type="sldNum" sz="quarter" idx="12"/>
          </p:nvPr>
        </p:nvSpPr>
        <p:spPr/>
        <p:txBody>
          <a:bodyPr/>
          <a:lstStyle/>
          <a:p>
            <a:fld id="{088E8447-CEB6-4248-82A7-D38838F4B943}" type="slidenum">
              <a:rPr lang="en-US" smtClean="0"/>
              <a:t>‹#›</a:t>
            </a:fld>
            <a:endParaRPr lang="en-US"/>
          </a:p>
        </p:txBody>
      </p:sp>
    </p:spTree>
    <p:extLst>
      <p:ext uri="{BB962C8B-B14F-4D97-AF65-F5344CB8AC3E}">
        <p14:creationId xmlns:p14="http://schemas.microsoft.com/office/powerpoint/2010/main" val="390490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E8D79-C372-4E89-A792-F337CD77F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4244E6-4D02-4C3E-BEDA-43185EC6D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9AE89-77E4-4534-B646-8FAF01B30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A943B-8FE2-42AF-A760-CF89A35E6940}" type="datetimeFigureOut">
              <a:rPr lang="en-US" smtClean="0"/>
              <a:t>10/10/2025</a:t>
            </a:fld>
            <a:endParaRPr lang="en-US"/>
          </a:p>
        </p:txBody>
      </p:sp>
      <p:sp>
        <p:nvSpPr>
          <p:cNvPr id="5" name="Footer Placeholder 4">
            <a:extLst>
              <a:ext uri="{FF2B5EF4-FFF2-40B4-BE49-F238E27FC236}">
                <a16:creationId xmlns:a16="http://schemas.microsoft.com/office/drawing/2014/main" id="{84B45EE4-B13D-48BA-AD15-0A9EDAE61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C0EF83-2100-4A54-BA2D-3110BA2C8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E8447-CEB6-4248-82A7-D38838F4B943}" type="slidenum">
              <a:rPr lang="en-US" smtClean="0"/>
              <a:t>‹#›</a:t>
            </a:fld>
            <a:endParaRPr lang="en-US"/>
          </a:p>
        </p:txBody>
      </p:sp>
    </p:spTree>
    <p:extLst>
      <p:ext uri="{BB962C8B-B14F-4D97-AF65-F5344CB8AC3E}">
        <p14:creationId xmlns:p14="http://schemas.microsoft.com/office/powerpoint/2010/main" val="274982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8DD8-74F9-4DF5-B903-F6BAA0CB558B}"/>
              </a:ext>
            </a:extLst>
          </p:cNvPr>
          <p:cNvSpPr>
            <a:spLocks noGrp="1"/>
          </p:cNvSpPr>
          <p:nvPr>
            <p:ph type="ctrTitle"/>
          </p:nvPr>
        </p:nvSpPr>
        <p:spPr>
          <a:xfrm>
            <a:off x="1524000" y="1122363"/>
            <a:ext cx="9144000" cy="1534340"/>
          </a:xfrm>
        </p:spPr>
        <p:txBody>
          <a:bodyPr>
            <a:normAutofit/>
          </a:bodyPr>
          <a:lstStyle/>
          <a:p>
            <a:r>
              <a:rPr lang="en-IN" sz="4000" b="1" dirty="0">
                <a:latin typeface="Times New Roman" panose="02020603050405020304" pitchFamily="18" charset="0"/>
                <a:cs typeface="Times New Roman" panose="02020603050405020304" pitchFamily="18" charset="0"/>
              </a:rPr>
              <a:t>Infosys Springboard Virtual Internship 6.0</a:t>
            </a:r>
            <a:endParaRPr lang="en-US" sz="4000" dirty="0"/>
          </a:p>
        </p:txBody>
      </p:sp>
      <p:sp>
        <p:nvSpPr>
          <p:cNvPr id="3" name="Subtitle 2">
            <a:extLst>
              <a:ext uri="{FF2B5EF4-FFF2-40B4-BE49-F238E27FC236}">
                <a16:creationId xmlns:a16="http://schemas.microsoft.com/office/drawing/2014/main" id="{DC7962F9-A61D-4B89-9CB1-9B9252798F15}"/>
              </a:ext>
            </a:extLst>
          </p:cNvPr>
          <p:cNvSpPr>
            <a:spLocks noGrp="1"/>
          </p:cNvSpPr>
          <p:nvPr>
            <p:ph type="subTitle" idx="1"/>
          </p:nvPr>
        </p:nvSpPr>
        <p:spPr>
          <a:xfrm>
            <a:off x="1524000" y="3602038"/>
            <a:ext cx="9144000" cy="1655762"/>
          </a:xfrm>
        </p:spPr>
        <p:txBody>
          <a:bodyPr/>
          <a:lstStyle/>
          <a:p>
            <a:r>
              <a:rPr lang="en-US" b="1" dirty="0">
                <a:latin typeface="Times New Roman" panose="02020603050405020304" pitchFamily="18" charset="0"/>
                <a:cs typeface="Times New Roman" panose="02020603050405020304" pitchFamily="18" charset="0"/>
              </a:rPr>
              <a:t>Title: </a:t>
            </a:r>
            <a:r>
              <a:rPr lang="en-US" b="1" dirty="0" err="1">
                <a:latin typeface="Times New Roman" panose="02020603050405020304" pitchFamily="18" charset="0"/>
                <a:cs typeface="Times New Roman" panose="02020603050405020304" pitchFamily="18" charset="0"/>
              </a:rPr>
              <a:t>NeuroFleetX</a:t>
            </a:r>
            <a:r>
              <a:rPr lang="en-US" b="1" dirty="0">
                <a:latin typeface="Times New Roman" panose="02020603050405020304" pitchFamily="18" charset="0"/>
                <a:cs typeface="Times New Roman" panose="02020603050405020304" pitchFamily="18" charset="0"/>
              </a:rPr>
              <a:t> – AI Driven Urban Mobility Optimization</a:t>
            </a:r>
            <a:endParaRPr lang="en-US" dirty="0"/>
          </a:p>
        </p:txBody>
      </p:sp>
    </p:spTree>
    <p:extLst>
      <p:ext uri="{BB962C8B-B14F-4D97-AF65-F5344CB8AC3E}">
        <p14:creationId xmlns:p14="http://schemas.microsoft.com/office/powerpoint/2010/main" val="417268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7D0E8-55C2-4BF2-8D3F-40EAB5AAC665}"/>
              </a:ext>
            </a:extLst>
          </p:cNvPr>
          <p:cNvSpPr>
            <a:spLocks noGrp="1"/>
          </p:cNvSpPr>
          <p:nvPr>
            <p:ph idx="1"/>
          </p:nvPr>
        </p:nvSpPr>
        <p:spPr>
          <a:xfrm>
            <a:off x="383059" y="321275"/>
            <a:ext cx="11467071" cy="6351374"/>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   Live Map: </a:t>
            </a:r>
          </a:p>
          <a:p>
            <a:pPr marL="0" indent="0" algn="just">
              <a:buNone/>
            </a:pPr>
            <a:r>
              <a:rPr lang="en-US" sz="2300" dirty="0">
                <a:latin typeface="Times New Roman" panose="02020603050405020304" pitchFamily="18" charset="0"/>
                <a:cs typeface="Times New Roman" panose="02020603050405020304" pitchFamily="18" charset="0"/>
              </a:rPr>
              <a:t>    A dedicated page for a full-screen, real-time map view of all vehicles in the fleet.</a:t>
            </a:r>
          </a:p>
        </p:txBody>
      </p:sp>
      <p:pic>
        <p:nvPicPr>
          <p:cNvPr id="4" name="Picture 3">
            <a:extLst>
              <a:ext uri="{FF2B5EF4-FFF2-40B4-BE49-F238E27FC236}">
                <a16:creationId xmlns:a16="http://schemas.microsoft.com/office/drawing/2014/main" id="{5C30CEAA-C0C8-45B1-AD9C-2EC9EC4C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03" y="1396315"/>
            <a:ext cx="10280821" cy="4967415"/>
          </a:xfrm>
          <a:prstGeom prst="rect">
            <a:avLst/>
          </a:prstGeom>
        </p:spPr>
      </p:pic>
    </p:spTree>
    <p:extLst>
      <p:ext uri="{BB962C8B-B14F-4D97-AF65-F5344CB8AC3E}">
        <p14:creationId xmlns:p14="http://schemas.microsoft.com/office/powerpoint/2010/main" val="116854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4DA7E-6D13-4381-879B-C253A0C16074}"/>
              </a:ext>
            </a:extLst>
          </p:cNvPr>
          <p:cNvSpPr>
            <a:spLocks noGrp="1"/>
          </p:cNvSpPr>
          <p:nvPr>
            <p:ph idx="1"/>
          </p:nvPr>
        </p:nvSpPr>
        <p:spPr>
          <a:xfrm>
            <a:off x="630195" y="296562"/>
            <a:ext cx="10723605" cy="5880401"/>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Alerts: </a:t>
            </a:r>
          </a:p>
          <a:p>
            <a:pPr marL="0" indent="0" algn="just">
              <a:buNone/>
            </a:pPr>
            <a:r>
              <a:rPr lang="en-US" sz="2300" dirty="0">
                <a:latin typeface="Times New Roman" panose="02020603050405020304" pitchFamily="18" charset="0"/>
                <a:cs typeface="Times New Roman" panose="02020603050405020304" pitchFamily="18" charset="0"/>
              </a:rPr>
              <a:t>This section displays critical notifications about the fleet. It's designed to show not only current issues (like overheating) but also predictive alerts, a key AI feature of your application.</a:t>
            </a:r>
          </a:p>
          <a:p>
            <a:pPr marL="0" indent="0">
              <a:buNone/>
            </a:pPr>
            <a:endParaRPr lang="en-US" dirty="0"/>
          </a:p>
        </p:txBody>
      </p:sp>
      <p:pic>
        <p:nvPicPr>
          <p:cNvPr id="5" name="Picture 4">
            <a:extLst>
              <a:ext uri="{FF2B5EF4-FFF2-40B4-BE49-F238E27FC236}">
                <a16:creationId xmlns:a16="http://schemas.microsoft.com/office/drawing/2014/main" id="{B3EC1754-4A6E-4AA2-8DA9-0316D0F2E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95" y="1978730"/>
            <a:ext cx="10723605" cy="3716086"/>
          </a:xfrm>
          <a:prstGeom prst="rect">
            <a:avLst/>
          </a:prstGeom>
        </p:spPr>
      </p:pic>
    </p:spTree>
    <p:extLst>
      <p:ext uri="{BB962C8B-B14F-4D97-AF65-F5344CB8AC3E}">
        <p14:creationId xmlns:p14="http://schemas.microsoft.com/office/powerpoint/2010/main" val="33506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2940E-F568-414E-AB26-90172EA2D119}"/>
              </a:ext>
            </a:extLst>
          </p:cNvPr>
          <p:cNvSpPr>
            <a:spLocks noGrp="1"/>
          </p:cNvSpPr>
          <p:nvPr>
            <p:ph idx="1"/>
          </p:nvPr>
        </p:nvSpPr>
        <p:spPr>
          <a:xfrm>
            <a:off x="654908" y="234778"/>
            <a:ext cx="10698892" cy="5942185"/>
          </a:xfrm>
        </p:spPr>
        <p:txBody>
          <a:bodyPr>
            <a:normAutofit/>
          </a:bodyPr>
          <a:lstStyle/>
          <a:p>
            <a:pPr marL="0" indent="0" algn="just">
              <a:buNone/>
            </a:pPr>
            <a:r>
              <a:rPr lang="en-US" sz="3000" b="1" dirty="0">
                <a:latin typeface="Times New Roman" panose="02020603050405020304" pitchFamily="18" charset="0"/>
                <a:cs typeface="Times New Roman" panose="02020603050405020304" pitchFamily="18" charset="0"/>
              </a:rPr>
              <a:t>Drivers: </a:t>
            </a:r>
          </a:p>
          <a:p>
            <a:pPr marL="0" indent="0" algn="just">
              <a:buNone/>
            </a:pPr>
            <a:r>
              <a:rPr lang="en-US" sz="2300" dirty="0">
                <a:latin typeface="Times New Roman" panose="02020603050405020304" pitchFamily="18" charset="0"/>
                <a:cs typeface="Times New Roman" panose="02020603050405020304" pitchFamily="18" charset="0"/>
              </a:rPr>
              <a:t>A management page that displays a list of all drivers, their ratings, trip counts, and current status (Online, Offline, On Trip).</a:t>
            </a:r>
          </a:p>
          <a:p>
            <a:pPr marL="0" indent="0">
              <a:buNone/>
            </a:pPr>
            <a:endParaRPr lang="en-US" dirty="0"/>
          </a:p>
        </p:txBody>
      </p:sp>
      <p:pic>
        <p:nvPicPr>
          <p:cNvPr id="7" name="Picture 6">
            <a:extLst>
              <a:ext uri="{FF2B5EF4-FFF2-40B4-BE49-F238E27FC236}">
                <a16:creationId xmlns:a16="http://schemas.microsoft.com/office/drawing/2014/main" id="{1674138C-071A-4575-8BA8-7401A26D9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07" y="1869664"/>
            <a:ext cx="10698891" cy="4307299"/>
          </a:xfrm>
          <a:prstGeom prst="rect">
            <a:avLst/>
          </a:prstGeom>
        </p:spPr>
      </p:pic>
    </p:spTree>
    <p:extLst>
      <p:ext uri="{BB962C8B-B14F-4D97-AF65-F5344CB8AC3E}">
        <p14:creationId xmlns:p14="http://schemas.microsoft.com/office/powerpoint/2010/main" val="85754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89818-2797-4B39-92FC-2B05D23237B5}"/>
              </a:ext>
            </a:extLst>
          </p:cNvPr>
          <p:cNvSpPr>
            <a:spLocks noGrp="1"/>
          </p:cNvSpPr>
          <p:nvPr>
            <p:ph idx="1"/>
          </p:nvPr>
        </p:nvSpPr>
        <p:spPr>
          <a:xfrm>
            <a:off x="205946" y="333632"/>
            <a:ext cx="11147854" cy="5843332"/>
          </a:xfrm>
        </p:spPr>
        <p:txBody>
          <a:bodyPr/>
          <a:lstStyle/>
          <a:p>
            <a:pPr marL="0" indent="0" algn="just">
              <a:buNone/>
            </a:pPr>
            <a:r>
              <a:rPr lang="en-US" sz="3000" b="1" dirty="0">
                <a:latin typeface="Times New Roman" panose="02020603050405020304" pitchFamily="18" charset="0"/>
                <a:cs typeface="Times New Roman" panose="02020603050405020304" pitchFamily="18" charset="0"/>
              </a:rPr>
              <a:t>Analytics: </a:t>
            </a:r>
          </a:p>
          <a:p>
            <a:pPr marL="0" indent="0" algn="just">
              <a:buNone/>
            </a:pPr>
            <a:r>
              <a:rPr lang="en-US" sz="2300" dirty="0">
                <a:latin typeface="Times New Roman" panose="02020603050405020304" pitchFamily="18" charset="0"/>
                <a:cs typeface="Times New Roman" panose="02020603050405020304" pitchFamily="18" charset="0"/>
              </a:rPr>
              <a:t>A powerful data analysis and reporting section with multiple tabs: Overview: Shows key performance indicators (KPIs) and visual charts for revenue and fuel efficiency. Historical Data: Contains a detailed, filterable table of past trips. Generate Reports: Allows users to generate and download summary reports or the full trip log as a CSV file.</a:t>
            </a:r>
          </a:p>
          <a:p>
            <a:pPr marL="0" indent="0">
              <a:buNone/>
            </a:pPr>
            <a:endParaRPr lang="en-US" dirty="0"/>
          </a:p>
        </p:txBody>
      </p:sp>
      <p:pic>
        <p:nvPicPr>
          <p:cNvPr id="7" name="Picture 6">
            <a:extLst>
              <a:ext uri="{FF2B5EF4-FFF2-40B4-BE49-F238E27FC236}">
                <a16:creationId xmlns:a16="http://schemas.microsoft.com/office/drawing/2014/main" id="{E95AD031-5585-4648-801F-2894B2E5E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89" y="2619631"/>
            <a:ext cx="4034483" cy="3767777"/>
          </a:xfrm>
          <a:prstGeom prst="rect">
            <a:avLst/>
          </a:prstGeom>
        </p:spPr>
      </p:pic>
      <p:pic>
        <p:nvPicPr>
          <p:cNvPr id="9" name="Picture 8">
            <a:extLst>
              <a:ext uri="{FF2B5EF4-FFF2-40B4-BE49-F238E27FC236}">
                <a16:creationId xmlns:a16="http://schemas.microsoft.com/office/drawing/2014/main" id="{605EE35D-BA62-47F3-891A-603031D70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472" y="2619631"/>
            <a:ext cx="4034483" cy="3767777"/>
          </a:xfrm>
          <a:prstGeom prst="rect">
            <a:avLst/>
          </a:prstGeom>
        </p:spPr>
      </p:pic>
      <p:pic>
        <p:nvPicPr>
          <p:cNvPr id="11" name="Picture 10">
            <a:extLst>
              <a:ext uri="{FF2B5EF4-FFF2-40B4-BE49-F238E27FC236}">
                <a16:creationId xmlns:a16="http://schemas.microsoft.com/office/drawing/2014/main" id="{2AA59017-C958-4259-8481-A1DA0BB9E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955" y="2619631"/>
            <a:ext cx="3571099" cy="3767777"/>
          </a:xfrm>
          <a:prstGeom prst="rect">
            <a:avLst/>
          </a:prstGeom>
        </p:spPr>
      </p:pic>
    </p:spTree>
    <p:extLst>
      <p:ext uri="{BB962C8B-B14F-4D97-AF65-F5344CB8AC3E}">
        <p14:creationId xmlns:p14="http://schemas.microsoft.com/office/powerpoint/2010/main" val="559435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DA23E-E29D-4135-A91D-49589AFC9B87}"/>
              </a:ext>
            </a:extLst>
          </p:cNvPr>
          <p:cNvSpPr>
            <a:spLocks noGrp="1"/>
          </p:cNvSpPr>
          <p:nvPr>
            <p:ph idx="1"/>
          </p:nvPr>
        </p:nvSpPr>
        <p:spPr>
          <a:xfrm>
            <a:off x="704335" y="420130"/>
            <a:ext cx="10649465" cy="5756833"/>
          </a:xfrm>
        </p:spPr>
        <p:txBody>
          <a:bodyPr/>
          <a:lstStyle/>
          <a:p>
            <a:pPr marL="0" indent="0" algn="just">
              <a:buNone/>
            </a:pPr>
            <a:r>
              <a:rPr lang="en-US" sz="3000" b="1" dirty="0">
                <a:latin typeface="Times New Roman" panose="02020603050405020304" pitchFamily="18" charset="0"/>
                <a:cs typeface="Times New Roman" panose="02020603050405020304" pitchFamily="18" charset="0"/>
              </a:rPr>
              <a:t>Bookings: </a:t>
            </a:r>
          </a:p>
          <a:p>
            <a:pPr marL="0" indent="0" algn="just">
              <a:buNone/>
            </a:pPr>
            <a:r>
              <a:rPr lang="en-US" sz="2300" dirty="0">
                <a:latin typeface="Times New Roman" panose="02020603050405020304" pitchFamily="18" charset="0"/>
                <a:cs typeface="Times New Roman" panose="02020603050405020304" pitchFamily="18" charset="0"/>
              </a:rPr>
              <a:t>An interactive section for managing vehicle reservations. Users can fill out a form to book a new trip, and the "Upcoming Bookings" table updates in real-time. It also includes functionality to cancel ("unbook") a reservation.</a:t>
            </a:r>
          </a:p>
          <a:p>
            <a:pPr marL="0" indent="0">
              <a:buNone/>
            </a:pPr>
            <a:endParaRPr lang="en-US" dirty="0"/>
          </a:p>
        </p:txBody>
      </p:sp>
      <p:pic>
        <p:nvPicPr>
          <p:cNvPr id="5" name="Picture 4">
            <a:extLst>
              <a:ext uri="{FF2B5EF4-FFF2-40B4-BE49-F238E27FC236}">
                <a16:creationId xmlns:a16="http://schemas.microsoft.com/office/drawing/2014/main" id="{E8F0F6BE-6856-4F25-AD54-6C6438A16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34" y="2113005"/>
            <a:ext cx="10649465" cy="4063957"/>
          </a:xfrm>
          <a:prstGeom prst="rect">
            <a:avLst/>
          </a:prstGeom>
        </p:spPr>
      </p:pic>
    </p:spTree>
    <p:extLst>
      <p:ext uri="{BB962C8B-B14F-4D97-AF65-F5344CB8AC3E}">
        <p14:creationId xmlns:p14="http://schemas.microsoft.com/office/powerpoint/2010/main" val="216578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D478E-1B73-479D-A804-6C535CB1E68B}"/>
              </a:ext>
            </a:extLst>
          </p:cNvPr>
          <p:cNvSpPr>
            <a:spLocks noGrp="1"/>
          </p:cNvSpPr>
          <p:nvPr>
            <p:ph idx="1"/>
          </p:nvPr>
        </p:nvSpPr>
        <p:spPr>
          <a:xfrm>
            <a:off x="652849" y="416955"/>
            <a:ext cx="10515600" cy="5514288"/>
          </a:xfrm>
        </p:spPr>
        <p:txBody>
          <a:bodyPr/>
          <a:lstStyle/>
          <a:p>
            <a:pPr marL="0" indent="0">
              <a:buNone/>
            </a:pPr>
            <a:r>
              <a:rPr lang="en-US" sz="3000" b="1" dirty="0">
                <a:latin typeface="Times New Roman" panose="02020603050405020304" pitchFamily="18" charset="0"/>
                <a:cs typeface="Times New Roman" panose="02020603050405020304" pitchFamily="18" charset="0"/>
              </a:rPr>
              <a:t>Route Planner: </a:t>
            </a:r>
          </a:p>
          <a:p>
            <a:pPr marL="0" indent="0">
              <a:buNone/>
            </a:pPr>
            <a:r>
              <a:rPr lang="en-US" sz="2300" dirty="0">
                <a:latin typeface="Times New Roman" panose="02020603050405020304" pitchFamily="18" charset="0"/>
                <a:cs typeface="Times New Roman" panose="02020603050405020304" pitchFamily="18" charset="0"/>
              </a:rPr>
              <a:t>Demonstrates the AI route optimization feature. A user can input a start and end point, and the system displays an AI-optimized route on a map, highlighting time and distance savings.</a:t>
            </a:r>
          </a:p>
          <a:p>
            <a:pPr marL="0" indent="0">
              <a:buNone/>
            </a:pPr>
            <a:endParaRPr lang="en-US" dirty="0"/>
          </a:p>
        </p:txBody>
      </p:sp>
      <p:pic>
        <p:nvPicPr>
          <p:cNvPr id="5" name="Picture 4">
            <a:extLst>
              <a:ext uri="{FF2B5EF4-FFF2-40B4-BE49-F238E27FC236}">
                <a16:creationId xmlns:a16="http://schemas.microsoft.com/office/drawing/2014/main" id="{CB3F8709-9DB9-42B5-B3B6-4AD51AB86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49" y="2125363"/>
            <a:ext cx="10515601" cy="3917091"/>
          </a:xfrm>
          <a:prstGeom prst="rect">
            <a:avLst/>
          </a:prstGeom>
        </p:spPr>
      </p:pic>
    </p:spTree>
    <p:extLst>
      <p:ext uri="{BB962C8B-B14F-4D97-AF65-F5344CB8AC3E}">
        <p14:creationId xmlns:p14="http://schemas.microsoft.com/office/powerpoint/2010/main" val="113634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A12C-15F8-4E58-93F8-C49A7FE4EFC6}"/>
              </a:ext>
            </a:extLst>
          </p:cNvPr>
          <p:cNvSpPr>
            <a:spLocks noGrp="1"/>
          </p:cNvSpPr>
          <p:nvPr>
            <p:ph type="title"/>
          </p:nvPr>
        </p:nvSpPr>
        <p:spPr>
          <a:xfrm>
            <a:off x="838200" y="365126"/>
            <a:ext cx="10515600" cy="759340"/>
          </a:xfrm>
        </p:spPr>
        <p:txBody>
          <a:bodyPr>
            <a:normAutofit/>
          </a:bodyPr>
          <a:lstStyle/>
          <a:p>
            <a:r>
              <a:rPr lang="en-US" sz="3000" b="1" dirty="0">
                <a:latin typeface="Times New Roman" panose="02020603050405020304" pitchFamily="18" charset="0"/>
                <a:cs typeface="Times New Roman" panose="02020603050405020304" pitchFamily="18" charset="0"/>
              </a:rPr>
              <a:t>Key Features:</a:t>
            </a: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3C87F-5A9D-4954-B997-F470C6FB35BE}"/>
              </a:ext>
            </a:extLst>
          </p:cNvPr>
          <p:cNvSpPr>
            <a:spLocks noGrp="1"/>
          </p:cNvSpPr>
          <p:nvPr>
            <p:ph idx="1"/>
          </p:nvPr>
        </p:nvSpPr>
        <p:spPr>
          <a:xfrm>
            <a:off x="838200" y="1124466"/>
            <a:ext cx="10515600" cy="5267153"/>
          </a:xfrm>
        </p:spPr>
        <p:txBody>
          <a:bodyPr>
            <a:noAutofit/>
          </a:bodyPr>
          <a:lstStyle/>
          <a:p>
            <a:pPr algn="just"/>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includes several key features designed to enhance automation and intelligence in fleet operations.</a:t>
            </a:r>
          </a:p>
          <a:p>
            <a:pPr algn="just"/>
            <a:r>
              <a:rPr lang="en-US" sz="2300" dirty="0">
                <a:latin typeface="Times New Roman" panose="02020603050405020304" pitchFamily="18" charset="0"/>
                <a:cs typeface="Times New Roman" panose="02020603050405020304" pitchFamily="18" charset="0"/>
              </a:rPr>
              <a:t>It offers </a:t>
            </a:r>
            <a:r>
              <a:rPr lang="en-US" sz="2300" b="1" dirty="0">
                <a:latin typeface="Times New Roman" panose="02020603050405020304" pitchFamily="18" charset="0"/>
                <a:cs typeface="Times New Roman" panose="02020603050405020304" pitchFamily="18" charset="0"/>
              </a:rPr>
              <a:t>AI-based Route Optimization</a:t>
            </a:r>
            <a:r>
              <a:rPr lang="en-US" sz="2300" dirty="0">
                <a:latin typeface="Times New Roman" panose="02020603050405020304" pitchFamily="18" charset="0"/>
                <a:cs typeface="Times New Roman" panose="02020603050405020304" pitchFamily="18" charset="0"/>
              </a:rPr>
              <a:t> that automatically determines the shortest or fastest route based on distance and conditions.</a:t>
            </a:r>
          </a:p>
          <a:p>
            <a:pPr algn="just"/>
            <a:r>
              <a:rPr lang="en-US" sz="2300" b="1" dirty="0">
                <a:latin typeface="Times New Roman" panose="02020603050405020304" pitchFamily="18" charset="0"/>
                <a:cs typeface="Times New Roman" panose="02020603050405020304" pitchFamily="18" charset="0"/>
              </a:rPr>
              <a:t>Vehicle Management</a:t>
            </a:r>
            <a:r>
              <a:rPr lang="en-US" sz="2300" dirty="0">
                <a:latin typeface="Times New Roman" panose="02020603050405020304" pitchFamily="18" charset="0"/>
                <a:cs typeface="Times New Roman" panose="02020603050405020304" pitchFamily="18" charset="0"/>
              </a:rPr>
              <a:t> allows easy addition, modification, and monitoring of vehicle information.</a:t>
            </a:r>
          </a:p>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Historical Analytics</a:t>
            </a:r>
            <a:r>
              <a:rPr lang="en-US" sz="2300" dirty="0">
                <a:latin typeface="Times New Roman" panose="02020603050405020304" pitchFamily="18" charset="0"/>
                <a:cs typeface="Times New Roman" panose="02020603050405020304" pitchFamily="18" charset="0"/>
              </a:rPr>
              <a:t> module provides detailed performance reports of previous trips.</a:t>
            </a:r>
          </a:p>
          <a:p>
            <a:pPr algn="just"/>
            <a:r>
              <a:rPr lang="en-US" sz="2300" b="1" dirty="0">
                <a:latin typeface="Times New Roman" panose="02020603050405020304" pitchFamily="18" charset="0"/>
                <a:cs typeface="Times New Roman" panose="02020603050405020304" pitchFamily="18" charset="0"/>
              </a:rPr>
              <a:t>Smart Alerts</a:t>
            </a:r>
            <a:r>
              <a:rPr lang="en-US" sz="2300" dirty="0">
                <a:latin typeface="Times New Roman" panose="02020603050405020304" pitchFamily="18" charset="0"/>
                <a:cs typeface="Times New Roman" panose="02020603050405020304" pitchFamily="18" charset="0"/>
              </a:rPr>
              <a:t> notify administrators of possible delays or vehicle maintenance needs.</a:t>
            </a:r>
          </a:p>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Estimated Time &amp; Distance Module</a:t>
            </a:r>
            <a:r>
              <a:rPr lang="en-US" sz="2300" dirty="0">
                <a:latin typeface="Times New Roman" panose="02020603050405020304" pitchFamily="18" charset="0"/>
                <a:cs typeface="Times New Roman" panose="02020603050405020304" pitchFamily="18" charset="0"/>
              </a:rPr>
              <a:t> helps in planning and executing trips more efficiently, while </a:t>
            </a:r>
            <a:r>
              <a:rPr lang="en-US" sz="2300" b="1" dirty="0">
                <a:latin typeface="Times New Roman" panose="02020603050405020304" pitchFamily="18" charset="0"/>
                <a:cs typeface="Times New Roman" panose="02020603050405020304" pitchFamily="18" charset="0"/>
              </a:rPr>
              <a:t>Revenue Analytics</a:t>
            </a:r>
            <a:r>
              <a:rPr lang="en-US" sz="2300" dirty="0">
                <a:latin typeface="Times New Roman" panose="02020603050405020304" pitchFamily="18" charset="0"/>
                <a:cs typeface="Times New Roman" panose="02020603050405020304" pitchFamily="18" charset="0"/>
              </a:rPr>
              <a:t> tracks profits and trip costs in real time.</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17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AEB3-6651-4DC1-9F41-DDA72520BA2B}"/>
              </a:ext>
            </a:extLst>
          </p:cNvPr>
          <p:cNvSpPr>
            <a:spLocks noGrp="1"/>
          </p:cNvSpPr>
          <p:nvPr>
            <p:ph type="title"/>
          </p:nvPr>
        </p:nvSpPr>
        <p:spPr>
          <a:xfrm>
            <a:off x="838200" y="290985"/>
            <a:ext cx="10515600" cy="1117686"/>
          </a:xfrm>
        </p:spPr>
        <p:txBody>
          <a:bodyPr/>
          <a:lstStyle/>
          <a:p>
            <a:r>
              <a:rPr lang="en-US" sz="3000" b="1" dirty="0">
                <a:latin typeface="Times New Roman" panose="02020603050405020304" pitchFamily="18" charset="0"/>
                <a:cs typeface="Times New Roman" panose="02020603050405020304" pitchFamily="18" charset="0"/>
              </a:rPr>
              <a:t>Results:</a:t>
            </a:r>
            <a:br>
              <a:rPr lang="en-US" b="1" dirty="0"/>
            </a:br>
            <a:endParaRPr lang="en-US" dirty="0"/>
          </a:p>
        </p:txBody>
      </p:sp>
      <p:sp>
        <p:nvSpPr>
          <p:cNvPr id="3" name="Content Placeholder 2">
            <a:extLst>
              <a:ext uri="{FF2B5EF4-FFF2-40B4-BE49-F238E27FC236}">
                <a16:creationId xmlns:a16="http://schemas.microsoft.com/office/drawing/2014/main" id="{F1DA5C7C-E59C-4ACF-8409-45B77EDFFDD7}"/>
              </a:ext>
            </a:extLst>
          </p:cNvPr>
          <p:cNvSpPr>
            <a:spLocks noGrp="1"/>
          </p:cNvSpPr>
          <p:nvPr>
            <p:ph idx="1"/>
          </p:nvPr>
        </p:nvSpPr>
        <p:spPr>
          <a:xfrm>
            <a:off x="838200" y="926757"/>
            <a:ext cx="10515600" cy="5250206"/>
          </a:xfrm>
        </p:spPr>
        <p:txBody>
          <a:bodyPr>
            <a:normAutofit/>
          </a:bodyPr>
          <a:lstStyle/>
          <a:p>
            <a:pPr algn="just"/>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successfully establishes backend connectivity, data storage, and intelligent analytics.</a:t>
            </a:r>
          </a:p>
          <a:p>
            <a:pPr algn="just"/>
            <a:r>
              <a:rPr lang="en-US" sz="2300" dirty="0">
                <a:latin typeface="Times New Roman" panose="02020603050405020304" pitchFamily="18" charset="0"/>
                <a:cs typeface="Times New Roman" panose="02020603050405020304" pitchFamily="18" charset="0"/>
              </a:rPr>
              <a:t>The system is capable of executing all CRUD operations such as adding, updating, and deleting vehicles or trips.</a:t>
            </a:r>
          </a:p>
          <a:p>
            <a:pPr algn="just"/>
            <a:r>
              <a:rPr lang="en-US" sz="2300" dirty="0">
                <a:latin typeface="Times New Roman" panose="02020603050405020304" pitchFamily="18" charset="0"/>
                <a:cs typeface="Times New Roman" panose="02020603050405020304" pitchFamily="18" charset="0"/>
              </a:rPr>
              <a:t>It calculates estimated time and distance efficiently and stores the results in the database.</a:t>
            </a:r>
          </a:p>
          <a:p>
            <a:pPr algn="just"/>
            <a:r>
              <a:rPr lang="en-US" sz="2300" dirty="0">
                <a:latin typeface="Times New Roman" panose="02020603050405020304" pitchFamily="18" charset="0"/>
                <a:cs typeface="Times New Roman" panose="02020603050405020304" pitchFamily="18" charset="0"/>
              </a:rPr>
              <a:t>The project outputs include REST APIs for vehicle and trip management, live analytics dashboards, and alert generation for administrators.</a:t>
            </a:r>
          </a:p>
          <a:p>
            <a:pPr algn="just"/>
            <a:r>
              <a:rPr lang="en-US" sz="2300" dirty="0">
                <a:latin typeface="Times New Roman" panose="02020603050405020304" pitchFamily="18" charset="0"/>
                <a:cs typeface="Times New Roman" panose="02020603050405020304" pitchFamily="18" charset="0"/>
              </a:rPr>
              <a:t>Overall, </a:t>
            </a:r>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demonstrates high performance, scalability, and automation in vehicle management systems.</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70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2345-DAF3-4550-B1CF-8D94D527C593}"/>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Conclusion:</a:t>
            </a:r>
            <a:br>
              <a:rPr lang="en-US" b="1" dirty="0"/>
            </a:br>
            <a:endParaRPr lang="en-US" dirty="0"/>
          </a:p>
        </p:txBody>
      </p:sp>
      <p:sp>
        <p:nvSpPr>
          <p:cNvPr id="3" name="Content Placeholder 2">
            <a:extLst>
              <a:ext uri="{FF2B5EF4-FFF2-40B4-BE49-F238E27FC236}">
                <a16:creationId xmlns:a16="http://schemas.microsoft.com/office/drawing/2014/main" id="{0C211E24-5C9D-42C7-AF82-9EE7942B3FDD}"/>
              </a:ext>
            </a:extLst>
          </p:cNvPr>
          <p:cNvSpPr>
            <a:spLocks noGrp="1"/>
          </p:cNvSpPr>
          <p:nvPr>
            <p:ph idx="1"/>
          </p:nvPr>
        </p:nvSpPr>
        <p:spPr>
          <a:xfrm>
            <a:off x="838200" y="1027906"/>
            <a:ext cx="10515600" cy="4351338"/>
          </a:xfrm>
        </p:spPr>
        <p:txBody>
          <a:bodyPr>
            <a:normAutofit/>
          </a:bodyPr>
          <a:lstStyle/>
          <a:p>
            <a:pPr algn="just"/>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proves that artificial intelligence can revolutionize fleet and trip management systems.</a:t>
            </a:r>
          </a:p>
          <a:p>
            <a:pPr algn="just"/>
            <a:r>
              <a:rPr lang="en-US" sz="2300" dirty="0">
                <a:latin typeface="Times New Roman" panose="02020603050405020304" pitchFamily="18" charset="0"/>
                <a:cs typeface="Times New Roman" panose="02020603050405020304" pitchFamily="18" charset="0"/>
              </a:rPr>
              <a:t>By integrating smart analytics, route optimization, and automation, the project offers a practical and scalable solution for transportation challenges.</a:t>
            </a:r>
          </a:p>
          <a:p>
            <a:pPr algn="just"/>
            <a:r>
              <a:rPr lang="en-US" sz="2300" dirty="0">
                <a:latin typeface="Times New Roman" panose="02020603050405020304" pitchFamily="18" charset="0"/>
                <a:cs typeface="Times New Roman" panose="02020603050405020304" pitchFamily="18" charset="0"/>
              </a:rPr>
              <a:t>It reduces manual effort, increases efficiency, and ensures real-time control over vehicle operations.</a:t>
            </a:r>
          </a:p>
          <a:p>
            <a:pPr algn="just"/>
            <a:r>
              <a:rPr lang="en-US" sz="2300" dirty="0">
                <a:latin typeface="Times New Roman" panose="02020603050405020304" pitchFamily="18" charset="0"/>
                <a:cs typeface="Times New Roman" panose="02020603050405020304" pitchFamily="18" charset="0"/>
              </a:rPr>
              <a:t>The successful implementation of </a:t>
            </a:r>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highlights the importance of AI and IoT in modern transportation networks.</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8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49495-D5CF-4297-94BF-D00A35EB3B69}"/>
              </a:ext>
            </a:extLst>
          </p:cNvPr>
          <p:cNvSpPr>
            <a:spLocks noGrp="1"/>
          </p:cNvSpPr>
          <p:nvPr>
            <p:ph idx="1"/>
          </p:nvPr>
        </p:nvSpPr>
        <p:spPr>
          <a:xfrm>
            <a:off x="838200" y="3064476"/>
            <a:ext cx="10515600" cy="1325564"/>
          </a:xfrm>
        </p:spPr>
        <p:txBody>
          <a:bodyPr>
            <a:normAutofit/>
          </a:bodyPr>
          <a:lstStyle/>
          <a:p>
            <a:pPr marL="0" indent="0" algn="ctr">
              <a:buNone/>
            </a:pPr>
            <a:r>
              <a:rPr lang="en-IN" sz="3000" b="1" dirty="0">
                <a:latin typeface="Times New Roman" panose="02020603050405020304" pitchFamily="18" charset="0"/>
                <a:cs typeface="Times New Roman" panose="02020603050405020304" pitchFamily="18" charset="0"/>
              </a:rPr>
              <a:t>Thank you</a:t>
            </a:r>
            <a:endParaRPr 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25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21E4-A701-481E-984C-562265E80F7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Abstract:</a:t>
            </a:r>
            <a:endParaRPr lang="en-US"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D016AB-7572-44CD-95E6-56A64C575F0B}"/>
              </a:ext>
            </a:extLst>
          </p:cNvPr>
          <p:cNvSpPr>
            <a:spLocks noGrp="1"/>
          </p:cNvSpPr>
          <p:nvPr>
            <p:ph idx="1"/>
          </p:nvPr>
        </p:nvSpPr>
        <p:spPr>
          <a:xfrm>
            <a:off x="838200" y="1356068"/>
            <a:ext cx="10515600" cy="4351338"/>
          </a:xfrm>
        </p:spPr>
        <p:txBody>
          <a:bodyPr>
            <a:normAutofit/>
          </a:bodyPr>
          <a:lstStyle/>
          <a:p>
            <a:pPr marL="0" indent="0" algn="just">
              <a:buNone/>
            </a:pPr>
            <a:r>
              <a:rPr lang="en-US" sz="2300" dirty="0" err="1">
                <a:latin typeface="Times New Roman" panose="02020603050405020304" pitchFamily="18" charset="0"/>
                <a:cs typeface="Times New Roman" panose="02020603050405020304" pitchFamily="18" charset="0"/>
              </a:rPr>
              <a:t>NeuroFleetX</a:t>
            </a:r>
            <a:r>
              <a:rPr lang="en-US" sz="2300" dirty="0">
                <a:latin typeface="Times New Roman" panose="02020603050405020304" pitchFamily="18" charset="0"/>
                <a:cs typeface="Times New Roman" panose="02020603050405020304" pitchFamily="18" charset="0"/>
              </a:rPr>
              <a:t> is a Java-based AI-driven system designed to optimize urban transportation. The system collects and analyzes real-time traffic, GPS, and vehicle data to predict congestion and suggest the most efficient routes for drivers and fleet managers. By leveraging artificial intelligence, it reduces travel time, saves fuel, and helps city planners manage traffic effectively. The platform provides a user-friendly dashboard that enables real-time monitoring and smart decision-making, improving overall urban mobility and commuter experience.</a:t>
            </a:r>
          </a:p>
          <a:p>
            <a:pPr marL="0" indent="0" algn="just">
              <a:buNone/>
            </a:pPr>
            <a:endParaRPr lang="en-US" sz="2300" dirty="0"/>
          </a:p>
        </p:txBody>
      </p:sp>
    </p:spTree>
    <p:extLst>
      <p:ext uri="{BB962C8B-B14F-4D97-AF65-F5344CB8AC3E}">
        <p14:creationId xmlns:p14="http://schemas.microsoft.com/office/powerpoint/2010/main" val="305064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621-6ED1-4BB5-B28E-F22FD85B1BF6}"/>
              </a:ext>
            </a:extLst>
          </p:cNvPr>
          <p:cNvSpPr>
            <a:spLocks noGrp="1"/>
          </p:cNvSpPr>
          <p:nvPr>
            <p:ph type="title"/>
          </p:nvPr>
        </p:nvSpPr>
        <p:spPr>
          <a:xfrm>
            <a:off x="838200" y="365125"/>
            <a:ext cx="10515600" cy="1031189"/>
          </a:xfrm>
        </p:spPr>
        <p:txBody>
          <a:bodyPr>
            <a:normAutofit/>
          </a:bodyPr>
          <a:lstStyle/>
          <a:p>
            <a:r>
              <a:rPr lang="en-IN" sz="3000" b="1" dirty="0">
                <a:latin typeface="Times New Roman" panose="02020603050405020304" pitchFamily="18" charset="0"/>
                <a:cs typeface="Times New Roman" panose="02020603050405020304" pitchFamily="18" charset="0"/>
              </a:rPr>
              <a:t>Objective:</a:t>
            </a:r>
            <a:endParaRPr lang="en-US"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4001C-4F7C-4D7F-9424-26239C31D4D4}"/>
              </a:ext>
            </a:extLst>
          </p:cNvPr>
          <p:cNvSpPr>
            <a:spLocks noGrp="1"/>
          </p:cNvSpPr>
          <p:nvPr>
            <p:ph idx="1"/>
          </p:nvPr>
        </p:nvSpPr>
        <p:spPr>
          <a:xfrm>
            <a:off x="838200" y="1223319"/>
            <a:ext cx="10515600" cy="4524333"/>
          </a:xfrm>
        </p:spPr>
        <p:txBody>
          <a:bodyPr>
            <a:normAutofit/>
          </a:bodyPr>
          <a:lstStyle/>
          <a:p>
            <a:pPr algn="just"/>
            <a:r>
              <a:rPr lang="en-US" sz="2300" dirty="0">
                <a:latin typeface="Times New Roman" panose="02020603050405020304" pitchFamily="18" charset="0"/>
                <a:cs typeface="Times New Roman" panose="02020603050405020304" pitchFamily="18" charset="0"/>
              </a:rPr>
              <a:t>The main objective of the </a:t>
            </a:r>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project is to build a smart and automated vehicle management system that enhances efficiency, reduces delays, and provides analytical insights through AI.</a:t>
            </a:r>
          </a:p>
          <a:p>
            <a:pPr algn="just"/>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focuses on intelligent route planning, live tracking, trip history management, and automated alerts. The system provides a reliable backend using Spring Boot and a clean user interface for both admin and driver modules. It ensures data consistency, faster response, and optimized resource utilization within fleet management.</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99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DBF4-277B-42F5-888B-F6F28EC73C56}"/>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Problem Statement:</a:t>
            </a:r>
            <a:endParaRPr lang="en-US" sz="3000" dirty="0"/>
          </a:p>
        </p:txBody>
      </p:sp>
      <p:sp>
        <p:nvSpPr>
          <p:cNvPr id="3" name="Content Placeholder 2">
            <a:extLst>
              <a:ext uri="{FF2B5EF4-FFF2-40B4-BE49-F238E27FC236}">
                <a16:creationId xmlns:a16="http://schemas.microsoft.com/office/drawing/2014/main" id="{A9496678-D66D-49C4-9F70-6AB353765B63}"/>
              </a:ext>
            </a:extLst>
          </p:cNvPr>
          <p:cNvSpPr>
            <a:spLocks noGrp="1"/>
          </p:cNvSpPr>
          <p:nvPr>
            <p:ph idx="1"/>
          </p:nvPr>
        </p:nvSpPr>
        <p:spPr>
          <a:xfrm>
            <a:off x="838200" y="1442566"/>
            <a:ext cx="10515600" cy="4351338"/>
          </a:xfrm>
        </p:spPr>
        <p:txBody>
          <a:bodyPr>
            <a:normAutofit/>
          </a:bodyPr>
          <a:lstStyle/>
          <a:p>
            <a:pPr marL="0" indent="0" algn="just">
              <a:buNone/>
            </a:pPr>
            <a:r>
              <a:rPr lang="en-US" sz="2300" dirty="0">
                <a:latin typeface="Times New Roman" panose="02020603050405020304" pitchFamily="18" charset="0"/>
                <a:cs typeface="Times New Roman" panose="02020603050405020304" pitchFamily="18" charset="0"/>
              </a:rPr>
              <a:t>In cities, traffic jams are a big problem. People waste time, fuel, and money while pollution keeps increasing. Current traffic systems are not smart enough to handle sudden changes like accidents, road blocks, or peak hours. This creates delays for both private vehicles and public transport. There is a need for an intelligent system that can use real-time data to predict traffic and suggest better routes.</a:t>
            </a:r>
            <a:endParaRPr lang="en-IN" sz="2300" dirty="0">
              <a:latin typeface="Times New Roman" panose="02020603050405020304" pitchFamily="18" charset="0"/>
              <a:cs typeface="Times New Roman" panose="02020603050405020304" pitchFamily="18" charset="0"/>
            </a:endParaRPr>
          </a:p>
          <a:p>
            <a:pPr algn="just"/>
            <a:endParaRPr lang="en-US" sz="2300" dirty="0"/>
          </a:p>
        </p:txBody>
      </p:sp>
    </p:spTree>
    <p:extLst>
      <p:ext uri="{BB962C8B-B14F-4D97-AF65-F5344CB8AC3E}">
        <p14:creationId xmlns:p14="http://schemas.microsoft.com/office/powerpoint/2010/main" val="132216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E193-E280-47F6-A752-1EFD84EAB9A8}"/>
              </a:ext>
            </a:extLst>
          </p:cNvPr>
          <p:cNvSpPr>
            <a:spLocks noGrp="1"/>
          </p:cNvSpPr>
          <p:nvPr>
            <p:ph type="title"/>
          </p:nvPr>
        </p:nvSpPr>
        <p:spPr>
          <a:xfrm>
            <a:off x="838200" y="365126"/>
            <a:ext cx="10515600" cy="1117686"/>
          </a:xfrm>
        </p:spPr>
        <p:txBody>
          <a:bodyPr>
            <a:normAutofit/>
          </a:bodyPr>
          <a:lstStyle/>
          <a:p>
            <a:r>
              <a:rPr lang="en-US" sz="3000" b="1" dirty="0">
                <a:latin typeface="Times New Roman" panose="02020603050405020304" pitchFamily="18" charset="0"/>
                <a:cs typeface="Times New Roman" panose="02020603050405020304" pitchFamily="18" charset="0"/>
              </a:rPr>
              <a:t>Proposed System:</a:t>
            </a:r>
            <a:br>
              <a:rPr lang="en-US" sz="3000" b="1"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AE5D7-4CEF-496C-9600-A69439C1C5D2}"/>
              </a:ext>
            </a:extLst>
          </p:cNvPr>
          <p:cNvSpPr>
            <a:spLocks noGrp="1"/>
          </p:cNvSpPr>
          <p:nvPr>
            <p:ph idx="1"/>
          </p:nvPr>
        </p:nvSpPr>
        <p:spPr>
          <a:xfrm>
            <a:off x="838200" y="1146003"/>
            <a:ext cx="10515600" cy="4351338"/>
          </a:xfrm>
        </p:spPr>
        <p:txBody>
          <a:bodyPr>
            <a:normAutofit/>
          </a:bodyPr>
          <a:lstStyle/>
          <a:p>
            <a:pPr algn="just"/>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proposes an intelligent backend system developed using Spring Boot and MySQL to manage all vehicle and trip-related data efficiently.</a:t>
            </a:r>
          </a:p>
          <a:p>
            <a:pPr algn="just"/>
            <a:r>
              <a:rPr lang="en-US" sz="2300" dirty="0">
                <a:latin typeface="Times New Roman" panose="02020603050405020304" pitchFamily="18" charset="0"/>
                <a:cs typeface="Times New Roman" panose="02020603050405020304" pitchFamily="18" charset="0"/>
              </a:rPr>
              <a:t>The system is designed with multiple modules for admin, drivers, and users, each performing specific operations.</a:t>
            </a:r>
          </a:p>
          <a:p>
            <a:pPr algn="just"/>
            <a:r>
              <a:rPr lang="en-US" sz="2300" dirty="0">
                <a:latin typeface="Times New Roman" panose="02020603050405020304" pitchFamily="18" charset="0"/>
                <a:cs typeface="Times New Roman" panose="02020603050405020304" pitchFamily="18" charset="0"/>
              </a:rPr>
              <a:t>Admin can register vehicles, assign drivers, and view trip analytics, while drivers can access their assigned trips and update trip progress.</a:t>
            </a:r>
          </a:p>
          <a:p>
            <a:pPr algn="just"/>
            <a:r>
              <a:rPr lang="en-US" sz="2300" dirty="0">
                <a:latin typeface="Times New Roman" panose="02020603050405020304" pitchFamily="18" charset="0"/>
                <a:cs typeface="Times New Roman" panose="02020603050405020304" pitchFamily="18" charset="0"/>
              </a:rPr>
              <a:t>Through AI algorithms, the system optimizes routes and predicts estimated time and fuel consumption. It also generates analytics and predictive notifications, ensuring proactive management of vehicles.</a:t>
            </a:r>
          </a:p>
          <a:p>
            <a:pPr marL="0" indent="0" algn="just">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70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B013-E4EA-4CDB-A929-1E03E36724AE}"/>
              </a:ext>
            </a:extLst>
          </p:cNvPr>
          <p:cNvSpPr>
            <a:spLocks noGrp="1"/>
          </p:cNvSpPr>
          <p:nvPr>
            <p:ph type="title"/>
          </p:nvPr>
        </p:nvSpPr>
        <p:spPr>
          <a:xfrm>
            <a:off x="838200" y="21323"/>
            <a:ext cx="10515600" cy="1325563"/>
          </a:xfrm>
        </p:spPr>
        <p:txBody>
          <a:bodyPr>
            <a:normAutofit/>
          </a:bodyPr>
          <a:lstStyle/>
          <a:p>
            <a:r>
              <a:rPr lang="en-US" sz="3000" b="1" dirty="0">
                <a:latin typeface="Times New Roman" panose="02020603050405020304" pitchFamily="18" charset="0"/>
                <a:cs typeface="Times New Roman" panose="02020603050405020304" pitchFamily="18" charset="0"/>
              </a:rPr>
              <a:t>System Architecture:</a:t>
            </a: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247846-95C7-4171-8E49-D886BC2ACCBF}"/>
              </a:ext>
            </a:extLst>
          </p:cNvPr>
          <p:cNvSpPr>
            <a:spLocks noGrp="1"/>
          </p:cNvSpPr>
          <p:nvPr>
            <p:ph idx="1"/>
          </p:nvPr>
        </p:nvSpPr>
        <p:spPr>
          <a:xfrm>
            <a:off x="838200" y="1156064"/>
            <a:ext cx="10515600" cy="4545872"/>
          </a:xfrm>
        </p:spPr>
        <p:txBody>
          <a:bodyPr>
            <a:normAutofit/>
          </a:bodyPr>
          <a:lstStyle/>
          <a:p>
            <a:pPr algn="just"/>
            <a:r>
              <a:rPr lang="en-US" sz="2300" dirty="0">
                <a:latin typeface="Times New Roman" panose="02020603050405020304" pitchFamily="18" charset="0"/>
                <a:cs typeface="Times New Roman" panose="02020603050405020304" pitchFamily="18" charset="0"/>
              </a:rPr>
              <a:t>The system architecture of </a:t>
            </a:r>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is divided into four main layers — Frontend, Backend, Database, and AI Engine.</a:t>
            </a:r>
          </a:p>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Frontend</a:t>
            </a:r>
            <a:r>
              <a:rPr lang="en-US" sz="2300" dirty="0">
                <a:latin typeface="Times New Roman" panose="02020603050405020304" pitchFamily="18" charset="0"/>
                <a:cs typeface="Times New Roman" panose="02020603050405020304" pitchFamily="18" charset="0"/>
              </a:rPr>
              <a:t> (developed using React or a simple web UI) interacts with users, allowing them to log in and manage vehicles.</a:t>
            </a:r>
          </a:p>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Backend</a:t>
            </a:r>
            <a:r>
              <a:rPr lang="en-US" sz="2300" dirty="0">
                <a:latin typeface="Times New Roman" panose="02020603050405020304" pitchFamily="18" charset="0"/>
                <a:cs typeface="Times New Roman" panose="02020603050405020304" pitchFamily="18" charset="0"/>
              </a:rPr>
              <a:t>, powered by Spring Boot, handles the logic, data validation, and communication between modules.</a:t>
            </a:r>
          </a:p>
          <a:p>
            <a:pPr algn="just"/>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Database Layer</a:t>
            </a:r>
            <a:r>
              <a:rPr lang="en-US" sz="2300" dirty="0">
                <a:latin typeface="Times New Roman" panose="02020603050405020304" pitchFamily="18" charset="0"/>
                <a:cs typeface="Times New Roman" panose="02020603050405020304" pitchFamily="18" charset="0"/>
              </a:rPr>
              <a:t> (MySQL) stores structured information such as vehicle details, trip logs, and driver data.</a:t>
            </a:r>
          </a:p>
          <a:p>
            <a:pPr algn="just"/>
            <a:r>
              <a:rPr lang="en-US" sz="2300" dirty="0">
                <a:latin typeface="Times New Roman" panose="02020603050405020304" pitchFamily="18" charset="0"/>
                <a:cs typeface="Times New Roman" panose="02020603050405020304" pitchFamily="18" charset="0"/>
              </a:rPr>
              <a:t>Finally, the </a:t>
            </a:r>
            <a:r>
              <a:rPr lang="en-US" sz="2300" b="1" dirty="0">
                <a:latin typeface="Times New Roman" panose="02020603050405020304" pitchFamily="18" charset="0"/>
                <a:cs typeface="Times New Roman" panose="02020603050405020304" pitchFamily="18" charset="0"/>
              </a:rPr>
              <a:t>AI Layer</a:t>
            </a:r>
            <a:r>
              <a:rPr lang="en-US" sz="2300" dirty="0">
                <a:latin typeface="Times New Roman" panose="02020603050405020304" pitchFamily="18" charset="0"/>
                <a:cs typeface="Times New Roman" panose="02020603050405020304" pitchFamily="18" charset="0"/>
              </a:rPr>
              <a:t> processes historical trip data to optimize routes and generate intelligent analytics.</a:t>
            </a:r>
          </a:p>
          <a:p>
            <a:pPr algn="just"/>
            <a:r>
              <a:rPr lang="en-US" sz="2300" dirty="0">
                <a:latin typeface="Times New Roman" panose="02020603050405020304" pitchFamily="18" charset="0"/>
                <a:cs typeface="Times New Roman" panose="02020603050405020304" pitchFamily="18" charset="0"/>
              </a:rPr>
              <a:t>This layered architecture ensures scalability, modularity, and maintainability.</a:t>
            </a:r>
          </a:p>
          <a:p>
            <a:pPr algn="just"/>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51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3A94-DEFD-4DA0-BB5A-6458F63ED504}"/>
              </a:ext>
            </a:extLst>
          </p:cNvPr>
          <p:cNvSpPr>
            <a:spLocks noGrp="1"/>
          </p:cNvSpPr>
          <p:nvPr>
            <p:ph type="title"/>
          </p:nvPr>
        </p:nvSpPr>
        <p:spPr/>
        <p:txBody>
          <a:bodyPr/>
          <a:lstStyle/>
          <a:p>
            <a:r>
              <a:rPr lang="en-US" sz="3000" b="1" dirty="0">
                <a:latin typeface="Times New Roman" panose="02020603050405020304" pitchFamily="18" charset="0"/>
                <a:cs typeface="Times New Roman" panose="02020603050405020304" pitchFamily="18" charset="0"/>
              </a:rPr>
              <a:t>Workflow:</a:t>
            </a:r>
            <a:br>
              <a:rPr lang="en-US" b="1" dirty="0"/>
            </a:br>
            <a:endParaRPr lang="en-US" dirty="0"/>
          </a:p>
        </p:txBody>
      </p:sp>
      <p:sp>
        <p:nvSpPr>
          <p:cNvPr id="3" name="Content Placeholder 2">
            <a:extLst>
              <a:ext uri="{FF2B5EF4-FFF2-40B4-BE49-F238E27FC236}">
                <a16:creationId xmlns:a16="http://schemas.microsoft.com/office/drawing/2014/main" id="{CD4B49CA-E818-49F0-8C6E-9ACC4A89F77B}"/>
              </a:ext>
            </a:extLst>
          </p:cNvPr>
          <p:cNvSpPr>
            <a:spLocks noGrp="1"/>
          </p:cNvSpPr>
          <p:nvPr>
            <p:ph idx="1"/>
          </p:nvPr>
        </p:nvSpPr>
        <p:spPr>
          <a:xfrm>
            <a:off x="838200" y="1142120"/>
            <a:ext cx="10515600" cy="4351338"/>
          </a:xfrm>
        </p:spPr>
        <p:txBody>
          <a:bodyPr>
            <a:normAutofit/>
          </a:bodyPr>
          <a:lstStyle/>
          <a:p>
            <a:pPr algn="just"/>
            <a:r>
              <a:rPr lang="en-US" sz="2300" dirty="0">
                <a:latin typeface="Times New Roman" panose="02020603050405020304" pitchFamily="18" charset="0"/>
                <a:cs typeface="Times New Roman" panose="02020603050405020304" pitchFamily="18" charset="0"/>
              </a:rPr>
              <a:t>The </a:t>
            </a:r>
            <a:r>
              <a:rPr lang="en-US" sz="2300" dirty="0" err="1">
                <a:latin typeface="Times New Roman" panose="02020603050405020304" pitchFamily="18" charset="0"/>
                <a:cs typeface="Times New Roman" panose="02020603050405020304" pitchFamily="18" charset="0"/>
              </a:rPr>
              <a:t>FleetX</a:t>
            </a:r>
            <a:r>
              <a:rPr lang="en-US" sz="2300" dirty="0">
                <a:latin typeface="Times New Roman" panose="02020603050405020304" pitchFamily="18" charset="0"/>
                <a:cs typeface="Times New Roman" panose="02020603050405020304" pitchFamily="18" charset="0"/>
              </a:rPr>
              <a:t> system workflow begins when the admin logs in to the web portal and registers all vehicles, drivers, and routes.</a:t>
            </a:r>
          </a:p>
          <a:p>
            <a:pPr algn="just"/>
            <a:r>
              <a:rPr lang="en-US" sz="2300" dirty="0">
                <a:latin typeface="Times New Roman" panose="02020603050405020304" pitchFamily="18" charset="0"/>
                <a:cs typeface="Times New Roman" panose="02020603050405020304" pitchFamily="18" charset="0"/>
              </a:rPr>
              <a:t>Drivers receive their trip assignments and can view estimated time and distance.</a:t>
            </a:r>
          </a:p>
          <a:p>
            <a:pPr algn="just"/>
            <a:r>
              <a:rPr lang="en-US" sz="2300" dirty="0">
                <a:latin typeface="Times New Roman" panose="02020603050405020304" pitchFamily="18" charset="0"/>
                <a:cs typeface="Times New Roman" panose="02020603050405020304" pitchFamily="18" charset="0"/>
              </a:rPr>
              <a:t>Once a trip begins, the backend continuously records trip data and updates the system.</a:t>
            </a:r>
          </a:p>
          <a:p>
            <a:pPr algn="just"/>
            <a:r>
              <a:rPr lang="en-US" sz="2300" dirty="0">
                <a:latin typeface="Times New Roman" panose="02020603050405020304" pitchFamily="18" charset="0"/>
                <a:cs typeface="Times New Roman" panose="02020603050405020304" pitchFamily="18" charset="0"/>
              </a:rPr>
              <a:t>The AI module analyzes these data points to predict future route efficiency, estimated fuel consumption, and overall fleet performance.</a:t>
            </a:r>
          </a:p>
          <a:p>
            <a:pPr algn="just"/>
            <a:r>
              <a:rPr lang="en-US" sz="2300" dirty="0">
                <a:latin typeface="Times New Roman" panose="02020603050405020304" pitchFamily="18" charset="0"/>
                <a:cs typeface="Times New Roman" panose="02020603050405020304" pitchFamily="18" charset="0"/>
              </a:rPr>
              <a:t>The admin can view all this information in a dashboard that displays statistics, alerts, and reports, allowing for smarter decision-making.</a:t>
            </a:r>
          </a:p>
          <a:p>
            <a:pPr marL="0" indent="0" algn="just">
              <a:buNone/>
            </a:pPr>
            <a:endParaRPr lang="en-US" sz="2300" dirty="0"/>
          </a:p>
        </p:txBody>
      </p:sp>
    </p:spTree>
    <p:extLst>
      <p:ext uri="{BB962C8B-B14F-4D97-AF65-F5344CB8AC3E}">
        <p14:creationId xmlns:p14="http://schemas.microsoft.com/office/powerpoint/2010/main" val="13405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FADB8B-259C-4A28-BF79-BDB9DFB3B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672" y="2388282"/>
            <a:ext cx="6476655" cy="4172804"/>
          </a:xfrm>
          <a:prstGeom prst="rect">
            <a:avLst/>
          </a:prstGeom>
        </p:spPr>
      </p:pic>
      <p:sp>
        <p:nvSpPr>
          <p:cNvPr id="17" name="Content Placeholder 16">
            <a:extLst>
              <a:ext uri="{FF2B5EF4-FFF2-40B4-BE49-F238E27FC236}">
                <a16:creationId xmlns:a16="http://schemas.microsoft.com/office/drawing/2014/main" id="{BAD52C72-235F-4F1B-981F-D1602BD32FB6}"/>
              </a:ext>
            </a:extLst>
          </p:cNvPr>
          <p:cNvSpPr>
            <a:spLocks noGrp="1"/>
          </p:cNvSpPr>
          <p:nvPr>
            <p:ph idx="1"/>
          </p:nvPr>
        </p:nvSpPr>
        <p:spPr>
          <a:xfrm>
            <a:off x="838200" y="494270"/>
            <a:ext cx="10515600" cy="432487"/>
          </a:xfrm>
        </p:spPr>
        <p:txBody>
          <a:bodyPr>
            <a:noAutofit/>
          </a:bodyPr>
          <a:lstStyle/>
          <a:p>
            <a:pPr marL="0" indent="0">
              <a:buNone/>
            </a:pPr>
            <a:r>
              <a:rPr lang="en-IN" sz="3000" b="1" dirty="0">
                <a:latin typeface="Times New Roman" panose="02020603050405020304" pitchFamily="18" charset="0"/>
                <a:cs typeface="Times New Roman" panose="02020603050405020304" pitchFamily="18" charset="0"/>
              </a:rPr>
              <a:t>Login page:</a:t>
            </a:r>
            <a:endParaRPr lang="en-US" sz="3000" b="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897BCDC-ABE3-467D-ADF3-36CBC1FD8EAC}"/>
              </a:ext>
            </a:extLst>
          </p:cNvPr>
          <p:cNvSpPr/>
          <p:nvPr/>
        </p:nvSpPr>
        <p:spPr>
          <a:xfrm>
            <a:off x="838200" y="1136822"/>
            <a:ext cx="10515600" cy="1154162"/>
          </a:xfrm>
          <a:prstGeom prst="rect">
            <a:avLst/>
          </a:prstGeom>
        </p:spPr>
        <p:txBody>
          <a:bodyPr wrap="square">
            <a:spAutoFit/>
          </a:bodyPr>
          <a:lstStyle/>
          <a:p>
            <a:pPr algn="just"/>
            <a:r>
              <a:rPr lang="en-US" sz="2300" dirty="0">
                <a:latin typeface="Times New Roman" panose="02020603050405020304" pitchFamily="18" charset="0"/>
                <a:cs typeface="Times New Roman" panose="02020603050405020304" pitchFamily="18" charset="0"/>
              </a:rPr>
              <a:t>The entry point for users. It's a self-contained form that handles multiple modes (user login, admin login, registration, and password reset). It communicates back to grant access to the main dashboard</a:t>
            </a:r>
          </a:p>
        </p:txBody>
      </p:sp>
    </p:spTree>
    <p:extLst>
      <p:ext uri="{BB962C8B-B14F-4D97-AF65-F5344CB8AC3E}">
        <p14:creationId xmlns:p14="http://schemas.microsoft.com/office/powerpoint/2010/main" val="377123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1220-6957-48F3-85B8-3D4DE5DC43F2}"/>
              </a:ext>
            </a:extLst>
          </p:cNvPr>
          <p:cNvSpPr>
            <a:spLocks noGrp="1"/>
          </p:cNvSpPr>
          <p:nvPr>
            <p:ph type="title"/>
          </p:nvPr>
        </p:nvSpPr>
        <p:spPr>
          <a:xfrm>
            <a:off x="838200" y="365126"/>
            <a:ext cx="10515600" cy="919977"/>
          </a:xfrm>
        </p:spPr>
        <p:txBody>
          <a:bodyPr>
            <a:normAutofit/>
          </a:bodyPr>
          <a:lstStyle/>
          <a:p>
            <a:r>
              <a:rPr lang="en-IN" sz="3000" b="1" dirty="0">
                <a:latin typeface="Times New Roman" panose="02020603050405020304" pitchFamily="18" charset="0"/>
                <a:cs typeface="Times New Roman" panose="02020603050405020304" pitchFamily="18" charset="0"/>
              </a:rPr>
              <a:t>Dashboard:</a:t>
            </a:r>
            <a:endParaRPr lang="en-US" sz="30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78F0B97-BC23-4058-ABB6-404375188D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33135"/>
            <a:ext cx="10515600" cy="3731741"/>
          </a:xfrm>
        </p:spPr>
      </p:pic>
      <p:sp>
        <p:nvSpPr>
          <p:cNvPr id="10" name="Rectangle 9">
            <a:extLst>
              <a:ext uri="{FF2B5EF4-FFF2-40B4-BE49-F238E27FC236}">
                <a16:creationId xmlns:a16="http://schemas.microsoft.com/office/drawing/2014/main" id="{451E7DB9-B3D2-4A59-A95E-AADCB929DD65}"/>
              </a:ext>
            </a:extLst>
          </p:cNvPr>
          <p:cNvSpPr/>
          <p:nvPr/>
        </p:nvSpPr>
        <p:spPr>
          <a:xfrm>
            <a:off x="838200" y="1062682"/>
            <a:ext cx="10515600" cy="1246495"/>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The main landing page after logging in. It presents a high-level overview of the fleet's status using various widgets, including a map, performance metrics, revenue charts, and live tracking information</a:t>
            </a:r>
          </a:p>
        </p:txBody>
      </p:sp>
    </p:spTree>
    <p:extLst>
      <p:ext uri="{BB962C8B-B14F-4D97-AF65-F5344CB8AC3E}">
        <p14:creationId xmlns:p14="http://schemas.microsoft.com/office/powerpoint/2010/main" val="1578215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1161</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Infosys Springboard Virtual Internship 6.0</vt:lpstr>
      <vt:lpstr>Abstract:</vt:lpstr>
      <vt:lpstr>Objective:</vt:lpstr>
      <vt:lpstr>Problem Statement:</vt:lpstr>
      <vt:lpstr>Proposed System: </vt:lpstr>
      <vt:lpstr>System Architecture:</vt:lpstr>
      <vt:lpstr>Workflow: </vt:lpstr>
      <vt:lpstr>PowerPoint Presentation</vt:lpstr>
      <vt:lpstr>Dashboard:</vt:lpstr>
      <vt:lpstr>PowerPoint Presentation</vt:lpstr>
      <vt:lpstr>PowerPoint Presentation</vt:lpstr>
      <vt:lpstr>PowerPoint Presentation</vt:lpstr>
      <vt:lpstr>PowerPoint Presentation</vt:lpstr>
      <vt:lpstr>PowerPoint Presentation</vt:lpstr>
      <vt:lpstr>PowerPoint Presentation</vt:lpstr>
      <vt:lpstr>Key Features:</vt:lpstr>
      <vt:lpstr>Results: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Springboard Virtual Internship 6.0</dc:title>
  <dc:creator>Vigneshkumar K</dc:creator>
  <cp:lastModifiedBy>Vigneshkumar K</cp:lastModifiedBy>
  <cp:revision>10</cp:revision>
  <dcterms:created xsi:type="dcterms:W3CDTF">2025-10-07T12:01:13Z</dcterms:created>
  <dcterms:modified xsi:type="dcterms:W3CDTF">2025-10-10T14:35:12Z</dcterms:modified>
</cp:coreProperties>
</file>